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4"/>
  </p:sldMasterIdLst>
  <p:notesMasterIdLst>
    <p:notesMasterId r:id="rId38"/>
  </p:notesMasterIdLst>
  <p:sldIdLst>
    <p:sldId id="307" r:id="rId5"/>
    <p:sldId id="257" r:id="rId6"/>
    <p:sldId id="333" r:id="rId7"/>
    <p:sldId id="338" r:id="rId8"/>
    <p:sldId id="337" r:id="rId9"/>
    <p:sldId id="334" r:id="rId10"/>
    <p:sldId id="335" r:id="rId11"/>
    <p:sldId id="336" r:id="rId12"/>
    <p:sldId id="310" r:id="rId13"/>
    <p:sldId id="314" r:id="rId14"/>
    <p:sldId id="343" r:id="rId15"/>
    <p:sldId id="344" r:id="rId16"/>
    <p:sldId id="345" r:id="rId17"/>
    <p:sldId id="315" r:id="rId18"/>
    <p:sldId id="349" r:id="rId19"/>
    <p:sldId id="348" r:id="rId20"/>
    <p:sldId id="347" r:id="rId21"/>
    <p:sldId id="346" r:id="rId22"/>
    <p:sldId id="352" r:id="rId23"/>
    <p:sldId id="351" r:id="rId24"/>
    <p:sldId id="350" r:id="rId25"/>
    <p:sldId id="316" r:id="rId26"/>
    <p:sldId id="358" r:id="rId27"/>
    <p:sldId id="357" r:id="rId28"/>
    <p:sldId id="356" r:id="rId29"/>
    <p:sldId id="355" r:id="rId30"/>
    <p:sldId id="354" r:id="rId31"/>
    <p:sldId id="353" r:id="rId32"/>
    <p:sldId id="328" r:id="rId33"/>
    <p:sldId id="329" r:id="rId34"/>
    <p:sldId id="313" r:id="rId35"/>
    <p:sldId id="359" r:id="rId36"/>
    <p:sldId id="311" r:id="rId3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03B"/>
    <a:srgbClr val="FDE7AB"/>
    <a:srgbClr val="2E2078"/>
    <a:srgbClr val="FF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0517B4-B4A8-4CDD-B47D-4C6DACC9B2E5}" v="85" dt="2022-03-09T14:18:45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 Munck Hannah" userId="S::hannah.demunck@epos-vlaanderen.be::210b99de-1306-408c-bb19-ac9485adbc7a" providerId="AD" clId="Web-{9BFB6C42-5F87-1FFF-FCC7-C2FAC749A5FF}"/>
    <pc:docChg chg="modSld">
      <pc:chgData name="De Munck Hannah" userId="S::hannah.demunck@epos-vlaanderen.be::210b99de-1306-408c-bb19-ac9485adbc7a" providerId="AD" clId="Web-{9BFB6C42-5F87-1FFF-FCC7-C2FAC749A5FF}" dt="2022-03-09T14:14:35.600" v="5"/>
      <pc:docMkLst>
        <pc:docMk/>
      </pc:docMkLst>
      <pc:sldChg chg="modNotes">
        <pc:chgData name="De Munck Hannah" userId="S::hannah.demunck@epos-vlaanderen.be::210b99de-1306-408c-bb19-ac9485adbc7a" providerId="AD" clId="Web-{9BFB6C42-5F87-1FFF-FCC7-C2FAC749A5FF}" dt="2022-03-09T14:14:35.600" v="5"/>
        <pc:sldMkLst>
          <pc:docMk/>
          <pc:sldMk cId="1078597521" sldId="334"/>
        </pc:sldMkLst>
      </pc:sldChg>
    </pc:docChg>
  </pc:docChgLst>
  <pc:docChgLst>
    <pc:chgData name="De Keyser Jeroen" userId="S::jeroen.dekeyser@epos-vlaanderen.be::131f8968-59da-4958-a9a2-7deedba91bfa" providerId="AD" clId="Web-{2142AA91-039C-A31B-9EBF-FFE190622793}"/>
    <pc:docChg chg="modSld">
      <pc:chgData name="De Keyser Jeroen" userId="S::jeroen.dekeyser@epos-vlaanderen.be::131f8968-59da-4958-a9a2-7deedba91bfa" providerId="AD" clId="Web-{2142AA91-039C-A31B-9EBF-FFE190622793}" dt="2022-02-08T10:59:09.569" v="60"/>
      <pc:docMkLst>
        <pc:docMk/>
      </pc:docMkLst>
      <pc:sldChg chg="modNotes">
        <pc:chgData name="De Keyser Jeroen" userId="S::jeroen.dekeyser@epos-vlaanderen.be::131f8968-59da-4958-a9a2-7deedba91bfa" providerId="AD" clId="Web-{2142AA91-039C-A31B-9EBF-FFE190622793}" dt="2022-02-08T10:59:09.569" v="60"/>
        <pc:sldMkLst>
          <pc:docMk/>
          <pc:sldMk cId="32581436" sldId="335"/>
        </pc:sldMkLst>
      </pc:sldChg>
    </pc:docChg>
  </pc:docChgLst>
  <pc:docChgLst>
    <pc:chgData name="De Munck Hannah" userId="S::hannah.demunck@epos-vlaanderen.be::210b99de-1306-408c-bb19-ac9485adbc7a" providerId="AD" clId="Web-{018C68FB-8051-1DFB-3717-3FF7C0F6E0FA}"/>
    <pc:docChg chg="modSld">
      <pc:chgData name="De Munck Hannah" userId="S::hannah.demunck@epos-vlaanderen.be::210b99de-1306-408c-bb19-ac9485adbc7a" providerId="AD" clId="Web-{018C68FB-8051-1DFB-3717-3FF7C0F6E0FA}" dt="2022-01-19T12:50:50.862" v="15"/>
      <pc:docMkLst>
        <pc:docMk/>
      </pc:docMkLst>
      <pc:sldChg chg="modNotes">
        <pc:chgData name="De Munck Hannah" userId="S::hannah.demunck@epos-vlaanderen.be::210b99de-1306-408c-bb19-ac9485adbc7a" providerId="AD" clId="Web-{018C68FB-8051-1DFB-3717-3FF7C0F6E0FA}" dt="2022-01-19T12:50:50.862" v="15"/>
        <pc:sldMkLst>
          <pc:docMk/>
          <pc:sldMk cId="2051835194" sldId="333"/>
        </pc:sldMkLst>
      </pc:sldChg>
    </pc:docChg>
  </pc:docChgLst>
  <pc:docChgLst>
    <pc:chgData name="De Keyser Jeroen" userId="S::jeroen.dekeyser@epos-vlaanderen.be::131f8968-59da-4958-a9a2-7deedba91bfa" providerId="AD" clId="Web-{9A7BD523-C3D7-4C08-CAB1-8278F5FCCC56}"/>
    <pc:docChg chg="modSld">
      <pc:chgData name="De Keyser Jeroen" userId="S::jeroen.dekeyser@epos-vlaanderen.be::131f8968-59da-4958-a9a2-7deedba91bfa" providerId="AD" clId="Web-{9A7BD523-C3D7-4C08-CAB1-8278F5FCCC56}" dt="2022-02-08T10:20:43.638" v="0"/>
      <pc:docMkLst>
        <pc:docMk/>
      </pc:docMkLst>
      <pc:sldChg chg="modNotes">
        <pc:chgData name="De Keyser Jeroen" userId="S::jeroen.dekeyser@epos-vlaanderen.be::131f8968-59da-4958-a9a2-7deedba91bfa" providerId="AD" clId="Web-{9A7BD523-C3D7-4C08-CAB1-8278F5FCCC56}" dt="2022-02-08T10:20:43.638" v="0"/>
        <pc:sldMkLst>
          <pc:docMk/>
          <pc:sldMk cId="32581436" sldId="335"/>
        </pc:sldMkLst>
      </pc:sldChg>
    </pc:docChg>
  </pc:docChgLst>
  <pc:docChgLst>
    <pc:chgData name="De Keyser Jeroen" userId="131f8968-59da-4958-a9a2-7deedba91bfa" providerId="ADAL" clId="{6D0517B4-B4A8-4CDD-B47D-4C6DACC9B2E5}"/>
    <pc:docChg chg="custSel modSld">
      <pc:chgData name="De Keyser Jeroen" userId="131f8968-59da-4958-a9a2-7deedba91bfa" providerId="ADAL" clId="{6D0517B4-B4A8-4CDD-B47D-4C6DACC9B2E5}" dt="2022-03-09T14:18:45.607" v="99" actId="20577"/>
      <pc:docMkLst>
        <pc:docMk/>
      </pc:docMkLst>
      <pc:sldChg chg="addSp delSp modSp mod modNotesTx">
        <pc:chgData name="De Keyser Jeroen" userId="131f8968-59da-4958-a9a2-7deedba91bfa" providerId="ADAL" clId="{6D0517B4-B4A8-4CDD-B47D-4C6DACC9B2E5}" dt="2022-03-09T14:18:45.607" v="99" actId="20577"/>
        <pc:sldMkLst>
          <pc:docMk/>
          <pc:sldMk cId="0" sldId="257"/>
        </pc:sldMkLst>
        <pc:picChg chg="mod">
          <ac:chgData name="De Keyser Jeroen" userId="131f8968-59da-4958-a9a2-7deedba91bfa" providerId="ADAL" clId="{6D0517B4-B4A8-4CDD-B47D-4C6DACC9B2E5}" dt="2022-01-18T09:46:31.058" v="0" actId="1076"/>
          <ac:picMkLst>
            <pc:docMk/>
            <pc:sldMk cId="0" sldId="257"/>
            <ac:picMk id="2" creationId="{145C2D78-2537-4B8E-90F6-61A4A1A92644}"/>
          </ac:picMkLst>
        </pc:picChg>
        <pc:picChg chg="add del mod">
          <ac:chgData name="De Keyser Jeroen" userId="131f8968-59da-4958-a9a2-7deedba91bfa" providerId="ADAL" clId="{6D0517B4-B4A8-4CDD-B47D-4C6DACC9B2E5}" dt="2022-01-18T09:47:31.213" v="4" actId="478"/>
          <ac:picMkLst>
            <pc:docMk/>
            <pc:sldMk cId="0" sldId="257"/>
            <ac:picMk id="6" creationId="{8213E095-75AD-40E4-976F-9276F42B824C}"/>
          </ac:picMkLst>
        </pc:picChg>
      </pc:sldChg>
      <pc:sldChg chg="modNotesTx">
        <pc:chgData name="De Keyser Jeroen" userId="131f8968-59da-4958-a9a2-7deedba91bfa" providerId="ADAL" clId="{6D0517B4-B4A8-4CDD-B47D-4C6DACC9B2E5}" dt="2022-01-18T09:50:23.886" v="5"/>
        <pc:sldMkLst>
          <pc:docMk/>
          <pc:sldMk cId="689855523" sldId="307"/>
        </pc:sldMkLst>
      </pc:sldChg>
      <pc:sldChg chg="modSp mod modNotesTx">
        <pc:chgData name="De Keyser Jeroen" userId="131f8968-59da-4958-a9a2-7deedba91bfa" providerId="ADAL" clId="{6D0517B4-B4A8-4CDD-B47D-4C6DACC9B2E5}" dt="2022-01-18T09:51:23.167" v="25" actId="404"/>
        <pc:sldMkLst>
          <pc:docMk/>
          <pc:sldMk cId="758674642" sldId="359"/>
        </pc:sldMkLst>
        <pc:spChg chg="mod">
          <ac:chgData name="De Keyser Jeroen" userId="131f8968-59da-4958-a9a2-7deedba91bfa" providerId="ADAL" clId="{6D0517B4-B4A8-4CDD-B47D-4C6DACC9B2E5}" dt="2022-01-18T09:51:23.167" v="25" actId="404"/>
          <ac:spMkLst>
            <pc:docMk/>
            <pc:sldMk cId="758674642" sldId="359"/>
            <ac:spMk id="2" creationId="{BB7D5D48-4DA6-4660-818C-8873082AEDA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65fbeec23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465fbeec23_2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https://bit.ly/2022WSdeelname</a:t>
            </a:r>
            <a:endParaRPr lang="nl-NL"/>
          </a:p>
        </p:txBody>
      </p:sp>
      <p:sp>
        <p:nvSpPr>
          <p:cNvPr id="98" name="Google Shape;98;g465fbeec23_2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8447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Juffrouw Femke baseert haar projectidee op het kunstwerk “4900 </a:t>
            </a:r>
            <a:r>
              <a:rPr lang="nl-BE" err="1"/>
              <a:t>Farben</a:t>
            </a:r>
            <a:r>
              <a:rPr lang="nl-BE"/>
              <a:t>” van de Duitse kunstenaar Gerhard Richter</a:t>
            </a:r>
          </a:p>
          <a:p>
            <a:r>
              <a:rPr lang="nl-BE"/>
              <a:t>De kunstenaar maakte 196 plaatjes van 5x5 waarbij elke vierkantje een andere kleur kreeg (196*25=4900)</a:t>
            </a:r>
          </a:p>
          <a:p>
            <a:r>
              <a:rPr lang="nl-BE"/>
              <a:t>Bij elke expositie worden die plaatjes willekeurig naast elkaar gemonteerd tot een groot kunstwerk</a:t>
            </a:r>
          </a:p>
        </p:txBody>
      </p:sp>
    </p:spTree>
    <p:extLst>
      <p:ext uri="{BB962C8B-B14F-4D97-AF65-F5344CB8AC3E}">
        <p14:creationId xmlns:p14="http://schemas.microsoft.com/office/powerpoint/2010/main" val="1225009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Kleuters kleuren vakjes in volgens toeval (dobbelsteen bepaalt de kleur)</a:t>
            </a:r>
          </a:p>
          <a:p>
            <a:r>
              <a:rPr lang="nl-BE"/>
              <a:t>Elke partnerschool bezorgt de andere partnerschool de helft van zijn zelfgekleurde plaatjes</a:t>
            </a:r>
          </a:p>
          <a:p>
            <a:r>
              <a:rPr lang="nl-BE"/>
              <a:t>Zo wordt in elke school een uniek Europees kunstwerk gemaakt</a:t>
            </a:r>
          </a:p>
        </p:txBody>
      </p:sp>
    </p:spTree>
    <p:extLst>
      <p:ext uri="{BB962C8B-B14F-4D97-AF65-F5344CB8AC3E}">
        <p14:creationId xmlns:p14="http://schemas.microsoft.com/office/powerpoint/2010/main" val="3302835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Kleuters leren bijzonder veel bij</a:t>
            </a:r>
          </a:p>
        </p:txBody>
      </p:sp>
    </p:spTree>
    <p:extLst>
      <p:ext uri="{BB962C8B-B14F-4D97-AF65-F5344CB8AC3E}">
        <p14:creationId xmlns:p14="http://schemas.microsoft.com/office/powerpoint/2010/main" val="3613633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Het mysterie van de smeltende sneeuwmannen</a:t>
            </a:r>
          </a:p>
          <a:p>
            <a:r>
              <a:rPr lang="nl-BE"/>
              <a:t>Wiskunde-oefeningen van Vicky Vander </a:t>
            </a:r>
            <a:r>
              <a:rPr lang="nl-BE" err="1"/>
              <a:t>Aerschot</a:t>
            </a:r>
            <a:r>
              <a:rPr lang="nl-BE"/>
              <a:t> (KlasCement)</a:t>
            </a:r>
          </a:p>
          <a:p>
            <a:r>
              <a:rPr lang="nl-BE"/>
              <a:t>https://www.klascement.net/downloadbaar-lesmateriaal/97436/het-mysterie-van-de-smeltende-sneeuwmannen-werkbundel/?previous</a:t>
            </a:r>
          </a:p>
        </p:txBody>
      </p:sp>
    </p:spTree>
    <p:extLst>
      <p:ext uri="{BB962C8B-B14F-4D97-AF65-F5344CB8AC3E}">
        <p14:creationId xmlns:p14="http://schemas.microsoft.com/office/powerpoint/2010/main" val="150809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Elke opdracht levert een resultaat op</a:t>
            </a:r>
          </a:p>
          <a:p>
            <a:r>
              <a:rPr lang="nl-BE"/>
              <a:t>Alle resultaten leiden naar een sleutel</a:t>
            </a:r>
          </a:p>
          <a:p>
            <a:r>
              <a:rPr lang="nl-BE"/>
              <a:t>Sleutel leidt naar de dader</a:t>
            </a:r>
          </a:p>
        </p:txBody>
      </p:sp>
    </p:spTree>
    <p:extLst>
      <p:ext uri="{BB962C8B-B14F-4D97-AF65-F5344CB8AC3E}">
        <p14:creationId xmlns:p14="http://schemas.microsoft.com/office/powerpoint/2010/main" val="2795152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Elke klas lost een deel van het mysterie op</a:t>
            </a:r>
          </a:p>
          <a:p>
            <a:r>
              <a:rPr lang="nl-BE"/>
              <a:t>Samen komen de klassen tot een oplossing</a:t>
            </a:r>
          </a:p>
        </p:txBody>
      </p:sp>
    </p:spTree>
    <p:extLst>
      <p:ext uri="{BB962C8B-B14F-4D97-AF65-F5344CB8AC3E}">
        <p14:creationId xmlns:p14="http://schemas.microsoft.com/office/powerpoint/2010/main" val="3763439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Leerlingen leren zeer veel bij</a:t>
            </a:r>
          </a:p>
        </p:txBody>
      </p:sp>
    </p:spTree>
    <p:extLst>
      <p:ext uri="{BB962C8B-B14F-4D97-AF65-F5344CB8AC3E}">
        <p14:creationId xmlns:p14="http://schemas.microsoft.com/office/powerpoint/2010/main" val="2043496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Papieren knikkerbaan</a:t>
            </a:r>
          </a:p>
          <a:p>
            <a:r>
              <a:rPr lang="nl-BE"/>
              <a:t>W.O. – onderzoekend leren – oefening van Ive </a:t>
            </a:r>
            <a:r>
              <a:rPr lang="nl-BE" err="1"/>
              <a:t>Hapers</a:t>
            </a:r>
            <a:r>
              <a:rPr lang="nl-BE"/>
              <a:t> (KlasCement)</a:t>
            </a:r>
          </a:p>
          <a:p>
            <a:r>
              <a:rPr lang="nl-BE"/>
              <a:t>https://www.klascement.net/downloadbaar-lesmateriaal/73256/knikkerbaan-van-papier/?previous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nl-BE"/>
              <a:t>Leerlingen maken een papieren knikkerbaan en worden geconfronteerd met de beperkingen van papier</a:t>
            </a:r>
          </a:p>
          <a:p>
            <a:r>
              <a:rPr lang="nl-BE"/>
              <a:t>Leerlingen moeten nadenken over vereisten, problemen, keuzes, beslissingen, mogelijkheden, ontwerp…</a:t>
            </a:r>
          </a:p>
        </p:txBody>
      </p:sp>
    </p:spTree>
    <p:extLst>
      <p:ext uri="{BB962C8B-B14F-4D97-AF65-F5344CB8AC3E}">
        <p14:creationId xmlns:p14="http://schemas.microsoft.com/office/powerpoint/2010/main" val="259530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Mogelijkheid 1: de leerlingen voeren dezelfde knikkerbaan uit en delen hun bevindingen in een gedeeld verslag</a:t>
            </a:r>
          </a:p>
          <a:p>
            <a:r>
              <a:rPr lang="nl-BE"/>
              <a:t>Mogelijkheid 2: de klassen van de partnerscholen geven elkaar instructies of beperkingen om een knikkerbaan te maken</a:t>
            </a:r>
          </a:p>
        </p:txBody>
      </p:sp>
    </p:spTree>
    <p:extLst>
      <p:ext uri="{BB962C8B-B14F-4D97-AF65-F5344CB8AC3E}">
        <p14:creationId xmlns:p14="http://schemas.microsoft.com/office/powerpoint/2010/main" val="2282718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0531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65fbeec23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465fbeec23_2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NSO</a:t>
            </a:r>
          </a:p>
          <a:p>
            <a:pPr marL="0" indent="0">
              <a:buNone/>
            </a:pPr>
            <a:r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Raad en daad</a:t>
            </a:r>
          </a:p>
          <a:p>
            <a:pPr marL="0" indent="0">
              <a:buNone/>
            </a:pPr>
            <a:r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Generieke mailadres </a:t>
            </a:r>
            <a:r>
              <a:rPr lang="nl-NL" sz="120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id</a:t>
            </a:r>
            <a:r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chat</a:t>
            </a:r>
          </a:p>
          <a:p>
            <a:pPr marL="0" indent="0">
              <a:buNone/>
            </a:pPr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etwinning@epos-vlaanderen.be</a:t>
            </a:r>
          </a:p>
          <a:p>
            <a:pPr marL="0" indent="0">
              <a:buNone/>
            </a:pPr>
            <a:r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www.etwinning.be</a:t>
            </a:r>
          </a:p>
          <a:p>
            <a:pPr marL="0" indent="0">
              <a:buNone/>
            </a:pPr>
            <a:r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www.etwinning.net</a:t>
            </a:r>
          </a:p>
        </p:txBody>
      </p:sp>
      <p:sp>
        <p:nvSpPr>
          <p:cNvPr id="104" name="Google Shape;104;g465fbeec23_2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Leesvlog</a:t>
            </a:r>
          </a:p>
          <a:p>
            <a:r>
              <a:rPr lang="nl-BE"/>
              <a:t>Leesvaardigheid – plezier beleven aan lectuur – oefening van Eva De Ridder (KlasCement)</a:t>
            </a:r>
          </a:p>
          <a:p>
            <a:r>
              <a:rPr lang="nl-BE"/>
              <a:t>https://www.klascement.net/downloadbaar-lesmateriaal/104173/leesvlog-boekopdracht/?previous</a:t>
            </a:r>
          </a:p>
          <a:p>
            <a:r>
              <a:rPr lang="nl-BE"/>
              <a:t>Leerlingen kiezen een boek en filmen zichzelf voor, tijdens en na de lectuur</a:t>
            </a:r>
          </a:p>
        </p:txBody>
      </p:sp>
    </p:spTree>
    <p:extLst>
      <p:ext uri="{BB962C8B-B14F-4D97-AF65-F5344CB8AC3E}">
        <p14:creationId xmlns:p14="http://schemas.microsoft.com/office/powerpoint/2010/main" val="1533935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Leerlingen van de partnerscholen lezen dezelfde of verschillende boeken en </a:t>
            </a:r>
            <a:r>
              <a:rPr lang="nl-BE" err="1"/>
              <a:t>vloggen</a:t>
            </a:r>
            <a:r>
              <a:rPr lang="nl-BE"/>
              <a:t> hierover</a:t>
            </a:r>
          </a:p>
          <a:p>
            <a:r>
              <a:rPr lang="nl-BE"/>
              <a:t>Leerkrachten zorgen voor de mogelijkheid tot interactie (bv. in discussiefora)</a:t>
            </a:r>
          </a:p>
        </p:txBody>
      </p:sp>
    </p:spTree>
    <p:extLst>
      <p:ext uri="{BB962C8B-B14F-4D97-AF65-F5344CB8AC3E}">
        <p14:creationId xmlns:p14="http://schemas.microsoft.com/office/powerpoint/2010/main" val="1807782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6425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Maak een nestkastje</a:t>
            </a:r>
          </a:p>
          <a:p>
            <a:r>
              <a:rPr lang="nl-BE"/>
              <a:t>Technisch tekenen + technische tekening uitvoeren</a:t>
            </a:r>
          </a:p>
          <a:p>
            <a:r>
              <a:rPr lang="nl-BE"/>
              <a:t>Leerlingen maken een technische tekening van een nestkastje</a:t>
            </a:r>
          </a:p>
          <a:p>
            <a:r>
              <a:rPr lang="nl-BE"/>
              <a:t>Leerlingen voeren een technische tekening uit</a:t>
            </a:r>
          </a:p>
        </p:txBody>
      </p:sp>
    </p:spTree>
    <p:extLst>
      <p:ext uri="{BB962C8B-B14F-4D97-AF65-F5344CB8AC3E}">
        <p14:creationId xmlns:p14="http://schemas.microsoft.com/office/powerpoint/2010/main" val="9379863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Leerlingen gaan na welke vogels leven in de regio van de partnerschool</a:t>
            </a:r>
          </a:p>
          <a:p>
            <a:r>
              <a:rPr lang="nl-BE"/>
              <a:t>Partnerschool A maakt een technische tekening voor partnerschool B + </a:t>
            </a:r>
            <a:r>
              <a:rPr lang="nl-BE" err="1"/>
              <a:t>vice</a:t>
            </a:r>
            <a:r>
              <a:rPr lang="nl-BE"/>
              <a:t> versa</a:t>
            </a:r>
          </a:p>
          <a:p>
            <a:r>
              <a:rPr lang="nl-BE"/>
              <a:t>Partnerschool A voert technische tekening uit van partnerschool B + </a:t>
            </a:r>
            <a:r>
              <a:rPr lang="nl-BE" err="1"/>
              <a:t>vice</a:t>
            </a:r>
            <a:r>
              <a:rPr lang="nl-BE"/>
              <a:t> versa</a:t>
            </a:r>
          </a:p>
        </p:txBody>
      </p:sp>
    </p:spTree>
    <p:extLst>
      <p:ext uri="{BB962C8B-B14F-4D97-AF65-F5344CB8AC3E}">
        <p14:creationId xmlns:p14="http://schemas.microsoft.com/office/powerpoint/2010/main" val="5241108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5209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  <a:cs typeface="Calibri"/>
              </a:rPr>
              <a:t>Wie </a:t>
            </a:r>
            <a:r>
              <a:rPr lang="en-US" err="1">
                <a:latin typeface="Calibri"/>
                <a:cs typeface="Calibri"/>
              </a:rPr>
              <a:t>aan</a:t>
            </a:r>
            <a:r>
              <a:rPr lang="en-US">
                <a:latin typeface="Calibri"/>
                <a:cs typeface="Calibri"/>
              </a:rPr>
              <a:t> eTwinning </a:t>
            </a:r>
            <a:r>
              <a:rPr lang="en-US" err="1">
                <a:latin typeface="Calibri"/>
                <a:cs typeface="Calibri"/>
              </a:rPr>
              <a:t>doet</a:t>
            </a:r>
            <a:r>
              <a:rPr lang="en-US">
                <a:latin typeface="Calibri"/>
                <a:cs typeface="Calibri"/>
              </a:rPr>
              <a:t>, is </a:t>
            </a:r>
            <a:r>
              <a:rPr lang="en-US" err="1">
                <a:latin typeface="Calibri"/>
                <a:cs typeface="Calibri"/>
              </a:rPr>
              <a:t>aan</a:t>
            </a:r>
            <a:r>
              <a:rPr lang="en-US">
                <a:latin typeface="Calibri"/>
                <a:cs typeface="Calibri"/>
              </a:rPr>
              <a:t> het </a:t>
            </a:r>
            <a:r>
              <a:rPr lang="en-US" err="1">
                <a:latin typeface="Calibri"/>
                <a:cs typeface="Calibri"/>
              </a:rPr>
              <a:t>professionaliseren</a:t>
            </a:r>
            <a:r>
              <a:rPr lang="en-US">
                <a:latin typeface="Calibri"/>
                <a:cs typeface="Calibri"/>
              </a:rPr>
              <a:t>.</a:t>
            </a:r>
          </a:p>
          <a:p>
            <a:r>
              <a:rPr lang="en-US">
                <a:latin typeface="Calibri"/>
                <a:cs typeface="Calibri"/>
              </a:rPr>
              <a:t>Je </a:t>
            </a:r>
            <a:r>
              <a:rPr lang="en-US" err="1">
                <a:latin typeface="Calibri"/>
                <a:cs typeface="Calibri"/>
              </a:rPr>
              <a:t>gebruikt</a:t>
            </a:r>
            <a:r>
              <a:rPr lang="en-US">
                <a:latin typeface="Calibri"/>
                <a:cs typeface="Calibri"/>
              </a:rPr>
              <a:t> (</a:t>
            </a:r>
            <a:r>
              <a:rPr lang="en-US" err="1">
                <a:latin typeface="Calibri"/>
                <a:cs typeface="Calibri"/>
              </a:rPr>
              <a:t>meestal</a:t>
            </a:r>
            <a:r>
              <a:rPr lang="en-US">
                <a:latin typeface="Calibri"/>
                <a:cs typeface="Calibri"/>
              </a:rPr>
              <a:t>) </a:t>
            </a:r>
            <a:r>
              <a:rPr lang="en-US" err="1">
                <a:latin typeface="Calibri"/>
                <a:cs typeface="Calibri"/>
              </a:rPr>
              <a:t>een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vreemde</a:t>
            </a:r>
            <a:r>
              <a:rPr lang="en-US">
                <a:latin typeface="Calibri"/>
                <a:cs typeface="Calibri"/>
              </a:rPr>
              <a:t> taal</a:t>
            </a:r>
          </a:p>
          <a:p>
            <a:r>
              <a:rPr lang="en-US">
                <a:latin typeface="Calibri"/>
                <a:cs typeface="Calibri"/>
              </a:rPr>
              <a:t>Je </a:t>
            </a:r>
            <a:r>
              <a:rPr lang="en-US" err="1">
                <a:latin typeface="Calibri"/>
                <a:cs typeface="Calibri"/>
              </a:rPr>
              <a:t>leert</a:t>
            </a:r>
            <a:r>
              <a:rPr lang="en-US">
                <a:latin typeface="Calibri"/>
                <a:cs typeface="Calibri"/>
              </a:rPr>
              <a:t> </a:t>
            </a:r>
            <a:r>
              <a:rPr lang="en-US" err="1">
                <a:latin typeface="Calibri"/>
                <a:cs typeface="Calibri"/>
              </a:rPr>
              <a:t>nieuwe</a:t>
            </a:r>
            <a:r>
              <a:rPr lang="en-US">
                <a:latin typeface="Calibri"/>
                <a:cs typeface="Calibri"/>
              </a:rPr>
              <a:t> online tools </a:t>
            </a:r>
            <a:r>
              <a:rPr lang="en-US" err="1">
                <a:latin typeface="Calibri"/>
                <a:cs typeface="Calibri"/>
              </a:rPr>
              <a:t>gebruiken</a:t>
            </a:r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Je </a:t>
            </a:r>
            <a:r>
              <a:rPr lang="en-US" err="1">
                <a:latin typeface="Calibri"/>
                <a:cs typeface="Calibri"/>
              </a:rPr>
              <a:t>leert</a:t>
            </a:r>
            <a:r>
              <a:rPr lang="en-US">
                <a:latin typeface="Calibri"/>
                <a:cs typeface="Calibri"/>
              </a:rPr>
              <a:t> online </a:t>
            </a:r>
            <a:r>
              <a:rPr lang="en-US" err="1">
                <a:latin typeface="Calibri"/>
                <a:cs typeface="Calibri"/>
              </a:rPr>
              <a:t>samenwerken</a:t>
            </a:r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Je </a:t>
            </a:r>
            <a:r>
              <a:rPr lang="en-US" err="1">
                <a:latin typeface="Calibri"/>
                <a:cs typeface="Calibri"/>
              </a:rPr>
              <a:t>leert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flexibel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zijn</a:t>
            </a:r>
            <a:r>
              <a:rPr lang="en-US">
                <a:latin typeface="Calibri"/>
                <a:cs typeface="Calibri"/>
              </a:rPr>
              <a:t> (timing, </a:t>
            </a:r>
            <a:r>
              <a:rPr lang="en-US" err="1">
                <a:latin typeface="Calibri"/>
                <a:cs typeface="Calibri"/>
              </a:rPr>
              <a:t>culturele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verschillen</a:t>
            </a:r>
            <a:r>
              <a:rPr lang="en-US">
                <a:latin typeface="Calibri"/>
                <a:cs typeface="Calibri"/>
              </a:rPr>
              <a:t>...)</a:t>
            </a:r>
          </a:p>
          <a:p>
            <a:r>
              <a:rPr lang="en-US">
                <a:latin typeface="Calibri"/>
                <a:cs typeface="Calibri"/>
              </a:rPr>
              <a:t>Je </a:t>
            </a:r>
            <a:r>
              <a:rPr lang="en-US" err="1">
                <a:latin typeface="Calibri"/>
                <a:cs typeface="Calibri"/>
              </a:rPr>
              <a:t>krijgt</a:t>
            </a:r>
            <a:r>
              <a:rPr lang="en-US">
                <a:latin typeface="Calibri"/>
                <a:cs typeface="Calibri"/>
              </a:rPr>
              <a:t> er </a:t>
            </a:r>
            <a:r>
              <a:rPr lang="en-US" err="1">
                <a:latin typeface="Calibri"/>
                <a:cs typeface="Calibri"/>
              </a:rPr>
              <a:t>nieuwe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collega's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bij</a:t>
            </a:r>
            <a:endParaRPr lang="en-US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Je </a:t>
            </a:r>
            <a:r>
              <a:rPr lang="en-US" err="1">
                <a:latin typeface="Calibri"/>
                <a:cs typeface="Calibri"/>
              </a:rPr>
              <a:t>kan</a:t>
            </a:r>
            <a:r>
              <a:rPr lang="en-US">
                <a:latin typeface="Calibri"/>
                <a:cs typeface="Calibri"/>
              </a:rPr>
              <a:t> gratis </a:t>
            </a:r>
            <a:r>
              <a:rPr lang="en-US" err="1">
                <a:latin typeface="Calibri"/>
                <a:cs typeface="Calibri"/>
              </a:rPr>
              <a:t>vormingen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volgen</a:t>
            </a:r>
            <a:r>
              <a:rPr lang="en-US">
                <a:latin typeface="Calibri"/>
                <a:cs typeface="Calibri"/>
              </a:rPr>
              <a:t>: </a:t>
            </a:r>
            <a:r>
              <a:rPr lang="en-US" err="1">
                <a:latin typeface="Calibri"/>
                <a:cs typeface="Calibri"/>
              </a:rPr>
              <a:t>binnen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buitenland</a:t>
            </a:r>
          </a:p>
        </p:txBody>
      </p:sp>
    </p:spTree>
    <p:extLst>
      <p:ext uri="{BB962C8B-B14F-4D97-AF65-F5344CB8AC3E}">
        <p14:creationId xmlns:p14="http://schemas.microsoft.com/office/powerpoint/2010/main" val="41142967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  <a:cs typeface="Calibri"/>
              </a:rPr>
              <a:t>Wie </a:t>
            </a:r>
            <a:r>
              <a:rPr lang="en-US" err="1">
                <a:latin typeface="Calibri"/>
                <a:cs typeface="Calibri"/>
              </a:rPr>
              <a:t>betrokken</a:t>
            </a:r>
            <a:r>
              <a:rPr lang="en-US">
                <a:latin typeface="Calibri"/>
                <a:cs typeface="Calibri"/>
              </a:rPr>
              <a:t> is </a:t>
            </a:r>
            <a:r>
              <a:rPr lang="en-US" err="1">
                <a:latin typeface="Calibri"/>
                <a:cs typeface="Calibri"/>
              </a:rPr>
              <a:t>bij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een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internationaal</a:t>
            </a:r>
            <a:r>
              <a:rPr lang="en-US">
                <a:latin typeface="Calibri"/>
                <a:cs typeface="Calibri"/>
              </a:rPr>
              <a:t> project met mobilities (Erasmus+) </a:t>
            </a:r>
            <a:r>
              <a:rPr lang="en-US" err="1">
                <a:latin typeface="Calibri"/>
                <a:cs typeface="Calibri"/>
              </a:rPr>
              <a:t>kan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reizen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naar</a:t>
            </a:r>
            <a:r>
              <a:rPr lang="en-US">
                <a:latin typeface="Calibri"/>
                <a:cs typeface="Calibri"/>
              </a:rPr>
              <a:t> de </a:t>
            </a:r>
            <a:r>
              <a:rPr lang="en-US" err="1">
                <a:latin typeface="Calibri"/>
                <a:cs typeface="Calibri"/>
              </a:rPr>
              <a:t>partnerscholen</a:t>
            </a:r>
            <a:r>
              <a:rPr lang="en-US">
                <a:latin typeface="Calibri"/>
                <a:cs typeface="Calibri"/>
              </a:rPr>
              <a:t>.</a:t>
            </a:r>
          </a:p>
          <a:p>
            <a:pPr>
              <a:buNone/>
            </a:pPr>
            <a:r>
              <a:rPr lang="en-US">
                <a:latin typeface="Calibri"/>
                <a:cs typeface="Calibri"/>
              </a:rPr>
              <a:t>Maar </a:t>
            </a:r>
            <a:r>
              <a:rPr lang="en-US" err="1">
                <a:latin typeface="Calibri"/>
                <a:cs typeface="Calibri"/>
              </a:rPr>
              <a:t>niet</a:t>
            </a:r>
            <a:r>
              <a:rPr lang="en-US">
                <a:latin typeface="Calibri"/>
                <a:cs typeface="Calibri"/>
              </a:rPr>
              <a:t> alle </a:t>
            </a:r>
            <a:r>
              <a:rPr lang="en-US" err="1">
                <a:latin typeface="Calibri"/>
                <a:cs typeface="Calibri"/>
              </a:rPr>
              <a:t>leerkrachten</a:t>
            </a:r>
            <a:r>
              <a:rPr lang="en-US">
                <a:latin typeface="Calibri"/>
                <a:cs typeface="Calibri"/>
              </a:rPr>
              <a:t> en </a:t>
            </a:r>
            <a:r>
              <a:rPr lang="en-US" err="1">
                <a:latin typeface="Calibri"/>
                <a:cs typeface="Calibri"/>
              </a:rPr>
              <a:t>leerlingen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kunnen</a:t>
            </a:r>
            <a:r>
              <a:rPr lang="en-US">
                <a:latin typeface="Calibri"/>
                <a:cs typeface="Calibri"/>
              </a:rPr>
              <a:t> mee </a:t>
            </a:r>
            <a:r>
              <a:rPr lang="en-US" err="1">
                <a:latin typeface="Calibri"/>
                <a:cs typeface="Calibri"/>
              </a:rPr>
              <a:t>reizen</a:t>
            </a:r>
            <a:r>
              <a:rPr lang="en-US">
                <a:latin typeface="Calibri"/>
                <a:cs typeface="Calibri"/>
              </a:rPr>
              <a:t>.</a:t>
            </a:r>
          </a:p>
          <a:p>
            <a:pPr>
              <a:buNone/>
            </a:pPr>
            <a:r>
              <a:rPr lang="en-US">
                <a:latin typeface="Calibri"/>
                <a:cs typeface="Calibri"/>
              </a:rPr>
              <a:t>Met eTwinning </a:t>
            </a:r>
            <a:r>
              <a:rPr lang="en-US" err="1">
                <a:latin typeface="Calibri"/>
                <a:cs typeface="Calibri"/>
              </a:rPr>
              <a:t>kan</a:t>
            </a:r>
            <a:r>
              <a:rPr lang="en-US">
                <a:latin typeface="Calibri"/>
                <a:cs typeface="Calibri"/>
              </a:rPr>
              <a:t> je </a:t>
            </a:r>
            <a:r>
              <a:rPr lang="en-US" err="1">
                <a:latin typeface="Calibri"/>
                <a:cs typeface="Calibri"/>
              </a:rPr>
              <a:t>ervoor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zorgen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dat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toch</a:t>
            </a:r>
            <a:r>
              <a:rPr lang="en-US">
                <a:latin typeface="Calibri"/>
                <a:cs typeface="Calibri"/>
              </a:rPr>
              <a:t> alle </a:t>
            </a:r>
            <a:r>
              <a:rPr lang="en-US" err="1">
                <a:latin typeface="Calibri"/>
                <a:cs typeface="Calibri"/>
              </a:rPr>
              <a:t>leerkrachten</a:t>
            </a:r>
            <a:r>
              <a:rPr lang="en-US">
                <a:latin typeface="Calibri"/>
                <a:cs typeface="Calibri"/>
              </a:rPr>
              <a:t> en </a:t>
            </a:r>
            <a:r>
              <a:rPr lang="en-US" err="1">
                <a:latin typeface="Calibri"/>
                <a:cs typeface="Calibri"/>
              </a:rPr>
              <a:t>leerlingen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betrokken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zijn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bij</a:t>
            </a:r>
            <a:r>
              <a:rPr lang="en-US">
                <a:latin typeface="Calibri"/>
                <a:cs typeface="Calibri"/>
              </a:rPr>
              <a:t> het </a:t>
            </a:r>
            <a:r>
              <a:rPr lang="en-US" err="1">
                <a:latin typeface="Calibri"/>
                <a:cs typeface="Calibri"/>
              </a:rPr>
              <a:t>partnerschap</a:t>
            </a:r>
            <a:r>
              <a:rPr lang="en-US">
                <a:latin typeface="Calibri"/>
                <a:cs typeface="Calibri"/>
              </a:rPr>
              <a:t>. Zorg er </a:t>
            </a:r>
            <a:r>
              <a:rPr lang="en-US" err="1">
                <a:latin typeface="Calibri"/>
                <a:cs typeface="Calibri"/>
              </a:rPr>
              <a:t>bv</a:t>
            </a:r>
            <a:r>
              <a:rPr lang="en-US">
                <a:latin typeface="Calibri"/>
                <a:cs typeface="Calibri"/>
              </a:rPr>
              <a:t>. </a:t>
            </a:r>
            <a:r>
              <a:rPr lang="en-US" err="1">
                <a:latin typeface="Calibri"/>
                <a:cs typeface="Calibri"/>
              </a:rPr>
              <a:t>voor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dat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wanneer</a:t>
            </a:r>
            <a:r>
              <a:rPr lang="en-US">
                <a:latin typeface="Calibri"/>
                <a:cs typeface="Calibri"/>
              </a:rPr>
              <a:t> de mobilities </a:t>
            </a:r>
            <a:r>
              <a:rPr lang="en-US" err="1">
                <a:latin typeface="Calibri"/>
                <a:cs typeface="Calibri"/>
              </a:rPr>
              <a:t>worden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uitgevoerd</a:t>
            </a:r>
            <a:r>
              <a:rPr lang="en-US">
                <a:latin typeface="Calibri"/>
                <a:cs typeface="Calibri"/>
              </a:rPr>
              <a:t>, de </a:t>
            </a:r>
            <a:r>
              <a:rPr lang="en-US" err="1">
                <a:latin typeface="Calibri"/>
                <a:cs typeface="Calibri"/>
              </a:rPr>
              <a:t>thuisblijvers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actief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betrokken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worden</a:t>
            </a:r>
            <a:r>
              <a:rPr lang="en-US">
                <a:latin typeface="Calibri"/>
                <a:cs typeface="Calibri"/>
              </a:rPr>
              <a:t> in de online </a:t>
            </a:r>
            <a:r>
              <a:rPr lang="en-US" err="1">
                <a:latin typeface="Calibri"/>
                <a:cs typeface="Calibri"/>
              </a:rPr>
              <a:t>projectruimte</a:t>
            </a:r>
            <a:r>
              <a:rPr lang="en-US">
                <a:latin typeface="Calibri"/>
                <a:cs typeface="Calibri"/>
              </a:rPr>
              <a:t> (de </a:t>
            </a:r>
            <a:r>
              <a:rPr lang="en-US" err="1">
                <a:latin typeface="Calibri"/>
                <a:cs typeface="Calibri"/>
              </a:rPr>
              <a:t>TwinSpace</a:t>
            </a:r>
            <a:r>
              <a:rPr lang="en-US">
                <a:latin typeface="Calibri"/>
                <a:cs typeface="Calibri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826889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65fbeec23_2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465fbeec23_2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indent="0">
              <a:buNone/>
            </a:pPr>
            <a:r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Metafoor van de school</a:t>
            </a:r>
          </a:p>
          <a:p>
            <a:pPr marL="228600" indent="-228600">
              <a:buAutoNum type="arabicPeriod"/>
            </a:pPr>
            <a:r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De school = openbaar ==&gt; portaalsite etwinning.net (algemene info – toegankelijk voor iedereen)</a:t>
            </a:r>
          </a:p>
          <a:p>
            <a:pPr marL="228600" indent="-228600">
              <a:buAutoNum type="arabicPeriod"/>
            </a:pPr>
            <a:r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De leraarskamer = enkel toegankelijk voor de leerkracht die deel uitmaakt van de school ==&gt; </a:t>
            </a:r>
            <a:r>
              <a:rPr lang="nl-NL" sz="120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eTwinning</a:t>
            </a:r>
            <a:r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Live (Europese digitale leraarskamer) (enkel toegankelijk met account – database alle geregistreerde </a:t>
            </a:r>
            <a:r>
              <a:rPr lang="nl-NL" sz="120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lkr</a:t>
            </a:r>
            <a:r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– zoekfuncties - projectideeën - …)</a:t>
            </a:r>
          </a:p>
          <a:p>
            <a:pPr marL="228600" indent="-228600">
              <a:buAutoNum type="arabicPeriod"/>
            </a:pPr>
            <a:r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Het klaslokaal = enkel hier komen leerlingen aan bod ==&gt; de </a:t>
            </a:r>
            <a:r>
              <a:rPr lang="nl-NL" sz="120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TwinSpace</a:t>
            </a:r>
            <a:r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(projectruimte beheerd door de leerkrachten – vergelijkbaar met een website – de plaats waar leerlingen in interactie gaan en écht kunnen samenwerken)</a:t>
            </a:r>
          </a:p>
        </p:txBody>
      </p:sp>
      <p:sp>
        <p:nvSpPr>
          <p:cNvPr id="189" name="Google Shape;189;g465fbeec23_2_1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66974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https://nl.surveymonkey.com/r/2022WSevaluatie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8167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err="1">
                <a:latin typeface="Calibri"/>
                <a:cs typeface="Calibri"/>
              </a:rPr>
              <a:t>registratielink</a:t>
            </a:r>
          </a:p>
        </p:txBody>
      </p:sp>
    </p:spTree>
    <p:extLst>
      <p:ext uri="{BB962C8B-B14F-4D97-AF65-F5344CB8AC3E}">
        <p14:creationId xmlns:p14="http://schemas.microsoft.com/office/powerpoint/2010/main" val="34361427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65fbeec23_2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indent="0">
              <a:buNone/>
            </a:pPr>
            <a:r>
              <a:rPr lang="nl-NL"/>
              <a:t>Demo TwinSpace</a:t>
            </a:r>
          </a:p>
          <a:p>
            <a:pPr marL="0" indent="0">
              <a:buNone/>
            </a:pPr>
            <a:r>
              <a:rPr lang="nl-NL"/>
              <a:t>OPENEN VAN UIT DE DESKTOP!!!</a:t>
            </a:r>
          </a:p>
          <a:p>
            <a:pPr marL="0" indent="0">
              <a:buNone/>
            </a:pPr>
            <a:r>
              <a:rPr lang="nl-NL"/>
              <a:t>https://twinspace.etwinning.net/101462/home</a:t>
            </a:r>
          </a:p>
        </p:txBody>
      </p:sp>
      <p:sp>
        <p:nvSpPr>
          <p:cNvPr id="109" name="Google Shape;109;g465fbeec23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6881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65fbeec23_2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indent="0">
              <a:buNone/>
            </a:pPr>
            <a:r>
              <a:rPr lang="nl-NL"/>
              <a:t>Wat is </a:t>
            </a:r>
            <a:r>
              <a:rPr lang="nl-NL" err="1"/>
              <a:t>eTwinning</a:t>
            </a:r>
            <a:r>
              <a:rPr lang="nl-NL"/>
              <a:t>? Waarom is het iets voor jou? Welke meerwaarde biedt </a:t>
            </a:r>
            <a:r>
              <a:rPr lang="nl-NL" err="1"/>
              <a:t>eTwinning</a:t>
            </a:r>
            <a:r>
              <a:rPr lang="nl-NL"/>
              <a:t> voor jou en je leerlingen?</a:t>
            </a:r>
            <a:endParaRPr/>
          </a:p>
        </p:txBody>
      </p:sp>
      <p:sp>
        <p:nvSpPr>
          <p:cNvPr id="109" name="Google Shape;109;g465fbeec23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7966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65fbeec23_2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465fbeec23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5618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65fbeec23_2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171450" indent="-171450"/>
            <a:r>
              <a:rPr lang="nl-NL"/>
              <a:t>Enkel leerplichtonderwijs en de initiële lerarenopleiding.</a:t>
            </a:r>
          </a:p>
          <a:p>
            <a:pPr marL="171450" indent="-171450"/>
            <a:r>
              <a:rPr lang="nl-NL"/>
              <a:t>Gevolg: zeer veilige omgeving -&gt; </a:t>
            </a:r>
            <a:r>
              <a:rPr lang="nl-NL" err="1"/>
              <a:t>eSafety</a:t>
            </a:r>
            <a:r>
              <a:rPr lang="nl-NL"/>
              <a:t> onderstrepen</a:t>
            </a:r>
          </a:p>
          <a:p>
            <a:pPr marL="171450" indent="-171450"/>
            <a:r>
              <a:rPr lang="nl-NL"/>
              <a:t>31/05/2021: meer dan 930.000 geregistreerde leerkrachten in Europa</a:t>
            </a:r>
          </a:p>
        </p:txBody>
      </p:sp>
      <p:sp>
        <p:nvSpPr>
          <p:cNvPr id="109" name="Google Shape;109;g465fbeec23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3721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65fbeec23_2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171450" indent="-171450"/>
            <a:r>
              <a:rPr lang="nl-NL" b="1"/>
              <a:t>27 landen van de Europese Unie </a:t>
            </a:r>
            <a:r>
              <a:rPr lang="nl-NL"/>
              <a:t>(België, Bulgarije, Cyprus, Denemarken, Duitsland, Estland, Finland, Frankrijk, Griekenland, Hongarije, Ierland, Italië, Kroatië, Letland, Litouwen, Luxemburg, Malta, Nederland, Oostenrijk, Polen, Portugal, Roemenië, Slovenië, Slowakije, Spanje, Tsjechië en Zweden)</a:t>
            </a:r>
            <a:endParaRPr lang="en-US"/>
          </a:p>
          <a:p>
            <a:pPr marL="171450" indent="-171450"/>
            <a:r>
              <a:rPr lang="nl-NL" b="1"/>
              <a:t>+ 8 eTwinning-landen</a:t>
            </a:r>
            <a:r>
              <a:rPr lang="nl-NL"/>
              <a:t> (Albanië, Bosnië en Herzegovina, IJsland, Liechtenstein, Noord-Macedonië, Noorwegen, Servië en Turkije)</a:t>
            </a:r>
            <a:endParaRPr lang="en-US"/>
          </a:p>
          <a:p>
            <a:pPr marL="171450" indent="-171450"/>
            <a:r>
              <a:rPr lang="nl-NL" b="1"/>
              <a:t>+ 8 EU-Neighbouring </a:t>
            </a:r>
            <a:r>
              <a:rPr lang="nl-NL" b="1" err="1"/>
              <a:t>Countries</a:t>
            </a:r>
            <a:r>
              <a:rPr lang="nl-NL"/>
              <a:t> (Armenië, Azerbeidzjan, Georgië, Jordanië, Libanon, Moldavië, Oekraïne en Tunesië)</a:t>
            </a:r>
          </a:p>
        </p:txBody>
      </p:sp>
      <p:sp>
        <p:nvSpPr>
          <p:cNvPr id="109" name="Google Shape;109;g465fbeec23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2630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65fbeec23_2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1"/>
              <a:t>Gemeenschap</a:t>
            </a:r>
          </a:p>
          <a:p>
            <a:pPr marL="0" indent="0">
              <a:buNone/>
            </a:pPr>
            <a:r>
              <a:rPr lang="nl-NL" err="1"/>
              <a:t>eTwinning</a:t>
            </a:r>
            <a:r>
              <a:rPr lang="nl-NL"/>
              <a:t> is niet alleen klasprojecten opstarten, maar ook deel uitmaken van de grootste leerkrachtengemeenschap in Europa.</a:t>
            </a:r>
          </a:p>
          <a:p>
            <a:pPr marL="0" indent="0">
              <a:buNone/>
            </a:pPr>
            <a:r>
              <a:rPr lang="nl-NL"/>
              <a:t>Je kan er terecht voor:</a:t>
            </a:r>
          </a:p>
          <a:p>
            <a:pPr marL="171450" indent="-171450"/>
            <a:r>
              <a:rPr lang="nl-NL"/>
              <a:t>Projectideeën</a:t>
            </a:r>
          </a:p>
          <a:p>
            <a:pPr marL="171450" indent="-171450"/>
            <a:r>
              <a:rPr lang="nl-NL"/>
              <a:t>Didactische vragen</a:t>
            </a:r>
          </a:p>
          <a:p>
            <a:pPr marL="171450" indent="-171450"/>
            <a:r>
              <a:rPr lang="nl-NL"/>
              <a:t>Nieuwe online tools</a:t>
            </a:r>
          </a:p>
          <a:p>
            <a:pPr marL="171450" indent="-171450"/>
            <a:r>
              <a:rPr lang="nl-NL"/>
              <a:t>...</a:t>
            </a:r>
          </a:p>
        </p:txBody>
      </p:sp>
      <p:sp>
        <p:nvSpPr>
          <p:cNvPr id="109" name="Google Shape;109;g465fbeec23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0506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65fbeec23_2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465fbeec23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7034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>
  <p:cSld name="Titeldi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5"/>
          <p:cNvSpPr txBox="1">
            <a:spLocks noGrp="1"/>
          </p:cNvSpPr>
          <p:nvPr>
            <p:ph type="sldNum" idx="12"/>
          </p:nvPr>
        </p:nvSpPr>
        <p:spPr>
          <a:xfrm>
            <a:off x="6056687" y="4665190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3" name="Google Shape;93;p25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sldNum" idx="12"/>
          </p:nvPr>
        </p:nvSpPr>
        <p:spPr>
          <a:xfrm>
            <a:off x="6063069" y="4669976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457200" y="239171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angepaste indeling">
  <p:cSld name="Aangepaste indeling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sldNum" idx="12"/>
          </p:nvPr>
        </p:nvSpPr>
        <p:spPr>
          <a:xfrm>
            <a:off x="6078909" y="466297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title"/>
          </p:nvPr>
        </p:nvSpPr>
        <p:spPr>
          <a:xfrm>
            <a:off x="457200" y="1609663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ee objecten" type="twoObj">
  <p:cSld name="TWO_OBJEC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sldNum" idx="12"/>
          </p:nvPr>
        </p:nvSpPr>
        <p:spPr>
          <a:xfrm>
            <a:off x="6050304" y="4674762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6069452" y="4679549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sldNum" idx="12"/>
          </p:nvPr>
        </p:nvSpPr>
        <p:spPr>
          <a:xfrm>
            <a:off x="6043923" y="4679549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6069451" y="4669976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title"/>
          </p:nvPr>
        </p:nvSpPr>
        <p:spPr>
          <a:xfrm>
            <a:off x="457200" y="210640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>
            <a:spLocks noGrp="1"/>
          </p:cNvSpPr>
          <p:nvPr>
            <p:ph type="sldNum" idx="12"/>
          </p:nvPr>
        </p:nvSpPr>
        <p:spPr>
          <a:xfrm>
            <a:off x="6063069" y="4669976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title"/>
          </p:nvPr>
        </p:nvSpPr>
        <p:spPr>
          <a:xfrm>
            <a:off x="457201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6078909" y="466297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slide" Target="slide1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27.svg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slide" Target="slide22.xml"/><Relationship Id="rId9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://www.etwinning.net" TargetMode="External"/><Relationship Id="rId4" Type="http://schemas.openxmlformats.org/officeDocument/2006/relationships/hyperlink" Target="http://www.etwinning.be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14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nspace.etwinning.net/82025/hom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4.pn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/>
          <p:nvPr/>
        </p:nvSpPr>
        <p:spPr>
          <a:xfrm>
            <a:off x="1724117" y="1846385"/>
            <a:ext cx="5691962" cy="2266401"/>
          </a:xfrm>
          <a:custGeom>
            <a:avLst/>
            <a:gdLst>
              <a:gd name="connsiteX0" fmla="*/ 0 w 5691962"/>
              <a:gd name="connsiteY0" fmla="*/ 0 h 2266401"/>
              <a:gd name="connsiteX1" fmla="*/ 746279 w 5691962"/>
              <a:gd name="connsiteY1" fmla="*/ 0 h 2266401"/>
              <a:gd name="connsiteX2" fmla="*/ 1264880 w 5691962"/>
              <a:gd name="connsiteY2" fmla="*/ 0 h 2266401"/>
              <a:gd name="connsiteX3" fmla="*/ 1954240 w 5691962"/>
              <a:gd name="connsiteY3" fmla="*/ 0 h 2266401"/>
              <a:gd name="connsiteX4" fmla="*/ 2700520 w 5691962"/>
              <a:gd name="connsiteY4" fmla="*/ 0 h 2266401"/>
              <a:gd name="connsiteX5" fmla="*/ 3162201 w 5691962"/>
              <a:gd name="connsiteY5" fmla="*/ 0 h 2266401"/>
              <a:gd name="connsiteX6" fmla="*/ 3623882 w 5691962"/>
              <a:gd name="connsiteY6" fmla="*/ 0 h 2266401"/>
              <a:gd name="connsiteX7" fmla="*/ 4142483 w 5691962"/>
              <a:gd name="connsiteY7" fmla="*/ 0 h 2266401"/>
              <a:gd name="connsiteX8" fmla="*/ 4888763 w 5691962"/>
              <a:gd name="connsiteY8" fmla="*/ 0 h 2266401"/>
              <a:gd name="connsiteX9" fmla="*/ 5691962 w 5691962"/>
              <a:gd name="connsiteY9" fmla="*/ 0 h 2266401"/>
              <a:gd name="connsiteX10" fmla="*/ 5691962 w 5691962"/>
              <a:gd name="connsiteY10" fmla="*/ 521272 h 2266401"/>
              <a:gd name="connsiteX11" fmla="*/ 5691962 w 5691962"/>
              <a:gd name="connsiteY11" fmla="*/ 1133201 h 2266401"/>
              <a:gd name="connsiteX12" fmla="*/ 5691962 w 5691962"/>
              <a:gd name="connsiteY12" fmla="*/ 1654473 h 2266401"/>
              <a:gd name="connsiteX13" fmla="*/ 5691962 w 5691962"/>
              <a:gd name="connsiteY13" fmla="*/ 2266401 h 2266401"/>
              <a:gd name="connsiteX14" fmla="*/ 5230281 w 5691962"/>
              <a:gd name="connsiteY14" fmla="*/ 2266401 h 2266401"/>
              <a:gd name="connsiteX15" fmla="*/ 4597840 w 5691962"/>
              <a:gd name="connsiteY15" fmla="*/ 2266401 h 2266401"/>
              <a:gd name="connsiteX16" fmla="*/ 4022320 w 5691962"/>
              <a:gd name="connsiteY16" fmla="*/ 2266401 h 2266401"/>
              <a:gd name="connsiteX17" fmla="*/ 3560638 w 5691962"/>
              <a:gd name="connsiteY17" fmla="*/ 2266401 h 2266401"/>
              <a:gd name="connsiteX18" fmla="*/ 2985118 w 5691962"/>
              <a:gd name="connsiteY18" fmla="*/ 2266401 h 2266401"/>
              <a:gd name="connsiteX19" fmla="*/ 2352678 w 5691962"/>
              <a:gd name="connsiteY19" fmla="*/ 2266401 h 2266401"/>
              <a:gd name="connsiteX20" fmla="*/ 1777157 w 5691962"/>
              <a:gd name="connsiteY20" fmla="*/ 2266401 h 2266401"/>
              <a:gd name="connsiteX21" fmla="*/ 1201636 w 5691962"/>
              <a:gd name="connsiteY21" fmla="*/ 2266401 h 2266401"/>
              <a:gd name="connsiteX22" fmla="*/ 626116 w 5691962"/>
              <a:gd name="connsiteY22" fmla="*/ 2266401 h 2266401"/>
              <a:gd name="connsiteX23" fmla="*/ 0 w 5691962"/>
              <a:gd name="connsiteY23" fmla="*/ 2266401 h 2266401"/>
              <a:gd name="connsiteX24" fmla="*/ 0 w 5691962"/>
              <a:gd name="connsiteY24" fmla="*/ 1767793 h 2266401"/>
              <a:gd name="connsiteX25" fmla="*/ 0 w 5691962"/>
              <a:gd name="connsiteY25" fmla="*/ 1155865 h 2266401"/>
              <a:gd name="connsiteX26" fmla="*/ 0 w 5691962"/>
              <a:gd name="connsiteY26" fmla="*/ 589264 h 2266401"/>
              <a:gd name="connsiteX27" fmla="*/ 0 w 5691962"/>
              <a:gd name="connsiteY27" fmla="*/ 0 h 226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91962" h="2266401" fill="none" extrusionOk="0">
                <a:moveTo>
                  <a:pt x="0" y="0"/>
                </a:moveTo>
                <a:cubicBezTo>
                  <a:pt x="338054" y="28449"/>
                  <a:pt x="538671" y="-15770"/>
                  <a:pt x="746279" y="0"/>
                </a:cubicBezTo>
                <a:cubicBezTo>
                  <a:pt x="953887" y="15770"/>
                  <a:pt x="1074986" y="9712"/>
                  <a:pt x="1264880" y="0"/>
                </a:cubicBezTo>
                <a:cubicBezTo>
                  <a:pt x="1454774" y="-9712"/>
                  <a:pt x="1714194" y="33983"/>
                  <a:pt x="1954240" y="0"/>
                </a:cubicBezTo>
                <a:cubicBezTo>
                  <a:pt x="2194286" y="-33983"/>
                  <a:pt x="2409671" y="-13981"/>
                  <a:pt x="2700520" y="0"/>
                </a:cubicBezTo>
                <a:cubicBezTo>
                  <a:pt x="2991369" y="13981"/>
                  <a:pt x="2998799" y="-13887"/>
                  <a:pt x="3162201" y="0"/>
                </a:cubicBezTo>
                <a:cubicBezTo>
                  <a:pt x="3325603" y="13887"/>
                  <a:pt x="3398421" y="-21988"/>
                  <a:pt x="3623882" y="0"/>
                </a:cubicBezTo>
                <a:cubicBezTo>
                  <a:pt x="3849343" y="21988"/>
                  <a:pt x="3995536" y="-12972"/>
                  <a:pt x="4142483" y="0"/>
                </a:cubicBezTo>
                <a:cubicBezTo>
                  <a:pt x="4289430" y="12972"/>
                  <a:pt x="4575640" y="35236"/>
                  <a:pt x="4888763" y="0"/>
                </a:cubicBezTo>
                <a:cubicBezTo>
                  <a:pt x="5201886" y="-35236"/>
                  <a:pt x="5354936" y="-6730"/>
                  <a:pt x="5691962" y="0"/>
                </a:cubicBezTo>
                <a:cubicBezTo>
                  <a:pt x="5698002" y="153864"/>
                  <a:pt x="5702713" y="286101"/>
                  <a:pt x="5691962" y="521272"/>
                </a:cubicBezTo>
                <a:cubicBezTo>
                  <a:pt x="5681211" y="756443"/>
                  <a:pt x="5710593" y="857922"/>
                  <a:pt x="5691962" y="1133201"/>
                </a:cubicBezTo>
                <a:cubicBezTo>
                  <a:pt x="5673331" y="1408480"/>
                  <a:pt x="5710433" y="1540916"/>
                  <a:pt x="5691962" y="1654473"/>
                </a:cubicBezTo>
                <a:cubicBezTo>
                  <a:pt x="5673491" y="1768030"/>
                  <a:pt x="5693859" y="2032292"/>
                  <a:pt x="5691962" y="2266401"/>
                </a:cubicBezTo>
                <a:cubicBezTo>
                  <a:pt x="5477045" y="2261663"/>
                  <a:pt x="5387940" y="2258004"/>
                  <a:pt x="5230281" y="2266401"/>
                </a:cubicBezTo>
                <a:cubicBezTo>
                  <a:pt x="5072622" y="2274798"/>
                  <a:pt x="4888886" y="2256785"/>
                  <a:pt x="4597840" y="2266401"/>
                </a:cubicBezTo>
                <a:cubicBezTo>
                  <a:pt x="4306794" y="2276017"/>
                  <a:pt x="4139695" y="2280910"/>
                  <a:pt x="4022320" y="2266401"/>
                </a:cubicBezTo>
                <a:cubicBezTo>
                  <a:pt x="3904945" y="2251892"/>
                  <a:pt x="3771877" y="2284542"/>
                  <a:pt x="3560638" y="2266401"/>
                </a:cubicBezTo>
                <a:cubicBezTo>
                  <a:pt x="3349399" y="2248260"/>
                  <a:pt x="3164840" y="2248811"/>
                  <a:pt x="2985118" y="2266401"/>
                </a:cubicBezTo>
                <a:cubicBezTo>
                  <a:pt x="2805396" y="2283991"/>
                  <a:pt x="2549511" y="2236817"/>
                  <a:pt x="2352678" y="2266401"/>
                </a:cubicBezTo>
                <a:cubicBezTo>
                  <a:pt x="2155845" y="2295985"/>
                  <a:pt x="1921770" y="2253846"/>
                  <a:pt x="1777157" y="2266401"/>
                </a:cubicBezTo>
                <a:cubicBezTo>
                  <a:pt x="1632544" y="2278956"/>
                  <a:pt x="1370337" y="2262503"/>
                  <a:pt x="1201636" y="2266401"/>
                </a:cubicBezTo>
                <a:cubicBezTo>
                  <a:pt x="1032935" y="2270299"/>
                  <a:pt x="910185" y="2282005"/>
                  <a:pt x="626116" y="2266401"/>
                </a:cubicBezTo>
                <a:cubicBezTo>
                  <a:pt x="342047" y="2250797"/>
                  <a:pt x="193955" y="2281486"/>
                  <a:pt x="0" y="2266401"/>
                </a:cubicBezTo>
                <a:cubicBezTo>
                  <a:pt x="-4509" y="2133206"/>
                  <a:pt x="-18405" y="1952295"/>
                  <a:pt x="0" y="1767793"/>
                </a:cubicBezTo>
                <a:cubicBezTo>
                  <a:pt x="18405" y="1583291"/>
                  <a:pt x="-18528" y="1414686"/>
                  <a:pt x="0" y="1155865"/>
                </a:cubicBezTo>
                <a:cubicBezTo>
                  <a:pt x="18528" y="897044"/>
                  <a:pt x="-16935" y="850388"/>
                  <a:pt x="0" y="589264"/>
                </a:cubicBezTo>
                <a:cubicBezTo>
                  <a:pt x="16935" y="328140"/>
                  <a:pt x="-9003" y="228061"/>
                  <a:pt x="0" y="0"/>
                </a:cubicBezTo>
                <a:close/>
              </a:path>
              <a:path w="5691962" h="2266401" stroke="0" extrusionOk="0">
                <a:moveTo>
                  <a:pt x="0" y="0"/>
                </a:moveTo>
                <a:cubicBezTo>
                  <a:pt x="256210" y="-23166"/>
                  <a:pt x="418390" y="-25602"/>
                  <a:pt x="575521" y="0"/>
                </a:cubicBezTo>
                <a:cubicBezTo>
                  <a:pt x="732652" y="25602"/>
                  <a:pt x="880996" y="-15299"/>
                  <a:pt x="1037202" y="0"/>
                </a:cubicBezTo>
                <a:cubicBezTo>
                  <a:pt x="1193408" y="15299"/>
                  <a:pt x="1336194" y="-14216"/>
                  <a:pt x="1612723" y="0"/>
                </a:cubicBezTo>
                <a:cubicBezTo>
                  <a:pt x="1889252" y="14216"/>
                  <a:pt x="2079050" y="7381"/>
                  <a:pt x="2245163" y="0"/>
                </a:cubicBezTo>
                <a:cubicBezTo>
                  <a:pt x="2411276" y="-7381"/>
                  <a:pt x="2580160" y="15734"/>
                  <a:pt x="2820683" y="0"/>
                </a:cubicBezTo>
                <a:cubicBezTo>
                  <a:pt x="3061206" y="-15734"/>
                  <a:pt x="3256254" y="29493"/>
                  <a:pt x="3453124" y="0"/>
                </a:cubicBezTo>
                <a:cubicBezTo>
                  <a:pt x="3649994" y="-29493"/>
                  <a:pt x="3848468" y="1350"/>
                  <a:pt x="4028644" y="0"/>
                </a:cubicBezTo>
                <a:cubicBezTo>
                  <a:pt x="4208820" y="-1350"/>
                  <a:pt x="4486291" y="10709"/>
                  <a:pt x="4774924" y="0"/>
                </a:cubicBezTo>
                <a:cubicBezTo>
                  <a:pt x="5063557" y="-10709"/>
                  <a:pt x="5426030" y="30162"/>
                  <a:pt x="5691962" y="0"/>
                </a:cubicBezTo>
                <a:cubicBezTo>
                  <a:pt x="5671767" y="186838"/>
                  <a:pt x="5669884" y="321968"/>
                  <a:pt x="5691962" y="566600"/>
                </a:cubicBezTo>
                <a:cubicBezTo>
                  <a:pt x="5714040" y="811232"/>
                  <a:pt x="5672747" y="878187"/>
                  <a:pt x="5691962" y="1155865"/>
                </a:cubicBezTo>
                <a:cubicBezTo>
                  <a:pt x="5711177" y="1433544"/>
                  <a:pt x="5674269" y="1560652"/>
                  <a:pt x="5691962" y="1745129"/>
                </a:cubicBezTo>
                <a:cubicBezTo>
                  <a:pt x="5709655" y="1929606"/>
                  <a:pt x="5674004" y="2080398"/>
                  <a:pt x="5691962" y="2266401"/>
                </a:cubicBezTo>
                <a:cubicBezTo>
                  <a:pt x="5509336" y="2247003"/>
                  <a:pt x="5326492" y="2255809"/>
                  <a:pt x="5230281" y="2266401"/>
                </a:cubicBezTo>
                <a:cubicBezTo>
                  <a:pt x="5134070" y="2276993"/>
                  <a:pt x="4838566" y="2290757"/>
                  <a:pt x="4597840" y="2266401"/>
                </a:cubicBezTo>
                <a:cubicBezTo>
                  <a:pt x="4357114" y="2242045"/>
                  <a:pt x="4196924" y="2281051"/>
                  <a:pt x="4079239" y="2266401"/>
                </a:cubicBezTo>
                <a:cubicBezTo>
                  <a:pt x="3961554" y="2251751"/>
                  <a:pt x="3800592" y="2283951"/>
                  <a:pt x="3560638" y="2266401"/>
                </a:cubicBezTo>
                <a:cubicBezTo>
                  <a:pt x="3320684" y="2248851"/>
                  <a:pt x="3217531" y="2252081"/>
                  <a:pt x="2985118" y="2266401"/>
                </a:cubicBezTo>
                <a:cubicBezTo>
                  <a:pt x="2752705" y="2280721"/>
                  <a:pt x="2609970" y="2270964"/>
                  <a:pt x="2352678" y="2266401"/>
                </a:cubicBezTo>
                <a:cubicBezTo>
                  <a:pt x="2095386" y="2261838"/>
                  <a:pt x="1969456" y="2232072"/>
                  <a:pt x="1663318" y="2266401"/>
                </a:cubicBezTo>
                <a:cubicBezTo>
                  <a:pt x="1357180" y="2300730"/>
                  <a:pt x="1249584" y="2235067"/>
                  <a:pt x="917038" y="2266401"/>
                </a:cubicBezTo>
                <a:cubicBezTo>
                  <a:pt x="584492" y="2297735"/>
                  <a:pt x="356679" y="2286479"/>
                  <a:pt x="0" y="2266401"/>
                </a:cubicBezTo>
                <a:cubicBezTo>
                  <a:pt x="9903" y="2122664"/>
                  <a:pt x="-4576" y="1937139"/>
                  <a:pt x="0" y="1722465"/>
                </a:cubicBezTo>
                <a:cubicBezTo>
                  <a:pt x="4576" y="1507791"/>
                  <a:pt x="-23012" y="1406928"/>
                  <a:pt x="0" y="1178529"/>
                </a:cubicBezTo>
                <a:cubicBezTo>
                  <a:pt x="23012" y="950130"/>
                  <a:pt x="6378" y="724567"/>
                  <a:pt x="0" y="566600"/>
                </a:cubicBezTo>
                <a:cubicBezTo>
                  <a:pt x="-6378" y="408633"/>
                  <a:pt x="-22109" y="216881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>
            <a:solidFill>
              <a:srgbClr val="2E2078"/>
            </a:solidFill>
            <a:extLst>
              <a:ext uri="{C807C97D-BFC1-408E-A445-0C87EB9F89A2}">
                <ask:lineSketchStyleProps xmlns:ask="http://schemas.microsoft.com/office/drawing/2018/sketchyshapes" sd="28628501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nl-BE" sz="4800" b="1">
                <a:solidFill>
                  <a:srgbClr val="2E2078"/>
                </a:solidFill>
              </a:rPr>
              <a:t>Samenwerken</a:t>
            </a:r>
            <a:endParaRPr lang="nl-NL" sz="4800"/>
          </a:p>
          <a:p>
            <a:pPr algn="ctr"/>
            <a:r>
              <a:rPr lang="nl-BE" sz="4800" b="1">
                <a:solidFill>
                  <a:srgbClr val="2E2078"/>
                </a:solidFill>
              </a:rPr>
              <a:t>met een klas</a:t>
            </a:r>
            <a:endParaRPr lang="nl-NL" sz="4800"/>
          </a:p>
          <a:p>
            <a:pPr algn="ctr"/>
            <a:r>
              <a:rPr lang="nl-BE" sz="4800" b="1">
                <a:solidFill>
                  <a:srgbClr val="2E2078"/>
                </a:solidFill>
              </a:rPr>
              <a:t>in Europa</a:t>
            </a:r>
            <a:endParaRPr lang="nl-NL" sz="4800"/>
          </a:p>
        </p:txBody>
      </p:sp>
      <p:sp>
        <p:nvSpPr>
          <p:cNvPr id="3" name="Google Shape;100;p26">
            <a:extLst>
              <a:ext uri="{FF2B5EF4-FFF2-40B4-BE49-F238E27FC236}">
                <a16:creationId xmlns:a16="http://schemas.microsoft.com/office/drawing/2014/main" id="{662DFD02-9ABB-4BF9-A486-42D9CE21D89E}"/>
              </a:ext>
            </a:extLst>
          </p:cNvPr>
          <p:cNvSpPr txBox="1"/>
          <p:nvPr/>
        </p:nvSpPr>
        <p:spPr>
          <a:xfrm rot="-10800000" flipH="1" flipV="1">
            <a:off x="324413" y="187804"/>
            <a:ext cx="2797711" cy="905838"/>
          </a:xfrm>
          <a:custGeom>
            <a:avLst/>
            <a:gdLst>
              <a:gd name="connsiteX0" fmla="*/ 0 w 2797711"/>
              <a:gd name="connsiteY0" fmla="*/ 0 h 905838"/>
              <a:gd name="connsiteX1" fmla="*/ 643474 w 2797711"/>
              <a:gd name="connsiteY1" fmla="*/ 0 h 905838"/>
              <a:gd name="connsiteX2" fmla="*/ 1258970 w 2797711"/>
              <a:gd name="connsiteY2" fmla="*/ 0 h 905838"/>
              <a:gd name="connsiteX3" fmla="*/ 1986375 w 2797711"/>
              <a:gd name="connsiteY3" fmla="*/ 0 h 905838"/>
              <a:gd name="connsiteX4" fmla="*/ 2797711 w 2797711"/>
              <a:gd name="connsiteY4" fmla="*/ 0 h 905838"/>
              <a:gd name="connsiteX5" fmla="*/ 2797711 w 2797711"/>
              <a:gd name="connsiteY5" fmla="*/ 443861 h 905838"/>
              <a:gd name="connsiteX6" fmla="*/ 2797711 w 2797711"/>
              <a:gd name="connsiteY6" fmla="*/ 905838 h 905838"/>
              <a:gd name="connsiteX7" fmla="*/ 2042329 w 2797711"/>
              <a:gd name="connsiteY7" fmla="*/ 905838 h 905838"/>
              <a:gd name="connsiteX8" fmla="*/ 1286947 w 2797711"/>
              <a:gd name="connsiteY8" fmla="*/ 905838 h 905838"/>
              <a:gd name="connsiteX9" fmla="*/ 0 w 2797711"/>
              <a:gd name="connsiteY9" fmla="*/ 905838 h 905838"/>
              <a:gd name="connsiteX10" fmla="*/ 0 w 2797711"/>
              <a:gd name="connsiteY10" fmla="*/ 461977 h 905838"/>
              <a:gd name="connsiteX11" fmla="*/ 0 w 2797711"/>
              <a:gd name="connsiteY11" fmla="*/ 0 h 90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97711" h="905838" fill="none" extrusionOk="0">
                <a:moveTo>
                  <a:pt x="0" y="0"/>
                </a:moveTo>
                <a:cubicBezTo>
                  <a:pt x="300092" y="7144"/>
                  <a:pt x="374314" y="-12414"/>
                  <a:pt x="643474" y="0"/>
                </a:cubicBezTo>
                <a:cubicBezTo>
                  <a:pt x="912634" y="12414"/>
                  <a:pt x="997441" y="7801"/>
                  <a:pt x="1258970" y="0"/>
                </a:cubicBezTo>
                <a:cubicBezTo>
                  <a:pt x="1520499" y="-7801"/>
                  <a:pt x="1695523" y="-28923"/>
                  <a:pt x="1986375" y="0"/>
                </a:cubicBezTo>
                <a:cubicBezTo>
                  <a:pt x="2277228" y="28923"/>
                  <a:pt x="2545689" y="-16"/>
                  <a:pt x="2797711" y="0"/>
                </a:cubicBezTo>
                <a:cubicBezTo>
                  <a:pt x="2785807" y="122773"/>
                  <a:pt x="2808219" y="270993"/>
                  <a:pt x="2797711" y="443861"/>
                </a:cubicBezTo>
                <a:cubicBezTo>
                  <a:pt x="2787203" y="616729"/>
                  <a:pt x="2782787" y="762454"/>
                  <a:pt x="2797711" y="905838"/>
                </a:cubicBezTo>
                <a:cubicBezTo>
                  <a:pt x="2614192" y="922913"/>
                  <a:pt x="2408365" y="871444"/>
                  <a:pt x="2042329" y="905838"/>
                </a:cubicBezTo>
                <a:cubicBezTo>
                  <a:pt x="1676293" y="940232"/>
                  <a:pt x="1546106" y="922502"/>
                  <a:pt x="1286947" y="905838"/>
                </a:cubicBezTo>
                <a:cubicBezTo>
                  <a:pt x="1027788" y="889174"/>
                  <a:pt x="315386" y="895133"/>
                  <a:pt x="0" y="905838"/>
                </a:cubicBezTo>
                <a:cubicBezTo>
                  <a:pt x="-9999" y="763713"/>
                  <a:pt x="-17502" y="599048"/>
                  <a:pt x="0" y="461977"/>
                </a:cubicBezTo>
                <a:cubicBezTo>
                  <a:pt x="17502" y="324906"/>
                  <a:pt x="19556" y="149940"/>
                  <a:pt x="0" y="0"/>
                </a:cubicBezTo>
                <a:close/>
              </a:path>
              <a:path w="2797711" h="905838" stroke="0" extrusionOk="0">
                <a:moveTo>
                  <a:pt x="0" y="0"/>
                </a:moveTo>
                <a:cubicBezTo>
                  <a:pt x="246249" y="-16288"/>
                  <a:pt x="440525" y="-28572"/>
                  <a:pt x="671451" y="0"/>
                </a:cubicBezTo>
                <a:cubicBezTo>
                  <a:pt x="902377" y="28572"/>
                  <a:pt x="1015264" y="-25691"/>
                  <a:pt x="1286947" y="0"/>
                </a:cubicBezTo>
                <a:cubicBezTo>
                  <a:pt x="1558630" y="25691"/>
                  <a:pt x="1712865" y="7104"/>
                  <a:pt x="1958398" y="0"/>
                </a:cubicBezTo>
                <a:cubicBezTo>
                  <a:pt x="2203931" y="-7104"/>
                  <a:pt x="2392275" y="33835"/>
                  <a:pt x="2797711" y="0"/>
                </a:cubicBezTo>
                <a:cubicBezTo>
                  <a:pt x="2783280" y="153523"/>
                  <a:pt x="2804141" y="336872"/>
                  <a:pt x="2797711" y="443861"/>
                </a:cubicBezTo>
                <a:cubicBezTo>
                  <a:pt x="2791281" y="550850"/>
                  <a:pt x="2788055" y="704572"/>
                  <a:pt x="2797711" y="905838"/>
                </a:cubicBezTo>
                <a:cubicBezTo>
                  <a:pt x="2674218" y="892206"/>
                  <a:pt x="2406616" y="902362"/>
                  <a:pt x="2182215" y="905838"/>
                </a:cubicBezTo>
                <a:cubicBezTo>
                  <a:pt x="1957814" y="909314"/>
                  <a:pt x="1764687" y="903769"/>
                  <a:pt x="1510764" y="905838"/>
                </a:cubicBezTo>
                <a:cubicBezTo>
                  <a:pt x="1256841" y="907907"/>
                  <a:pt x="1074638" y="933792"/>
                  <a:pt x="895268" y="905838"/>
                </a:cubicBezTo>
                <a:cubicBezTo>
                  <a:pt x="715898" y="877884"/>
                  <a:pt x="243414" y="863782"/>
                  <a:pt x="0" y="905838"/>
                </a:cubicBezTo>
                <a:cubicBezTo>
                  <a:pt x="11801" y="693762"/>
                  <a:pt x="-17765" y="555074"/>
                  <a:pt x="0" y="461977"/>
                </a:cubicBezTo>
                <a:cubicBezTo>
                  <a:pt x="17765" y="368880"/>
                  <a:pt x="-12231" y="10707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>
            <a:solidFill>
              <a:srgbClr val="2E2078"/>
            </a:solidFill>
            <a:extLst>
              <a:ext uri="{C807C97D-BFC1-408E-A445-0C87EB9F89A2}">
                <ask:lineSketchStyleProps xmlns:ask="http://schemas.microsoft.com/office/drawing/2018/sketchyshapes" sd="28628501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nl-BE" sz="2400">
                <a:solidFill>
                  <a:srgbClr val="2E2078"/>
                </a:solidFill>
              </a:rPr>
              <a:t>Het webinar start om 14.00 uur</a:t>
            </a:r>
          </a:p>
        </p:txBody>
      </p:sp>
    </p:spTree>
    <p:extLst>
      <p:ext uri="{BB962C8B-B14F-4D97-AF65-F5344CB8AC3E}">
        <p14:creationId xmlns:p14="http://schemas.microsoft.com/office/powerpoint/2010/main" val="689855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A7F560-8B3A-4BD7-A5ED-EF7CD81AD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42777"/>
            <a:ext cx="8492790" cy="1842335"/>
          </a:xfrm>
        </p:spPr>
        <p:txBody>
          <a:bodyPr/>
          <a:lstStyle/>
          <a:p>
            <a:r>
              <a:rPr lang="nl-NL" sz="8000"/>
              <a:t>1. Kleuterklas</a:t>
            </a:r>
          </a:p>
        </p:txBody>
      </p:sp>
      <p:pic>
        <p:nvPicPr>
          <p:cNvPr id="3" name="Afbeelding 3" descr="Afbeelding met tafel&#10;&#10;Automatisch gegenereerde beschrijving">
            <a:extLst>
              <a:ext uri="{FF2B5EF4-FFF2-40B4-BE49-F238E27FC236}">
                <a16:creationId xmlns:a16="http://schemas.microsoft.com/office/drawing/2014/main" id="{D2DD93E0-E787-4835-9945-4596E6911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8" y="4553363"/>
            <a:ext cx="2743200" cy="593734"/>
          </a:xfrm>
          <a:prstGeom prst="rect">
            <a:avLst/>
          </a:prstGeom>
        </p:spPr>
      </p:pic>
      <p:pic>
        <p:nvPicPr>
          <p:cNvPr id="4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A2F6E649-6246-4EC8-A560-EB8AF36E3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932" y="3430418"/>
            <a:ext cx="1464845" cy="1117604"/>
          </a:xfrm>
          <a:prstGeom prst="rect">
            <a:avLst/>
          </a:prstGeom>
        </p:spPr>
      </p:pic>
      <p:pic>
        <p:nvPicPr>
          <p:cNvPr id="14" name="Graphic 13">
            <a:hlinkClick r:id="rId4" action="ppaction://hlinksldjump"/>
            <a:extLst>
              <a:ext uri="{FF2B5EF4-FFF2-40B4-BE49-F238E27FC236}">
                <a16:creationId xmlns:a16="http://schemas.microsoft.com/office/drawing/2014/main" id="{9551DD0E-6167-4E6A-B813-F66C5CDD95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9494" y="210285"/>
            <a:ext cx="1961030" cy="196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2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7F1452-58AF-4102-B7AB-545775352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122" name="Picture 2" descr="Maak met je groep een kunstwerk, gebaseerd op de 4900 Farben van Gerhard  Richter. - Juffrouw Femke">
            <a:extLst>
              <a:ext uri="{FF2B5EF4-FFF2-40B4-BE49-F238E27FC236}">
                <a16:creationId xmlns:a16="http://schemas.microsoft.com/office/drawing/2014/main" id="{1519CB61-5C89-46BB-A09F-EE372B66A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0"/>
            <a:ext cx="40544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520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635E347-AAD9-42AC-9C70-6F1075C41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97" y="2485418"/>
            <a:ext cx="2812274" cy="210920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8CC0DBB-E78E-4984-BAB6-AF8DAB597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(eTwinning) </a:t>
            </a:r>
            <a:r>
              <a:rPr lang="nl-BE" b="1"/>
              <a:t>OPDRACHT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03ABCB-5BA7-42E6-B132-B04A583BD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309E339-28B9-4BD1-9F1C-A29255F16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00151"/>
            <a:ext cx="1717553" cy="171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645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635E347-AAD9-42AC-9C70-6F1075C41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97" y="2485418"/>
            <a:ext cx="2812274" cy="210920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8CC0DBB-E78E-4984-BAB6-AF8DAB597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(eTwinning) </a:t>
            </a:r>
            <a:r>
              <a:rPr lang="nl-BE" b="1"/>
              <a:t>OPDRACHT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03ABCB-5BA7-42E6-B132-B04A583BD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E222FC-8251-4515-B306-F8594B0E5CB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95250" indent="0">
              <a:buNone/>
            </a:pPr>
            <a:r>
              <a:rPr lang="nl-BE" b="1"/>
              <a:t>WAT LEREN ZE?</a:t>
            </a:r>
          </a:p>
          <a:p>
            <a:r>
              <a:rPr lang="nl-BE"/>
              <a:t>Kleuren</a:t>
            </a:r>
          </a:p>
          <a:p>
            <a:r>
              <a:rPr lang="nl-BE"/>
              <a:t>Rekenen</a:t>
            </a:r>
          </a:p>
          <a:p>
            <a:r>
              <a:rPr lang="nl-BE"/>
              <a:t>Kunst</a:t>
            </a:r>
          </a:p>
          <a:p>
            <a:r>
              <a:rPr lang="nl-BE"/>
              <a:t>Duits</a:t>
            </a:r>
          </a:p>
          <a:p>
            <a:r>
              <a:rPr lang="nl-BE"/>
              <a:t>Mening uiten</a:t>
            </a:r>
          </a:p>
          <a:p>
            <a:r>
              <a:rPr lang="nl-BE"/>
              <a:t>Omgaan met toeval</a:t>
            </a:r>
          </a:p>
          <a:p>
            <a:r>
              <a:rPr lang="nl-BE"/>
              <a:t>Europees bewustzijn</a:t>
            </a:r>
          </a:p>
          <a:p>
            <a:r>
              <a:rPr lang="nl-BE"/>
              <a:t>…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309E339-28B9-4BD1-9F1C-A29255F16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00151"/>
            <a:ext cx="1717553" cy="171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97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A7F560-8B3A-4BD7-A5ED-EF7CD81AD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1669822"/>
            <a:ext cx="8229600" cy="857250"/>
          </a:xfrm>
        </p:spPr>
        <p:txBody>
          <a:bodyPr/>
          <a:lstStyle/>
          <a:p>
            <a:r>
              <a:rPr lang="nl-NL" sz="8000"/>
              <a:t>2.Lagere school</a:t>
            </a:r>
          </a:p>
        </p:txBody>
      </p:sp>
      <p:pic>
        <p:nvPicPr>
          <p:cNvPr id="3" name="Afbeelding 3" descr="Afbeelding met tafel&#10;&#10;Automatisch gegenereerde beschrijving">
            <a:extLst>
              <a:ext uri="{FF2B5EF4-FFF2-40B4-BE49-F238E27FC236}">
                <a16:creationId xmlns:a16="http://schemas.microsoft.com/office/drawing/2014/main" id="{60BCAF07-085A-44FA-8C27-9A0C6AFED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8" y="4553363"/>
            <a:ext cx="2743200" cy="593734"/>
          </a:xfrm>
          <a:prstGeom prst="rect">
            <a:avLst/>
          </a:prstGeom>
        </p:spPr>
      </p:pic>
      <p:pic>
        <p:nvPicPr>
          <p:cNvPr id="5" name="Afbeelding 5" descr="Afbeelding met speelgoed&#10;&#10;Automatisch gegenereerde beschrijving">
            <a:extLst>
              <a:ext uri="{FF2B5EF4-FFF2-40B4-BE49-F238E27FC236}">
                <a16:creationId xmlns:a16="http://schemas.microsoft.com/office/drawing/2014/main" id="{41428842-8ACB-483F-8458-6B63E3B1C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2983095"/>
            <a:ext cx="4239627" cy="1613706"/>
          </a:xfrm>
          <a:prstGeom prst="rect">
            <a:avLst/>
          </a:prstGeom>
        </p:spPr>
      </p:pic>
      <p:pic>
        <p:nvPicPr>
          <p:cNvPr id="15" name="Graphic 14">
            <a:hlinkClick r:id="rId4" action="ppaction://hlinksldjump"/>
            <a:extLst>
              <a:ext uri="{FF2B5EF4-FFF2-40B4-BE49-F238E27FC236}">
                <a16:creationId xmlns:a16="http://schemas.microsoft.com/office/drawing/2014/main" id="{686C2B92-0B82-4C6F-A0EF-524DB67C7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9494" y="210285"/>
            <a:ext cx="1961030" cy="1961030"/>
          </a:xfrm>
          <a:prstGeom prst="rect">
            <a:avLst/>
          </a:prstGeom>
        </p:spPr>
      </p:pic>
      <p:pic>
        <p:nvPicPr>
          <p:cNvPr id="16" name="Graphic 3" descr="Sneeuwpop silhouet">
            <a:hlinkClick r:id="rId7" action="ppaction://hlinksldjump"/>
            <a:extLst>
              <a:ext uri="{FF2B5EF4-FFF2-40B4-BE49-F238E27FC236}">
                <a16:creationId xmlns:a16="http://schemas.microsoft.com/office/drawing/2014/main" id="{3367F4AE-CF13-4DCD-B5EA-0B91FCC482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4710" y="2943796"/>
            <a:ext cx="1703610" cy="1695327"/>
          </a:xfrm>
          <a:prstGeom prst="rect">
            <a:avLst/>
          </a:prstGeom>
        </p:spPr>
      </p:pic>
      <p:pic>
        <p:nvPicPr>
          <p:cNvPr id="17" name="Graphic 3" descr="Papier silhouet">
            <a:hlinkClick r:id="rId4" action="ppaction://hlinksldjump"/>
            <a:extLst>
              <a:ext uri="{FF2B5EF4-FFF2-40B4-BE49-F238E27FC236}">
                <a16:creationId xmlns:a16="http://schemas.microsoft.com/office/drawing/2014/main" id="{AF25FE1E-B63C-4A37-A2D5-00F00DBCC8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25698" y="2983095"/>
            <a:ext cx="1696481" cy="169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53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E6942-0D37-4035-8909-15A1817BF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170" name="Picture 2" descr="1">
            <a:extLst>
              <a:ext uri="{FF2B5EF4-FFF2-40B4-BE49-F238E27FC236}">
                <a16:creationId xmlns:a16="http://schemas.microsoft.com/office/drawing/2014/main" id="{56F58C56-DDBE-461C-AF68-491CD2E95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0"/>
            <a:ext cx="36369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446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2799E0-D70D-421F-8EB2-B75459405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C3C0E64-13C7-420B-A974-EB5A59F72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71" y="0"/>
            <a:ext cx="35908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12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03ABCB-5BA7-42E6-B132-B04A583BD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CC0DBB-E78E-4984-BAB6-AF8DAB597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(eTwinning) </a:t>
            </a:r>
            <a:r>
              <a:rPr lang="nl-BE" b="1"/>
              <a:t>OPDRACHT</a:t>
            </a:r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711B35E-9F49-41AA-849E-C55D9EE30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398" y="1330804"/>
            <a:ext cx="2106204" cy="3133165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776A9D6-69CB-4C01-9494-9EACF22E70A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9732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03ABCB-5BA7-42E6-B132-B04A583BD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CC0DBB-E78E-4984-BAB6-AF8DAB597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(eTwinning) </a:t>
            </a:r>
            <a:r>
              <a:rPr lang="nl-BE" b="1"/>
              <a:t>OPDRACHT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E222FC-8251-4515-B306-F8594B0E5CB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95250" indent="0">
              <a:buNone/>
            </a:pPr>
            <a:r>
              <a:rPr lang="nl-BE" b="1"/>
              <a:t>WAT LEREN ZE?</a:t>
            </a:r>
          </a:p>
          <a:p>
            <a:r>
              <a:rPr lang="nl-BE"/>
              <a:t>Rekenen</a:t>
            </a:r>
          </a:p>
          <a:p>
            <a:r>
              <a:rPr lang="nl-BE"/>
              <a:t>Overleggen</a:t>
            </a:r>
          </a:p>
          <a:p>
            <a:r>
              <a:rPr lang="nl-BE"/>
              <a:t>Peer-evaluatie</a:t>
            </a:r>
          </a:p>
          <a:p>
            <a:r>
              <a:rPr lang="nl-BE"/>
              <a:t>Tellen tot 10 in andere taal</a:t>
            </a:r>
          </a:p>
          <a:p>
            <a:r>
              <a:rPr lang="nl-BE"/>
              <a:t>Europees bewustzijn</a:t>
            </a:r>
          </a:p>
          <a:p>
            <a:r>
              <a:rPr lang="nl-BE"/>
              <a:t>…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711B35E-9F49-41AA-849E-C55D9EE30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398" y="1330804"/>
            <a:ext cx="2106204" cy="313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83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E6942-0D37-4035-8909-15A1817BF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183A396-892F-4A90-9B32-17E4FD733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600" y="0"/>
            <a:ext cx="36747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57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/>
          <p:nvPr/>
        </p:nvSpPr>
        <p:spPr>
          <a:xfrm>
            <a:off x="2435339" y="3098972"/>
            <a:ext cx="6406320" cy="97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nl-BE" sz="1800" b="1">
                <a:solidFill>
                  <a:schemeClr val="accent1"/>
                </a:solidFill>
              </a:rPr>
              <a:t>Hannah De Munck</a:t>
            </a:r>
            <a:r>
              <a:rPr lang="nl-BE" sz="1800">
                <a:solidFill>
                  <a:schemeClr val="accent1"/>
                </a:solidFill>
              </a:rPr>
              <a:t> – hannah.demunck@epos-vlaanderen.be</a:t>
            </a:r>
            <a:endParaRPr lang="nl" sz="1800">
              <a:solidFill>
                <a:schemeClr val="accent1"/>
              </a:solidFill>
            </a:endParaRPr>
          </a:p>
          <a:p>
            <a:r>
              <a:rPr lang="nl" sz="1800" b="1">
                <a:solidFill>
                  <a:schemeClr val="accent1"/>
                </a:solidFill>
              </a:rPr>
              <a:t>Linda Cys</a:t>
            </a:r>
            <a:r>
              <a:rPr lang="nl" sz="1800">
                <a:solidFill>
                  <a:schemeClr val="accent1"/>
                </a:solidFill>
              </a:rPr>
              <a:t> – linda.cys@epos-vlaanderen.be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Jeroen De Keyser </a:t>
            </a:r>
            <a:r>
              <a:rPr lang="nl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nl-BE" sz="1800">
                <a:solidFill>
                  <a:schemeClr val="accent1"/>
                </a:solidFill>
              </a:rPr>
              <a:t>jeroen.dekeyser@epos-vlaanderen.be</a:t>
            </a:r>
            <a:endParaRPr sz="1100">
              <a:solidFill>
                <a:schemeClr val="accent1"/>
              </a:solidFill>
            </a:endParaRPr>
          </a:p>
        </p:txBody>
      </p:sp>
      <p:pic>
        <p:nvPicPr>
          <p:cNvPr id="2" name="Afbeelding 2" descr="Afbeelding met persoon, person, dragen, kijken&#10;&#10;Automatisch gegenereerde beschrijving">
            <a:extLst>
              <a:ext uri="{FF2B5EF4-FFF2-40B4-BE49-F238E27FC236}">
                <a16:creationId xmlns:a16="http://schemas.microsoft.com/office/drawing/2014/main" id="{145C2D78-2537-4B8E-90F6-61A4A1A926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14" t="17059" r="64"/>
          <a:stretch/>
        </p:blipFill>
        <p:spPr>
          <a:xfrm rot="5400000">
            <a:off x="6804360" y="670015"/>
            <a:ext cx="2227249" cy="1569634"/>
          </a:xfrm>
          <a:custGeom>
            <a:avLst/>
            <a:gdLst>
              <a:gd name="connsiteX0" fmla="*/ 0 w 2227249"/>
              <a:gd name="connsiteY0" fmla="*/ 0 h 1569634"/>
              <a:gd name="connsiteX1" fmla="*/ 601357 w 2227249"/>
              <a:gd name="connsiteY1" fmla="*/ 0 h 1569634"/>
              <a:gd name="connsiteX2" fmla="*/ 1091352 w 2227249"/>
              <a:gd name="connsiteY2" fmla="*/ 0 h 1569634"/>
              <a:gd name="connsiteX3" fmla="*/ 1603619 w 2227249"/>
              <a:gd name="connsiteY3" fmla="*/ 0 h 1569634"/>
              <a:gd name="connsiteX4" fmla="*/ 2227249 w 2227249"/>
              <a:gd name="connsiteY4" fmla="*/ 0 h 1569634"/>
              <a:gd name="connsiteX5" fmla="*/ 2227249 w 2227249"/>
              <a:gd name="connsiteY5" fmla="*/ 554604 h 1569634"/>
              <a:gd name="connsiteX6" fmla="*/ 2227249 w 2227249"/>
              <a:gd name="connsiteY6" fmla="*/ 1046423 h 1569634"/>
              <a:gd name="connsiteX7" fmla="*/ 2227249 w 2227249"/>
              <a:gd name="connsiteY7" fmla="*/ 1569634 h 1569634"/>
              <a:gd name="connsiteX8" fmla="*/ 1737254 w 2227249"/>
              <a:gd name="connsiteY8" fmla="*/ 1569634 h 1569634"/>
              <a:gd name="connsiteX9" fmla="*/ 1202714 w 2227249"/>
              <a:gd name="connsiteY9" fmla="*/ 1569634 h 1569634"/>
              <a:gd name="connsiteX10" fmla="*/ 690447 w 2227249"/>
              <a:gd name="connsiteY10" fmla="*/ 1569634 h 1569634"/>
              <a:gd name="connsiteX11" fmla="*/ 0 w 2227249"/>
              <a:gd name="connsiteY11" fmla="*/ 1569634 h 1569634"/>
              <a:gd name="connsiteX12" fmla="*/ 0 w 2227249"/>
              <a:gd name="connsiteY12" fmla="*/ 1062119 h 1569634"/>
              <a:gd name="connsiteX13" fmla="*/ 0 w 2227249"/>
              <a:gd name="connsiteY13" fmla="*/ 507515 h 1569634"/>
              <a:gd name="connsiteX14" fmla="*/ 0 w 2227249"/>
              <a:gd name="connsiteY14" fmla="*/ 0 h 1569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27249" h="1569634" fill="none" extrusionOk="0">
                <a:moveTo>
                  <a:pt x="0" y="0"/>
                </a:moveTo>
                <a:cubicBezTo>
                  <a:pt x="134830" y="-1506"/>
                  <a:pt x="469568" y="1023"/>
                  <a:pt x="601357" y="0"/>
                </a:cubicBezTo>
                <a:cubicBezTo>
                  <a:pt x="733146" y="-1023"/>
                  <a:pt x="934962" y="13319"/>
                  <a:pt x="1091352" y="0"/>
                </a:cubicBezTo>
                <a:cubicBezTo>
                  <a:pt x="1247743" y="-13319"/>
                  <a:pt x="1496532" y="16571"/>
                  <a:pt x="1603619" y="0"/>
                </a:cubicBezTo>
                <a:cubicBezTo>
                  <a:pt x="1710706" y="-16571"/>
                  <a:pt x="1920404" y="-19967"/>
                  <a:pt x="2227249" y="0"/>
                </a:cubicBezTo>
                <a:cubicBezTo>
                  <a:pt x="2221113" y="175143"/>
                  <a:pt x="2201131" y="393373"/>
                  <a:pt x="2227249" y="554604"/>
                </a:cubicBezTo>
                <a:cubicBezTo>
                  <a:pt x="2253367" y="715835"/>
                  <a:pt x="2213915" y="859036"/>
                  <a:pt x="2227249" y="1046423"/>
                </a:cubicBezTo>
                <a:cubicBezTo>
                  <a:pt x="2240583" y="1233810"/>
                  <a:pt x="2240755" y="1370852"/>
                  <a:pt x="2227249" y="1569634"/>
                </a:cubicBezTo>
                <a:cubicBezTo>
                  <a:pt x="2072316" y="1569575"/>
                  <a:pt x="1886315" y="1576756"/>
                  <a:pt x="1737254" y="1569634"/>
                </a:cubicBezTo>
                <a:cubicBezTo>
                  <a:pt x="1588193" y="1562512"/>
                  <a:pt x="1358125" y="1594185"/>
                  <a:pt x="1202714" y="1569634"/>
                </a:cubicBezTo>
                <a:cubicBezTo>
                  <a:pt x="1047303" y="1545083"/>
                  <a:pt x="800634" y="1585711"/>
                  <a:pt x="690447" y="1569634"/>
                </a:cubicBezTo>
                <a:cubicBezTo>
                  <a:pt x="580260" y="1553557"/>
                  <a:pt x="254729" y="1603842"/>
                  <a:pt x="0" y="1569634"/>
                </a:cubicBezTo>
                <a:cubicBezTo>
                  <a:pt x="17633" y="1323726"/>
                  <a:pt x="1463" y="1164481"/>
                  <a:pt x="0" y="1062119"/>
                </a:cubicBezTo>
                <a:cubicBezTo>
                  <a:pt x="-1463" y="959758"/>
                  <a:pt x="-3448" y="655940"/>
                  <a:pt x="0" y="507515"/>
                </a:cubicBezTo>
                <a:cubicBezTo>
                  <a:pt x="3448" y="359090"/>
                  <a:pt x="15768" y="180286"/>
                  <a:pt x="0" y="0"/>
                </a:cubicBezTo>
                <a:close/>
              </a:path>
              <a:path w="2227249" h="1569634" stroke="0" extrusionOk="0">
                <a:moveTo>
                  <a:pt x="0" y="0"/>
                </a:moveTo>
                <a:cubicBezTo>
                  <a:pt x="174078" y="22675"/>
                  <a:pt x="399254" y="27573"/>
                  <a:pt x="579085" y="0"/>
                </a:cubicBezTo>
                <a:cubicBezTo>
                  <a:pt x="758917" y="-27573"/>
                  <a:pt x="917615" y="17890"/>
                  <a:pt x="1069080" y="0"/>
                </a:cubicBezTo>
                <a:cubicBezTo>
                  <a:pt x="1220545" y="-17890"/>
                  <a:pt x="1397124" y="7654"/>
                  <a:pt x="1670437" y="0"/>
                </a:cubicBezTo>
                <a:cubicBezTo>
                  <a:pt x="1943750" y="-7654"/>
                  <a:pt x="1982583" y="1147"/>
                  <a:pt x="2227249" y="0"/>
                </a:cubicBezTo>
                <a:cubicBezTo>
                  <a:pt x="2235945" y="177381"/>
                  <a:pt x="2209003" y="382534"/>
                  <a:pt x="2227249" y="491819"/>
                </a:cubicBezTo>
                <a:cubicBezTo>
                  <a:pt x="2245495" y="601104"/>
                  <a:pt x="2219529" y="862773"/>
                  <a:pt x="2227249" y="967941"/>
                </a:cubicBezTo>
                <a:cubicBezTo>
                  <a:pt x="2234969" y="1073109"/>
                  <a:pt x="2229673" y="1285556"/>
                  <a:pt x="2227249" y="1569634"/>
                </a:cubicBezTo>
                <a:cubicBezTo>
                  <a:pt x="1991235" y="1586521"/>
                  <a:pt x="1902729" y="1550880"/>
                  <a:pt x="1625892" y="1569634"/>
                </a:cubicBezTo>
                <a:cubicBezTo>
                  <a:pt x="1349055" y="1588388"/>
                  <a:pt x="1212413" y="1578798"/>
                  <a:pt x="1046807" y="1569634"/>
                </a:cubicBezTo>
                <a:cubicBezTo>
                  <a:pt x="881201" y="1560470"/>
                  <a:pt x="389465" y="1589820"/>
                  <a:pt x="0" y="1569634"/>
                </a:cubicBezTo>
                <a:cubicBezTo>
                  <a:pt x="10324" y="1469718"/>
                  <a:pt x="16121" y="1183044"/>
                  <a:pt x="0" y="1077815"/>
                </a:cubicBezTo>
                <a:cubicBezTo>
                  <a:pt x="-16121" y="972586"/>
                  <a:pt x="-4510" y="794947"/>
                  <a:pt x="0" y="585997"/>
                </a:cubicBezTo>
                <a:cubicBezTo>
                  <a:pt x="4510" y="377047"/>
                  <a:pt x="15778" y="292914"/>
                  <a:pt x="0" y="0"/>
                </a:cubicBezTo>
                <a:close/>
              </a:path>
            </a:pathLst>
          </a:custGeom>
          <a:ln>
            <a:solidFill>
              <a:srgbClr val="4472C4"/>
            </a:solidFill>
            <a:extLst>
              <a:ext uri="{C807C97D-BFC1-408E-A445-0C87EB9F89A2}">
                <ask:lineSketchStyleProps xmlns:ask="http://schemas.microsoft.com/office/drawing/2018/sketchyshapes" sd="77777186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Afbeelding 4" descr="Afbeelding met persoon, vrouw, vasthouden, glimlachen&#10;&#10;Beschrijving is gegenereerd met zeer hoge betrouwbaarheid">
            <a:extLst>
              <a:ext uri="{FF2B5EF4-FFF2-40B4-BE49-F238E27FC236}">
                <a16:creationId xmlns:a16="http://schemas.microsoft.com/office/drawing/2014/main" id="{9C31C91B-BA09-44EE-9578-4A5C651EB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031" y="341206"/>
            <a:ext cx="1510079" cy="2235445"/>
          </a:xfrm>
          <a:custGeom>
            <a:avLst/>
            <a:gdLst>
              <a:gd name="connsiteX0" fmla="*/ 0 w 1510079"/>
              <a:gd name="connsiteY0" fmla="*/ 0 h 2235445"/>
              <a:gd name="connsiteX1" fmla="*/ 518460 w 1510079"/>
              <a:gd name="connsiteY1" fmla="*/ 0 h 2235445"/>
              <a:gd name="connsiteX2" fmla="*/ 991619 w 1510079"/>
              <a:gd name="connsiteY2" fmla="*/ 0 h 2235445"/>
              <a:gd name="connsiteX3" fmla="*/ 1510079 w 1510079"/>
              <a:gd name="connsiteY3" fmla="*/ 0 h 2235445"/>
              <a:gd name="connsiteX4" fmla="*/ 1510079 w 1510079"/>
              <a:gd name="connsiteY4" fmla="*/ 558861 h 2235445"/>
              <a:gd name="connsiteX5" fmla="*/ 1510079 w 1510079"/>
              <a:gd name="connsiteY5" fmla="*/ 1095368 h 2235445"/>
              <a:gd name="connsiteX6" fmla="*/ 1510079 w 1510079"/>
              <a:gd name="connsiteY6" fmla="*/ 1587166 h 2235445"/>
              <a:gd name="connsiteX7" fmla="*/ 1510079 w 1510079"/>
              <a:gd name="connsiteY7" fmla="*/ 2235445 h 2235445"/>
              <a:gd name="connsiteX8" fmla="*/ 1052022 w 1510079"/>
              <a:gd name="connsiteY8" fmla="*/ 2235445 h 2235445"/>
              <a:gd name="connsiteX9" fmla="*/ 548662 w 1510079"/>
              <a:gd name="connsiteY9" fmla="*/ 2235445 h 2235445"/>
              <a:gd name="connsiteX10" fmla="*/ 0 w 1510079"/>
              <a:gd name="connsiteY10" fmla="*/ 2235445 h 2235445"/>
              <a:gd name="connsiteX11" fmla="*/ 0 w 1510079"/>
              <a:gd name="connsiteY11" fmla="*/ 1698938 h 2235445"/>
              <a:gd name="connsiteX12" fmla="*/ 0 w 1510079"/>
              <a:gd name="connsiteY12" fmla="*/ 1162431 h 2235445"/>
              <a:gd name="connsiteX13" fmla="*/ 0 w 1510079"/>
              <a:gd name="connsiteY13" fmla="*/ 581216 h 2235445"/>
              <a:gd name="connsiteX14" fmla="*/ 0 w 1510079"/>
              <a:gd name="connsiteY14" fmla="*/ 0 h 2235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10079" h="2235445" fill="none" extrusionOk="0">
                <a:moveTo>
                  <a:pt x="0" y="0"/>
                </a:moveTo>
                <a:cubicBezTo>
                  <a:pt x="109606" y="-4759"/>
                  <a:pt x="276075" y="993"/>
                  <a:pt x="518460" y="0"/>
                </a:cubicBezTo>
                <a:cubicBezTo>
                  <a:pt x="760845" y="-993"/>
                  <a:pt x="863818" y="12148"/>
                  <a:pt x="991619" y="0"/>
                </a:cubicBezTo>
                <a:cubicBezTo>
                  <a:pt x="1119420" y="-12148"/>
                  <a:pt x="1290298" y="-18910"/>
                  <a:pt x="1510079" y="0"/>
                </a:cubicBezTo>
                <a:cubicBezTo>
                  <a:pt x="1500493" y="169705"/>
                  <a:pt x="1496329" y="287863"/>
                  <a:pt x="1510079" y="558861"/>
                </a:cubicBezTo>
                <a:cubicBezTo>
                  <a:pt x="1523829" y="829859"/>
                  <a:pt x="1492952" y="929768"/>
                  <a:pt x="1510079" y="1095368"/>
                </a:cubicBezTo>
                <a:cubicBezTo>
                  <a:pt x="1527206" y="1260968"/>
                  <a:pt x="1522966" y="1386726"/>
                  <a:pt x="1510079" y="1587166"/>
                </a:cubicBezTo>
                <a:cubicBezTo>
                  <a:pt x="1497192" y="1787606"/>
                  <a:pt x="1507384" y="2010994"/>
                  <a:pt x="1510079" y="2235445"/>
                </a:cubicBezTo>
                <a:cubicBezTo>
                  <a:pt x="1295773" y="2234407"/>
                  <a:pt x="1172749" y="2256562"/>
                  <a:pt x="1052022" y="2235445"/>
                </a:cubicBezTo>
                <a:cubicBezTo>
                  <a:pt x="931295" y="2214328"/>
                  <a:pt x="771148" y="2243541"/>
                  <a:pt x="548662" y="2235445"/>
                </a:cubicBezTo>
                <a:cubicBezTo>
                  <a:pt x="326176" y="2227349"/>
                  <a:pt x="189252" y="2242494"/>
                  <a:pt x="0" y="2235445"/>
                </a:cubicBezTo>
                <a:cubicBezTo>
                  <a:pt x="5504" y="2014580"/>
                  <a:pt x="-2407" y="1887974"/>
                  <a:pt x="0" y="1698938"/>
                </a:cubicBezTo>
                <a:cubicBezTo>
                  <a:pt x="2407" y="1509902"/>
                  <a:pt x="-5816" y="1357723"/>
                  <a:pt x="0" y="1162431"/>
                </a:cubicBezTo>
                <a:cubicBezTo>
                  <a:pt x="5816" y="967139"/>
                  <a:pt x="15321" y="863797"/>
                  <a:pt x="0" y="581216"/>
                </a:cubicBezTo>
                <a:cubicBezTo>
                  <a:pt x="-15321" y="298636"/>
                  <a:pt x="-17278" y="268039"/>
                  <a:pt x="0" y="0"/>
                </a:cubicBezTo>
                <a:close/>
              </a:path>
              <a:path w="1510079" h="2235445" stroke="0" extrusionOk="0">
                <a:moveTo>
                  <a:pt x="0" y="0"/>
                </a:moveTo>
                <a:cubicBezTo>
                  <a:pt x="194954" y="-23445"/>
                  <a:pt x="336371" y="-14047"/>
                  <a:pt x="503360" y="0"/>
                </a:cubicBezTo>
                <a:cubicBezTo>
                  <a:pt x="670349" y="14047"/>
                  <a:pt x="752316" y="19798"/>
                  <a:pt x="961417" y="0"/>
                </a:cubicBezTo>
                <a:cubicBezTo>
                  <a:pt x="1170518" y="-19798"/>
                  <a:pt x="1329646" y="-19013"/>
                  <a:pt x="1510079" y="0"/>
                </a:cubicBezTo>
                <a:cubicBezTo>
                  <a:pt x="1536031" y="220316"/>
                  <a:pt x="1487089" y="285847"/>
                  <a:pt x="1510079" y="558861"/>
                </a:cubicBezTo>
                <a:cubicBezTo>
                  <a:pt x="1533069" y="831875"/>
                  <a:pt x="1491667" y="891076"/>
                  <a:pt x="1510079" y="1162431"/>
                </a:cubicBezTo>
                <a:cubicBezTo>
                  <a:pt x="1528492" y="1433786"/>
                  <a:pt x="1488756" y="1917636"/>
                  <a:pt x="1510079" y="2235445"/>
                </a:cubicBezTo>
                <a:cubicBezTo>
                  <a:pt x="1306205" y="2214765"/>
                  <a:pt x="1230470" y="2247430"/>
                  <a:pt x="1036921" y="2235445"/>
                </a:cubicBezTo>
                <a:cubicBezTo>
                  <a:pt x="843372" y="2223460"/>
                  <a:pt x="707819" y="2219854"/>
                  <a:pt x="533561" y="2235445"/>
                </a:cubicBezTo>
                <a:cubicBezTo>
                  <a:pt x="359303" y="2251036"/>
                  <a:pt x="111925" y="2229385"/>
                  <a:pt x="0" y="2235445"/>
                </a:cubicBezTo>
                <a:cubicBezTo>
                  <a:pt x="-17911" y="2062816"/>
                  <a:pt x="21144" y="1852611"/>
                  <a:pt x="0" y="1721293"/>
                </a:cubicBezTo>
                <a:cubicBezTo>
                  <a:pt x="-21144" y="1589975"/>
                  <a:pt x="19560" y="1341459"/>
                  <a:pt x="0" y="1184786"/>
                </a:cubicBezTo>
                <a:cubicBezTo>
                  <a:pt x="-19560" y="1028113"/>
                  <a:pt x="20542" y="754585"/>
                  <a:pt x="0" y="625925"/>
                </a:cubicBezTo>
                <a:cubicBezTo>
                  <a:pt x="-20542" y="497265"/>
                  <a:pt x="-14716" y="194710"/>
                  <a:pt x="0" y="0"/>
                </a:cubicBezTo>
                <a:close/>
              </a:path>
            </a:pathLst>
          </a:custGeom>
          <a:ln>
            <a:solidFill>
              <a:srgbClr val="4472C4"/>
            </a:solidFill>
            <a:extLst>
              <a:ext uri="{C807C97D-BFC1-408E-A445-0C87EB9F89A2}">
                <ask:lineSketchStyleProps xmlns:ask="http://schemas.microsoft.com/office/drawing/2018/sketchyshapes" sd="422573725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Afbeelding 2">
            <a:extLst>
              <a:ext uri="{FF2B5EF4-FFF2-40B4-BE49-F238E27FC236}">
                <a16:creationId xmlns:a16="http://schemas.microsoft.com/office/drawing/2014/main" id="{729FFB41-08E0-4F69-970F-1AA1B640CD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29"/>
          <a:stretch/>
        </p:blipFill>
        <p:spPr>
          <a:xfrm>
            <a:off x="2435339" y="341206"/>
            <a:ext cx="1569635" cy="2227248"/>
          </a:xfrm>
          <a:custGeom>
            <a:avLst/>
            <a:gdLst>
              <a:gd name="connsiteX0" fmla="*/ 0 w 1569635"/>
              <a:gd name="connsiteY0" fmla="*/ 0 h 2227248"/>
              <a:gd name="connsiteX1" fmla="*/ 554604 w 1569635"/>
              <a:gd name="connsiteY1" fmla="*/ 0 h 2227248"/>
              <a:gd name="connsiteX2" fmla="*/ 1046423 w 1569635"/>
              <a:gd name="connsiteY2" fmla="*/ 0 h 2227248"/>
              <a:gd name="connsiteX3" fmla="*/ 1569635 w 1569635"/>
              <a:gd name="connsiteY3" fmla="*/ 0 h 2227248"/>
              <a:gd name="connsiteX4" fmla="*/ 1569635 w 1569635"/>
              <a:gd name="connsiteY4" fmla="*/ 601357 h 2227248"/>
              <a:gd name="connsiteX5" fmla="*/ 1569635 w 1569635"/>
              <a:gd name="connsiteY5" fmla="*/ 1113624 h 2227248"/>
              <a:gd name="connsiteX6" fmla="*/ 1569635 w 1569635"/>
              <a:gd name="connsiteY6" fmla="*/ 1603619 h 2227248"/>
              <a:gd name="connsiteX7" fmla="*/ 1569635 w 1569635"/>
              <a:gd name="connsiteY7" fmla="*/ 2227248 h 2227248"/>
              <a:gd name="connsiteX8" fmla="*/ 1046423 w 1569635"/>
              <a:gd name="connsiteY8" fmla="*/ 2227248 h 2227248"/>
              <a:gd name="connsiteX9" fmla="*/ 554604 w 1569635"/>
              <a:gd name="connsiteY9" fmla="*/ 2227248 h 2227248"/>
              <a:gd name="connsiteX10" fmla="*/ 0 w 1569635"/>
              <a:gd name="connsiteY10" fmla="*/ 2227248 h 2227248"/>
              <a:gd name="connsiteX11" fmla="*/ 0 w 1569635"/>
              <a:gd name="connsiteY11" fmla="*/ 1692708 h 2227248"/>
              <a:gd name="connsiteX12" fmla="*/ 0 w 1569635"/>
              <a:gd name="connsiteY12" fmla="*/ 1091352 h 2227248"/>
              <a:gd name="connsiteX13" fmla="*/ 0 w 1569635"/>
              <a:gd name="connsiteY13" fmla="*/ 556812 h 2227248"/>
              <a:gd name="connsiteX14" fmla="*/ 0 w 1569635"/>
              <a:gd name="connsiteY14" fmla="*/ 0 h 222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69635" h="2227248" fill="none" extrusionOk="0">
                <a:moveTo>
                  <a:pt x="0" y="0"/>
                </a:moveTo>
                <a:cubicBezTo>
                  <a:pt x="212038" y="14851"/>
                  <a:pt x="405441" y="17500"/>
                  <a:pt x="554604" y="0"/>
                </a:cubicBezTo>
                <a:cubicBezTo>
                  <a:pt x="703767" y="-17500"/>
                  <a:pt x="881489" y="-19780"/>
                  <a:pt x="1046423" y="0"/>
                </a:cubicBezTo>
                <a:cubicBezTo>
                  <a:pt x="1211357" y="19780"/>
                  <a:pt x="1372542" y="-2544"/>
                  <a:pt x="1569635" y="0"/>
                </a:cubicBezTo>
                <a:cubicBezTo>
                  <a:pt x="1599041" y="275642"/>
                  <a:pt x="1551072" y="475594"/>
                  <a:pt x="1569635" y="601357"/>
                </a:cubicBezTo>
                <a:cubicBezTo>
                  <a:pt x="1588198" y="727120"/>
                  <a:pt x="1544958" y="882723"/>
                  <a:pt x="1569635" y="1113624"/>
                </a:cubicBezTo>
                <a:cubicBezTo>
                  <a:pt x="1594312" y="1344525"/>
                  <a:pt x="1561116" y="1418698"/>
                  <a:pt x="1569635" y="1603619"/>
                </a:cubicBezTo>
                <a:cubicBezTo>
                  <a:pt x="1578154" y="1788541"/>
                  <a:pt x="1591890" y="2000980"/>
                  <a:pt x="1569635" y="2227248"/>
                </a:cubicBezTo>
                <a:cubicBezTo>
                  <a:pt x="1389412" y="2247003"/>
                  <a:pt x="1214965" y="2250312"/>
                  <a:pt x="1046423" y="2227248"/>
                </a:cubicBezTo>
                <a:cubicBezTo>
                  <a:pt x="877881" y="2204184"/>
                  <a:pt x="781609" y="2248000"/>
                  <a:pt x="554604" y="2227248"/>
                </a:cubicBezTo>
                <a:cubicBezTo>
                  <a:pt x="327599" y="2206496"/>
                  <a:pt x="270321" y="2251562"/>
                  <a:pt x="0" y="2227248"/>
                </a:cubicBezTo>
                <a:cubicBezTo>
                  <a:pt x="16815" y="2069107"/>
                  <a:pt x="3970" y="1812095"/>
                  <a:pt x="0" y="1692708"/>
                </a:cubicBezTo>
                <a:cubicBezTo>
                  <a:pt x="-3970" y="1573321"/>
                  <a:pt x="-132" y="1232475"/>
                  <a:pt x="0" y="1091352"/>
                </a:cubicBezTo>
                <a:cubicBezTo>
                  <a:pt x="132" y="950229"/>
                  <a:pt x="-4902" y="796722"/>
                  <a:pt x="0" y="556812"/>
                </a:cubicBezTo>
                <a:cubicBezTo>
                  <a:pt x="4902" y="316902"/>
                  <a:pt x="-6511" y="166658"/>
                  <a:pt x="0" y="0"/>
                </a:cubicBezTo>
                <a:close/>
              </a:path>
              <a:path w="1569635" h="2227248" stroke="0" extrusionOk="0">
                <a:moveTo>
                  <a:pt x="0" y="0"/>
                </a:moveTo>
                <a:cubicBezTo>
                  <a:pt x="138116" y="11692"/>
                  <a:pt x="394141" y="-15205"/>
                  <a:pt x="538908" y="0"/>
                </a:cubicBezTo>
                <a:cubicBezTo>
                  <a:pt x="683675" y="15205"/>
                  <a:pt x="825414" y="20311"/>
                  <a:pt x="1015031" y="0"/>
                </a:cubicBezTo>
                <a:cubicBezTo>
                  <a:pt x="1204648" y="-20311"/>
                  <a:pt x="1442606" y="23818"/>
                  <a:pt x="1569635" y="0"/>
                </a:cubicBezTo>
                <a:cubicBezTo>
                  <a:pt x="1548921" y="236327"/>
                  <a:pt x="1589583" y="310719"/>
                  <a:pt x="1569635" y="534540"/>
                </a:cubicBezTo>
                <a:cubicBezTo>
                  <a:pt x="1549687" y="758361"/>
                  <a:pt x="1594061" y="812364"/>
                  <a:pt x="1569635" y="1069079"/>
                </a:cubicBezTo>
                <a:cubicBezTo>
                  <a:pt x="1545209" y="1325794"/>
                  <a:pt x="1567538" y="1332115"/>
                  <a:pt x="1569635" y="1559074"/>
                </a:cubicBezTo>
                <a:cubicBezTo>
                  <a:pt x="1571732" y="1786033"/>
                  <a:pt x="1537512" y="2020732"/>
                  <a:pt x="1569635" y="2227248"/>
                </a:cubicBezTo>
                <a:cubicBezTo>
                  <a:pt x="1377083" y="2203639"/>
                  <a:pt x="1213586" y="2199834"/>
                  <a:pt x="1015031" y="2227248"/>
                </a:cubicBezTo>
                <a:cubicBezTo>
                  <a:pt x="816476" y="2254662"/>
                  <a:pt x="732164" y="2227188"/>
                  <a:pt x="476123" y="2227248"/>
                </a:cubicBezTo>
                <a:cubicBezTo>
                  <a:pt x="220082" y="2227308"/>
                  <a:pt x="118003" y="2222407"/>
                  <a:pt x="0" y="2227248"/>
                </a:cubicBezTo>
                <a:cubicBezTo>
                  <a:pt x="-17474" y="2016201"/>
                  <a:pt x="-2407" y="1908777"/>
                  <a:pt x="0" y="1714981"/>
                </a:cubicBezTo>
                <a:cubicBezTo>
                  <a:pt x="2407" y="1521185"/>
                  <a:pt x="-14921" y="1418512"/>
                  <a:pt x="0" y="1202714"/>
                </a:cubicBezTo>
                <a:cubicBezTo>
                  <a:pt x="14921" y="986916"/>
                  <a:pt x="19571" y="941722"/>
                  <a:pt x="0" y="712719"/>
                </a:cubicBezTo>
                <a:cubicBezTo>
                  <a:pt x="-19571" y="483717"/>
                  <a:pt x="13377" y="167358"/>
                  <a:pt x="0" y="0"/>
                </a:cubicBezTo>
                <a:close/>
              </a:path>
            </a:pathLst>
          </a:custGeom>
          <a:ln>
            <a:solidFill>
              <a:srgbClr val="4472C4"/>
            </a:solidFill>
            <a:extLst>
              <a:ext uri="{C807C97D-BFC1-408E-A445-0C87EB9F89A2}">
                <ask:lineSketchStyleProps xmlns:ask="http://schemas.microsoft.com/office/drawing/2018/sketchyshapes" sd="77777186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03ABCB-5BA7-42E6-B132-B04A583BD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CC0DBB-E78E-4984-BAB6-AF8DAB597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(eTwinning) </a:t>
            </a:r>
            <a:r>
              <a:rPr lang="nl-BE" b="1"/>
              <a:t>OPDRACHT</a:t>
            </a:r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A7F7547-D125-4D50-B5B2-92195A07E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8" y="1172801"/>
            <a:ext cx="2514584" cy="3449171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C18A366B-3D34-4245-BE37-E1A2ABC2BAF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9669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03ABCB-5BA7-42E6-B132-B04A583BD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CC0DBB-E78E-4984-BAB6-AF8DAB597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(eTwinning) </a:t>
            </a:r>
            <a:r>
              <a:rPr lang="nl-BE" b="1"/>
              <a:t>OPDRACHT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E222FC-8251-4515-B306-F8594B0E5CB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48200" y="1200151"/>
            <a:ext cx="4273924" cy="3394472"/>
          </a:xfrm>
        </p:spPr>
        <p:txBody>
          <a:bodyPr/>
          <a:lstStyle/>
          <a:p>
            <a:pPr marL="95250" indent="0">
              <a:buNone/>
            </a:pPr>
            <a:r>
              <a:rPr lang="nl-BE" b="1"/>
              <a:t>WAT LEREN ZE?</a:t>
            </a:r>
          </a:p>
          <a:p>
            <a:r>
              <a:rPr lang="nl-BE"/>
              <a:t>Technische problemen inschatten</a:t>
            </a:r>
          </a:p>
          <a:p>
            <a:r>
              <a:rPr lang="nl-BE"/>
              <a:t>Dialogeren: uitleggen wat ze bedoelen + luisteren naar elkaar</a:t>
            </a:r>
          </a:p>
          <a:p>
            <a:r>
              <a:rPr lang="nl-BE"/>
              <a:t>Trial &amp; error</a:t>
            </a:r>
          </a:p>
          <a:p>
            <a:r>
              <a:rPr lang="nl-BE"/>
              <a:t>Evalueren</a:t>
            </a:r>
          </a:p>
          <a:p>
            <a:r>
              <a:rPr lang="nl-BE"/>
              <a:t>Europees bewustzijn</a:t>
            </a:r>
          </a:p>
          <a:p>
            <a:r>
              <a:rPr lang="nl-BE"/>
              <a:t>…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A7F7547-D125-4D50-B5B2-92195A07E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8" y="1172801"/>
            <a:ext cx="2514584" cy="34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82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A7F560-8B3A-4BD7-A5ED-EF7CD81AD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58" y="1917974"/>
            <a:ext cx="8229600" cy="857250"/>
          </a:xfrm>
        </p:spPr>
        <p:txBody>
          <a:bodyPr/>
          <a:lstStyle/>
          <a:p>
            <a:r>
              <a:rPr lang="nl-NL" sz="5400"/>
              <a:t>3.Secundair onderwijs</a:t>
            </a:r>
          </a:p>
        </p:txBody>
      </p:sp>
      <p:pic>
        <p:nvPicPr>
          <p:cNvPr id="3" name="Afbeelding 3" descr="Afbeelding met tafel&#10;&#10;Automatisch gegenereerde beschrijving">
            <a:extLst>
              <a:ext uri="{FF2B5EF4-FFF2-40B4-BE49-F238E27FC236}">
                <a16:creationId xmlns:a16="http://schemas.microsoft.com/office/drawing/2014/main" id="{F489BDE0-CB67-428E-9482-3DE696903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8" y="4553363"/>
            <a:ext cx="2743200" cy="593734"/>
          </a:xfrm>
          <a:prstGeom prst="rect">
            <a:avLst/>
          </a:prstGeom>
        </p:spPr>
      </p:pic>
      <p:pic>
        <p:nvPicPr>
          <p:cNvPr id="4" name="Afbeelding 4" descr="Afbeelding met speelgoed&#10;&#10;Automatisch gegenereerde beschrijving">
            <a:extLst>
              <a:ext uri="{FF2B5EF4-FFF2-40B4-BE49-F238E27FC236}">
                <a16:creationId xmlns:a16="http://schemas.microsoft.com/office/drawing/2014/main" id="{FA4FA864-DA40-4279-8C1C-C16B684D3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806462"/>
            <a:ext cx="2743200" cy="1936892"/>
          </a:xfrm>
          <a:prstGeom prst="rect">
            <a:avLst/>
          </a:prstGeom>
        </p:spPr>
      </p:pic>
      <p:pic>
        <p:nvPicPr>
          <p:cNvPr id="5" name="Graphic 5" descr="Smartphone met effen opvulling">
            <a:extLst>
              <a:ext uri="{FF2B5EF4-FFF2-40B4-BE49-F238E27FC236}">
                <a16:creationId xmlns:a16="http://schemas.microsoft.com/office/drawing/2014/main" id="{6C764728-2CE3-49AC-A390-319A9303E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0735" y="2967658"/>
            <a:ext cx="1386508" cy="1378226"/>
          </a:xfrm>
          <a:prstGeom prst="rect">
            <a:avLst/>
          </a:prstGeom>
        </p:spPr>
      </p:pic>
      <p:pic>
        <p:nvPicPr>
          <p:cNvPr id="6" name="Graphic 6" descr="Mus met effen opvulling">
            <a:extLst>
              <a:ext uri="{FF2B5EF4-FFF2-40B4-BE49-F238E27FC236}">
                <a16:creationId xmlns:a16="http://schemas.microsoft.com/office/drawing/2014/main" id="{E152EA22-811A-47EB-8734-64D679DAC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25039" y="2975941"/>
            <a:ext cx="1345096" cy="135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65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E6942-0D37-4035-8909-15A1817BF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 descr="Afbeelding met muur, kleding, persoon, binnen&#10;&#10;Automatisch gegenereerde beschrijving">
            <a:extLst>
              <a:ext uri="{FF2B5EF4-FFF2-40B4-BE49-F238E27FC236}">
                <a16:creationId xmlns:a16="http://schemas.microsoft.com/office/drawing/2014/main" id="{1F785723-0EE9-4214-A3C7-9AC0A3D85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619506"/>
            <a:ext cx="5852160" cy="39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48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03ABCB-5BA7-42E6-B132-B04A583BD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CC0DBB-E78E-4984-BAB6-AF8DAB597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(eTwinning) </a:t>
            </a:r>
            <a:r>
              <a:rPr lang="nl-BE" b="1"/>
              <a:t>OPDRACHT</a:t>
            </a:r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CED97F7-7AFE-4089-BBAA-0C205F288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32" y="1797224"/>
            <a:ext cx="4142936" cy="2200326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10D41DE-B47C-4140-B9FE-1A5A756E5C8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0129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03ABCB-5BA7-42E6-B132-B04A583BD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CC0DBB-E78E-4984-BAB6-AF8DAB597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(eTwinning) </a:t>
            </a:r>
            <a:r>
              <a:rPr lang="nl-BE" b="1"/>
              <a:t>OPDRACHT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E222FC-8251-4515-B306-F8594B0E5CB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48200" y="1200151"/>
            <a:ext cx="4273924" cy="3394472"/>
          </a:xfrm>
        </p:spPr>
        <p:txBody>
          <a:bodyPr/>
          <a:lstStyle/>
          <a:p>
            <a:pPr marL="95250" indent="0">
              <a:buNone/>
            </a:pPr>
            <a:r>
              <a:rPr lang="nl-BE" b="1"/>
              <a:t>WAT LEREN ZE?</a:t>
            </a:r>
          </a:p>
          <a:p>
            <a:r>
              <a:rPr lang="nl-BE"/>
              <a:t>Leesplezier</a:t>
            </a:r>
          </a:p>
          <a:p>
            <a:r>
              <a:rPr lang="nl-BE"/>
              <a:t>Vreemde talen (actief!)</a:t>
            </a:r>
          </a:p>
          <a:p>
            <a:r>
              <a:rPr lang="nl-BE"/>
              <a:t>Spreekvaardigheid / -durf</a:t>
            </a:r>
          </a:p>
          <a:p>
            <a:r>
              <a:rPr lang="nl-BE"/>
              <a:t>Argumenteren</a:t>
            </a:r>
          </a:p>
          <a:p>
            <a:r>
              <a:rPr lang="nl-BE"/>
              <a:t>Luisteren</a:t>
            </a:r>
          </a:p>
          <a:p>
            <a:r>
              <a:rPr lang="nl-BE"/>
              <a:t>ICT-kennis</a:t>
            </a:r>
          </a:p>
          <a:p>
            <a:r>
              <a:rPr lang="nl-BE"/>
              <a:t>Europees bewustzijn</a:t>
            </a:r>
          </a:p>
          <a:p>
            <a:r>
              <a:rPr lang="nl-BE"/>
              <a:t>…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CED97F7-7AFE-4089-BBAA-0C205F288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32" y="1797224"/>
            <a:ext cx="4142936" cy="220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44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E6942-0D37-4035-8909-15A1817BF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 descr="Afbeelding met houten, hout, oud, verschillende&#10;&#10;Automatisch gegenereerde beschrijving">
            <a:extLst>
              <a:ext uri="{FF2B5EF4-FFF2-40B4-BE49-F238E27FC236}">
                <a16:creationId xmlns:a16="http://schemas.microsoft.com/office/drawing/2014/main" id="{F972C9C5-1EEC-4B08-B00A-99050B672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47" y="714120"/>
            <a:ext cx="6604907" cy="371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56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03ABCB-5BA7-42E6-B132-B04A583BD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CC0DBB-E78E-4984-BAB6-AF8DAB597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(eTwinning) </a:t>
            </a:r>
            <a:r>
              <a:rPr lang="nl-BE" b="1"/>
              <a:t>OPDRACHT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9A5FD8F-92BB-4137-9CEB-9987208D7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67" y="1546197"/>
            <a:ext cx="4069465" cy="2702379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51E9AFF8-9C36-4E9D-9DE9-47AF82FAED9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51234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03ABCB-5BA7-42E6-B132-B04A583BD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CC0DBB-E78E-4984-BAB6-AF8DAB597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(eTwinning) </a:t>
            </a:r>
            <a:r>
              <a:rPr lang="nl-BE" b="1"/>
              <a:t>OPDRACHT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E222FC-8251-4515-B306-F8594B0E5CB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48200" y="1200151"/>
            <a:ext cx="4273924" cy="3394472"/>
          </a:xfrm>
        </p:spPr>
        <p:txBody>
          <a:bodyPr/>
          <a:lstStyle/>
          <a:p>
            <a:pPr marL="95250" indent="0">
              <a:buNone/>
            </a:pPr>
            <a:r>
              <a:rPr lang="nl-BE" b="1"/>
              <a:t>WAT LEREN ZE?</a:t>
            </a:r>
          </a:p>
          <a:p>
            <a:r>
              <a:rPr lang="nl-BE"/>
              <a:t>Vogelsoorten + nestkasten</a:t>
            </a:r>
          </a:p>
          <a:p>
            <a:r>
              <a:rPr lang="nl-BE"/>
              <a:t>Vreemde talen</a:t>
            </a:r>
          </a:p>
          <a:p>
            <a:r>
              <a:rPr lang="nl-BE"/>
              <a:t>Nauwgezet werken</a:t>
            </a:r>
          </a:p>
          <a:p>
            <a:r>
              <a:rPr lang="nl-BE"/>
              <a:t>Stappenplan maken + volgen</a:t>
            </a:r>
          </a:p>
          <a:p>
            <a:r>
              <a:rPr lang="nl-BE"/>
              <a:t>Feedback geven + krijgen</a:t>
            </a:r>
          </a:p>
          <a:p>
            <a:r>
              <a:rPr lang="nl-BE"/>
              <a:t>Europees bewustzijn</a:t>
            </a:r>
          </a:p>
          <a:p>
            <a:r>
              <a:rPr lang="nl-BE"/>
              <a:t>…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9A5FD8F-92BB-4137-9CEB-9987208D7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67" y="1546197"/>
            <a:ext cx="4069465" cy="270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74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A7F560-8B3A-4BD7-A5ED-EF7CD81AD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79" y="1714941"/>
            <a:ext cx="8229600" cy="857250"/>
          </a:xfrm>
        </p:spPr>
        <p:txBody>
          <a:bodyPr/>
          <a:lstStyle/>
          <a:p>
            <a:r>
              <a:rPr lang="nl-NL" sz="6600"/>
              <a:t>Professionalisering</a:t>
            </a:r>
            <a:endParaRPr lang="nl-NL"/>
          </a:p>
        </p:txBody>
      </p:sp>
      <p:pic>
        <p:nvPicPr>
          <p:cNvPr id="3" name="Afbeelding 3" descr="Afbeelding met tafel&#10;&#10;Automatisch gegenereerde beschrijving">
            <a:extLst>
              <a:ext uri="{FF2B5EF4-FFF2-40B4-BE49-F238E27FC236}">
                <a16:creationId xmlns:a16="http://schemas.microsoft.com/office/drawing/2014/main" id="{2F4B3A24-A013-414F-BF63-2E492432F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8" y="4553363"/>
            <a:ext cx="2743200" cy="593734"/>
          </a:xfrm>
          <a:prstGeom prst="rect">
            <a:avLst/>
          </a:prstGeom>
        </p:spPr>
      </p:pic>
      <p:pic>
        <p:nvPicPr>
          <p:cNvPr id="7" name="Afbeelding 7" descr="Afbeelding met speelgoed, voedsel&#10;&#10;Automatisch gegenereerde beschrijving">
            <a:extLst>
              <a:ext uri="{FF2B5EF4-FFF2-40B4-BE49-F238E27FC236}">
                <a16:creationId xmlns:a16="http://schemas.microsoft.com/office/drawing/2014/main" id="{344E46B4-7F0A-42D2-87F3-815E7AC82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229" y="2674018"/>
            <a:ext cx="2179220" cy="21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14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 descr="Afbeelding met klok&#10;&#10;Automatisch gegenereerde beschrijving">
            <a:extLst>
              <a:ext uri="{FF2B5EF4-FFF2-40B4-BE49-F238E27FC236}">
                <a16:creationId xmlns:a16="http://schemas.microsoft.com/office/drawing/2014/main" id="{97EBCE99-7B1F-44B0-A245-57D767D4A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0" t="23148" r="11624" b="-926"/>
          <a:stretch/>
        </p:blipFill>
        <p:spPr>
          <a:xfrm>
            <a:off x="7444274" y="1566398"/>
            <a:ext cx="634045" cy="63020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2B59521-8E42-4FD1-9D0D-CD3E4BE2E64C}"/>
              </a:ext>
            </a:extLst>
          </p:cNvPr>
          <p:cNvSpPr txBox="1"/>
          <p:nvPr/>
        </p:nvSpPr>
        <p:spPr>
          <a:xfrm>
            <a:off x="3283117" y="312821"/>
            <a:ext cx="3194383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800">
                <a:solidFill>
                  <a:srgbClr val="221365"/>
                </a:solidFill>
              </a:rPr>
              <a:t>Website + </a:t>
            </a:r>
            <a:endParaRPr lang="nl-NL"/>
          </a:p>
          <a:p>
            <a:pPr algn="ctr"/>
            <a:r>
              <a:rPr lang="nl-NL" sz="2800">
                <a:solidFill>
                  <a:srgbClr val="221365"/>
                </a:solidFill>
              </a:rPr>
              <a:t>Sociale media</a:t>
            </a:r>
            <a:endParaRPr lang="nl-NL"/>
          </a:p>
          <a:p>
            <a:br>
              <a:rPr lang="nl-NL" sz="2800"/>
            </a:br>
            <a:r>
              <a:rPr lang="nl-NL" sz="2800"/>
              <a:t>​</a:t>
            </a:r>
            <a:br>
              <a:rPr lang="nl-NL" sz="2800"/>
            </a:br>
            <a:r>
              <a:rPr lang="nl-NL" sz="2800"/>
              <a:t>​</a:t>
            </a:r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8E512B7-F4D1-4665-B1B0-11495170613A}"/>
              </a:ext>
            </a:extLst>
          </p:cNvPr>
          <p:cNvSpPr txBox="1"/>
          <p:nvPr/>
        </p:nvSpPr>
        <p:spPr>
          <a:xfrm>
            <a:off x="1748825" y="1563130"/>
            <a:ext cx="5638767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000" b="1">
                <a:solidFill>
                  <a:srgbClr val="221365"/>
                </a:solidFill>
              </a:rPr>
              <a:t>Website: </a:t>
            </a:r>
            <a:endParaRPr lang="nl-NL" sz="2000">
              <a:solidFill>
                <a:srgbClr val="221365"/>
              </a:solidFill>
            </a:endParaRPr>
          </a:p>
          <a:p>
            <a:pPr marL="457200" indent="-457200">
              <a:buFont typeface="Wingdings"/>
              <a:buChar char="ü"/>
            </a:pPr>
            <a:r>
              <a:rPr lang="nl-NL" sz="2000">
                <a:solidFill>
                  <a:srgbClr val="221365"/>
                </a:solidFill>
              </a:rPr>
              <a:t>Nationaal: </a:t>
            </a:r>
            <a:r>
              <a:rPr lang="nl-NL" sz="2000">
                <a:solidFill>
                  <a:srgbClr val="221365"/>
                </a:solidFill>
                <a:hlinkClick r:id="rId4"/>
              </a:rPr>
              <a:t>www.etwinning.be</a:t>
            </a:r>
          </a:p>
          <a:p>
            <a:pPr marL="457200" indent="-457200">
              <a:buFont typeface="Wingdings"/>
              <a:buChar char="ü"/>
            </a:pPr>
            <a:r>
              <a:rPr lang="nl-NL" sz="2000">
                <a:solidFill>
                  <a:srgbClr val="221365"/>
                </a:solidFill>
              </a:rPr>
              <a:t>Internationaal: </a:t>
            </a:r>
            <a:r>
              <a:rPr lang="nl-NL" sz="2000">
                <a:solidFill>
                  <a:srgbClr val="221365"/>
                </a:solidFill>
                <a:hlinkClick r:id="rId5"/>
              </a:rPr>
              <a:t>www.etwinning.net</a:t>
            </a:r>
            <a:r>
              <a:rPr lang="nl-NL" sz="2000">
                <a:solidFill>
                  <a:srgbClr val="221365"/>
                </a:solidFill>
              </a:rPr>
              <a:t> </a:t>
            </a:r>
          </a:p>
          <a:p>
            <a:pPr marL="457200" indent="-457200">
              <a:buFont typeface="Wingdings"/>
              <a:buChar char="ü"/>
            </a:pPr>
            <a:endParaRPr lang="nl-NL" sz="2000">
              <a:solidFill>
                <a:srgbClr val="221365"/>
              </a:solidFill>
            </a:endParaRPr>
          </a:p>
          <a:p>
            <a:r>
              <a:rPr lang="nl-NL" sz="2000" b="1">
                <a:solidFill>
                  <a:srgbClr val="221365"/>
                </a:solidFill>
              </a:rPr>
              <a:t>Sociale media</a:t>
            </a:r>
            <a:r>
              <a:rPr lang="nl-NL" sz="2000">
                <a:solidFill>
                  <a:srgbClr val="221365"/>
                </a:solidFill>
              </a:rPr>
              <a:t>:</a:t>
            </a:r>
            <a:endParaRPr lang="nl-NL" sz="2000"/>
          </a:p>
          <a:p>
            <a:pPr marL="285750" indent="-285750">
              <a:buFont typeface="Wingdings"/>
              <a:buChar char="ü"/>
            </a:pPr>
            <a:r>
              <a:rPr lang="nl-NL" sz="2000">
                <a:solidFill>
                  <a:srgbClr val="221365"/>
                </a:solidFill>
              </a:rPr>
              <a:t>Interessante </a:t>
            </a:r>
            <a:r>
              <a:rPr lang="nl-NL" sz="2000" err="1">
                <a:solidFill>
                  <a:srgbClr val="221365"/>
                </a:solidFill>
              </a:rPr>
              <a:t>eTwinning</a:t>
            </a:r>
            <a:r>
              <a:rPr lang="nl-NL" sz="2000">
                <a:solidFill>
                  <a:srgbClr val="221365"/>
                </a:solidFill>
              </a:rPr>
              <a:t>-weetjes</a:t>
            </a:r>
            <a:endParaRPr lang="nl-NL" sz="2000"/>
          </a:p>
          <a:p>
            <a:pPr marL="285750" indent="-285750">
              <a:buFont typeface="Wingdings"/>
              <a:buChar char="ü"/>
            </a:pPr>
            <a:r>
              <a:rPr lang="nl-NL" sz="2000">
                <a:solidFill>
                  <a:srgbClr val="221365"/>
                </a:solidFill>
              </a:rPr>
              <a:t>(</a:t>
            </a:r>
            <a:r>
              <a:rPr lang="nl-NL" sz="2000" err="1">
                <a:solidFill>
                  <a:srgbClr val="221365"/>
                </a:solidFill>
              </a:rPr>
              <a:t>inter</a:t>
            </a:r>
            <a:r>
              <a:rPr lang="nl-NL" sz="2000">
                <a:solidFill>
                  <a:srgbClr val="221365"/>
                </a:solidFill>
              </a:rPr>
              <a:t>)nationale events</a:t>
            </a:r>
            <a:endParaRPr lang="nl-NL" sz="2000"/>
          </a:p>
          <a:p>
            <a:pPr marL="285750" indent="-285750">
              <a:buFont typeface="Wingdings"/>
              <a:buChar char="ü"/>
            </a:pPr>
            <a:r>
              <a:rPr lang="nl-NL" sz="2000">
                <a:solidFill>
                  <a:srgbClr val="221365"/>
                </a:solidFill>
              </a:rPr>
              <a:t>Webinars/seminars</a:t>
            </a:r>
            <a:endParaRPr lang="nl-NL" sz="2000"/>
          </a:p>
          <a:p>
            <a:endParaRPr lang="nl-NL" sz="2000">
              <a:solidFill>
                <a:srgbClr val="221365"/>
              </a:solidFill>
            </a:endParaRPr>
          </a:p>
          <a:p>
            <a:r>
              <a:rPr lang="nl-NL" sz="2000"/>
              <a:t>👉</a:t>
            </a:r>
            <a:r>
              <a:rPr lang="nl-NL" sz="2000">
                <a:solidFill>
                  <a:srgbClr val="221365"/>
                </a:solidFill>
              </a:rPr>
              <a:t> </a:t>
            </a:r>
            <a:r>
              <a:rPr lang="nl-NL" sz="2000" b="1" err="1">
                <a:solidFill>
                  <a:srgbClr val="221365"/>
                </a:solidFill>
              </a:rPr>
              <a:t>eTwinning</a:t>
            </a:r>
            <a:r>
              <a:rPr lang="nl-NL" sz="2000" b="1">
                <a:solidFill>
                  <a:srgbClr val="221365"/>
                </a:solidFill>
              </a:rPr>
              <a:t> Vlaanderen</a:t>
            </a:r>
            <a:endParaRPr lang="nl-NL" sz="2000" b="1"/>
          </a:p>
        </p:txBody>
      </p:sp>
      <p:pic>
        <p:nvPicPr>
          <p:cNvPr id="9" name="Afbeelding 9" descr="Afbeelding met tekening&#10;&#10;Automatisch gegenereerde beschrijving">
            <a:extLst>
              <a:ext uri="{FF2B5EF4-FFF2-40B4-BE49-F238E27FC236}">
                <a16:creationId xmlns:a16="http://schemas.microsoft.com/office/drawing/2014/main" id="{BA6ACDC1-C990-4A38-9580-E5512E2FDE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342" t="19795" r="274" b="341"/>
          <a:stretch/>
        </p:blipFill>
        <p:spPr>
          <a:xfrm>
            <a:off x="7469664" y="2827036"/>
            <a:ext cx="585577" cy="568516"/>
          </a:xfrm>
          <a:prstGeom prst="rect">
            <a:avLst/>
          </a:prstGeom>
        </p:spPr>
      </p:pic>
      <p:pic>
        <p:nvPicPr>
          <p:cNvPr id="10" name="Afbeelding 10">
            <a:extLst>
              <a:ext uri="{FF2B5EF4-FFF2-40B4-BE49-F238E27FC236}">
                <a16:creationId xmlns:a16="http://schemas.microsoft.com/office/drawing/2014/main" id="{0A9F6C4F-DF5D-4E5D-BCA1-55F963A9B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406" y="3969051"/>
            <a:ext cx="675273" cy="694555"/>
          </a:xfrm>
          <a:prstGeom prst="rect">
            <a:avLst/>
          </a:prstGeom>
        </p:spPr>
      </p:pic>
      <p:pic>
        <p:nvPicPr>
          <p:cNvPr id="2" name="Afbeelding 3">
            <a:extLst>
              <a:ext uri="{FF2B5EF4-FFF2-40B4-BE49-F238E27FC236}">
                <a16:creationId xmlns:a16="http://schemas.microsoft.com/office/drawing/2014/main" id="{0A3BDAFC-2BD0-4F89-926E-C18A955A1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4044" y="489697"/>
            <a:ext cx="522755" cy="51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35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A7F560-8B3A-4BD7-A5ED-EF7CD81AD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2" y="1578235"/>
            <a:ext cx="8229600" cy="1226489"/>
          </a:xfrm>
        </p:spPr>
        <p:txBody>
          <a:bodyPr/>
          <a:lstStyle/>
          <a:p>
            <a:r>
              <a:rPr lang="nl-NL" sz="3600"/>
              <a:t>Alle leerlingen + leerkrachten </a:t>
            </a:r>
            <a:br>
              <a:rPr lang="nl-NL" sz="3600"/>
            </a:br>
            <a:r>
              <a:rPr lang="nl-NL" sz="3600"/>
              <a:t>betrekken bij internationaal project</a:t>
            </a:r>
          </a:p>
        </p:txBody>
      </p:sp>
      <p:pic>
        <p:nvPicPr>
          <p:cNvPr id="3" name="Afbeelding 3" descr="Afbeelding met tafel&#10;&#10;Automatisch gegenereerde beschrijving">
            <a:extLst>
              <a:ext uri="{FF2B5EF4-FFF2-40B4-BE49-F238E27FC236}">
                <a16:creationId xmlns:a16="http://schemas.microsoft.com/office/drawing/2014/main" id="{D26A76CB-DF4D-4167-82D6-A3938D70D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8" y="4553363"/>
            <a:ext cx="2743200" cy="593734"/>
          </a:xfrm>
          <a:prstGeom prst="rect">
            <a:avLst/>
          </a:prstGeom>
        </p:spPr>
      </p:pic>
      <p:pic>
        <p:nvPicPr>
          <p:cNvPr id="4" name="Afbeelding 4" descr="Afbeelding met binnen, tafel, speelgoed, computer&#10;&#10;Automatisch gegenereerde beschrijving">
            <a:extLst>
              <a:ext uri="{FF2B5EF4-FFF2-40B4-BE49-F238E27FC236}">
                <a16:creationId xmlns:a16="http://schemas.microsoft.com/office/drawing/2014/main" id="{E42EDCF8-1FB5-4C7A-AE2E-A696564EE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795" y="2735005"/>
            <a:ext cx="3998996" cy="182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65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4"/>
          <p:cNvSpPr txBox="1"/>
          <p:nvPr/>
        </p:nvSpPr>
        <p:spPr>
          <a:xfrm>
            <a:off x="3073211" y="717054"/>
            <a:ext cx="2831933" cy="52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nl-BE" sz="2700">
                <a:solidFill>
                  <a:srgbClr val="2E2078"/>
                </a:solidFill>
              </a:rPr>
              <a:t>Tools: 3 niveaus</a:t>
            </a:r>
            <a:endParaRPr lang="nl-BE" sz="1100"/>
          </a:p>
        </p:txBody>
      </p:sp>
      <p:grpSp>
        <p:nvGrpSpPr>
          <p:cNvPr id="193" name="Google Shape;193;p34"/>
          <p:cNvGrpSpPr/>
          <p:nvPr/>
        </p:nvGrpSpPr>
        <p:grpSpPr>
          <a:xfrm>
            <a:off x="1221676" y="1445696"/>
            <a:ext cx="7130597" cy="3031060"/>
            <a:chOff x="850006" y="1313326"/>
            <a:chExt cx="10840962" cy="4873597"/>
          </a:xfrm>
        </p:grpSpPr>
        <p:pic>
          <p:nvPicPr>
            <p:cNvPr id="194" name="Google Shape;194;p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77520" y="1649444"/>
              <a:ext cx="3213448" cy="1789140"/>
            </a:xfrm>
            <a:prstGeom prst="rect">
              <a:avLst/>
            </a:prstGeom>
            <a:noFill/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95" name="Google Shape;195;p34"/>
            <p:cNvSpPr txBox="1"/>
            <p:nvPr/>
          </p:nvSpPr>
          <p:spPr>
            <a:xfrm>
              <a:off x="8802163" y="1377760"/>
              <a:ext cx="703384" cy="407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6" name="Google Shape;196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97404" y="1314668"/>
              <a:ext cx="3213448" cy="1789140"/>
            </a:xfrm>
            <a:prstGeom prst="rect">
              <a:avLst/>
            </a:prstGeom>
            <a:noFill/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97" name="Google Shape;197;p34" descr="eTwinning Live - Google Chrome"/>
            <p:cNvPicPr preferRelativeResize="0"/>
            <p:nvPr/>
          </p:nvPicPr>
          <p:blipFill rotWithShape="1">
            <a:blip r:embed="rId5">
              <a:alphaModFix/>
            </a:blip>
            <a:srcRect l="6325" t="13604" r="12786" b="4325"/>
            <a:stretch/>
          </p:blipFill>
          <p:spPr>
            <a:xfrm>
              <a:off x="4311325" y="1313326"/>
              <a:ext cx="3723758" cy="2034000"/>
            </a:xfrm>
            <a:prstGeom prst="rect">
              <a:avLst/>
            </a:prstGeom>
            <a:noFill/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98" name="Google Shape;198;p34" descr="d:\gebruikersgegevens\dekeysjf\Downloads\school-953123_1280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50006" y="4278923"/>
              <a:ext cx="3275528" cy="19064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34"/>
            <p:cNvSpPr/>
            <p:nvPr/>
          </p:nvSpPr>
          <p:spPr>
            <a:xfrm>
              <a:off x="2288477" y="3503061"/>
              <a:ext cx="398585" cy="71138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786FA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0" name="Google Shape;200;p34" descr="d:\gebruikersgegevens\dekeysjf\Downloads\meeting-1177454_1920.jp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24000" y="4277383"/>
              <a:ext cx="2544000" cy="190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34" descr="d:\gebruikersgegevens\dekeysjf\Downloads\classroom-454517_1920.jp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653243" y="4278923"/>
              <a:ext cx="2862000" cy="190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3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91791" y="1313326"/>
              <a:ext cx="2939418" cy="21252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3" name="Google Shape;203;p34"/>
          <p:cNvSpPr/>
          <p:nvPr/>
        </p:nvSpPr>
        <p:spPr>
          <a:xfrm>
            <a:off x="4487839" y="2782792"/>
            <a:ext cx="231261" cy="45082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786FA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31D4FC-9D92-48CB-BCF1-58348B0B00ED}"/>
              </a:ext>
            </a:extLst>
          </p:cNvPr>
          <p:cNvSpPr txBox="1">
            <a:spLocks/>
          </p:cNvSpPr>
          <p:nvPr/>
        </p:nvSpPr>
        <p:spPr>
          <a:xfrm>
            <a:off x="3021430" y="180915"/>
            <a:ext cx="293570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NL" sz="1600"/>
              <a:t>eTwinning in vogelvlucht</a:t>
            </a:r>
          </a:p>
        </p:txBody>
      </p:sp>
      <p:pic>
        <p:nvPicPr>
          <p:cNvPr id="3" name="Afbeelding 3" descr="Afbeelding met tafel&#10;&#10;Automatisch gegenereerde beschrijving">
            <a:extLst>
              <a:ext uri="{FF2B5EF4-FFF2-40B4-BE49-F238E27FC236}">
                <a16:creationId xmlns:a16="http://schemas.microsoft.com/office/drawing/2014/main" id="{D93F71F5-D0DB-4E43-93DE-1DB4E1A7CD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008" y="4553363"/>
            <a:ext cx="2743200" cy="593734"/>
          </a:xfrm>
          <a:prstGeom prst="rect">
            <a:avLst/>
          </a:prstGeom>
        </p:spPr>
      </p:pic>
      <p:sp>
        <p:nvSpPr>
          <p:cNvPr id="21" name="Google Shape;203;p34">
            <a:extLst>
              <a:ext uri="{FF2B5EF4-FFF2-40B4-BE49-F238E27FC236}">
                <a16:creationId xmlns:a16="http://schemas.microsoft.com/office/drawing/2014/main" id="{3E1AD7D7-A59F-4E80-9781-CE9ADA72C2C6}"/>
              </a:ext>
            </a:extLst>
          </p:cNvPr>
          <p:cNvSpPr/>
          <p:nvPr/>
        </p:nvSpPr>
        <p:spPr>
          <a:xfrm>
            <a:off x="7172385" y="2812871"/>
            <a:ext cx="231261" cy="45082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786FA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1572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7D5D48-4DA6-4660-818C-8873082AE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sz="2800"/>
              <a:t>https://nl.surveymonkey.com/r/2022WSevaluatie</a:t>
            </a:r>
            <a:endParaRPr lang="nl-NL" sz="2800"/>
          </a:p>
        </p:txBody>
      </p:sp>
    </p:spTree>
    <p:extLst>
      <p:ext uri="{BB962C8B-B14F-4D97-AF65-F5344CB8AC3E}">
        <p14:creationId xmlns:p14="http://schemas.microsoft.com/office/powerpoint/2010/main" val="758674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7FB2A70-6BEF-4FAC-A81B-088FC4F00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22" y="1835739"/>
            <a:ext cx="7604303" cy="857250"/>
          </a:xfrm>
        </p:spPr>
        <p:txBody>
          <a:bodyPr/>
          <a:lstStyle/>
          <a:p>
            <a:r>
              <a:rPr lang="nl-BE" sz="4000" err="1"/>
              <a:t>Good</a:t>
            </a:r>
            <a:r>
              <a:rPr lang="nl-BE" sz="4000"/>
              <a:t> </a:t>
            </a:r>
            <a:r>
              <a:rPr lang="nl-BE" sz="4000" err="1"/>
              <a:t>practice</a:t>
            </a:r>
            <a:r>
              <a:rPr lang="nl-BE" sz="4000"/>
              <a:t> </a:t>
            </a:r>
            <a:r>
              <a:rPr lang="nl-BE" sz="4000" err="1"/>
              <a:t>eTwinning</a:t>
            </a:r>
            <a:r>
              <a:rPr lang="nl-BE" sz="4000"/>
              <a:t>-project</a:t>
            </a:r>
          </a:p>
        </p:txBody>
      </p:sp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7502793A-5A8D-4F65-AAF0-BA1530C3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2279" y="2807763"/>
            <a:ext cx="2132409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3" descr="Afbeelding met tafel&#10;&#10;Automatisch gegenereerde beschrijving">
            <a:extLst>
              <a:ext uri="{FF2B5EF4-FFF2-40B4-BE49-F238E27FC236}">
                <a16:creationId xmlns:a16="http://schemas.microsoft.com/office/drawing/2014/main" id="{C58FF3D8-FE96-4483-9D1E-4D8234FDE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08" y="4553363"/>
            <a:ext cx="2743200" cy="593734"/>
          </a:xfrm>
          <a:prstGeom prst="rect">
            <a:avLst/>
          </a:prstGeom>
        </p:spPr>
      </p:pic>
      <p:pic>
        <p:nvPicPr>
          <p:cNvPr id="6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ECFDD816-D627-4C81-8C04-654155BCD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5117" y="1441283"/>
            <a:ext cx="976062" cy="92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51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>
            <a:spLocks noGrp="1"/>
          </p:cNvSpPr>
          <p:nvPr>
            <p:ph type="title"/>
          </p:nvPr>
        </p:nvSpPr>
        <p:spPr>
          <a:xfrm>
            <a:off x="2672149" y="2292276"/>
            <a:ext cx="3796614" cy="8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5400" b="1" err="1"/>
              <a:t>eTwinning</a:t>
            </a:r>
            <a:endParaRPr lang="nl-NL" sz="5400" b="1" err="1"/>
          </a:p>
        </p:txBody>
      </p:sp>
      <p:pic>
        <p:nvPicPr>
          <p:cNvPr id="3" name="Afbeelding 3" descr="Afbeelding met tafel&#10;&#10;Automatisch gegenereerde beschrijving">
            <a:extLst>
              <a:ext uri="{FF2B5EF4-FFF2-40B4-BE49-F238E27FC236}">
                <a16:creationId xmlns:a16="http://schemas.microsoft.com/office/drawing/2014/main" id="{1F6A42D2-AEE4-4819-BBAF-11E7270FD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8" y="4553363"/>
            <a:ext cx="2743200" cy="593734"/>
          </a:xfrm>
          <a:prstGeom prst="rect">
            <a:avLst/>
          </a:prstGeom>
        </p:spPr>
      </p:pic>
      <p:sp>
        <p:nvSpPr>
          <p:cNvPr id="2" name="Google Shape;111;p28">
            <a:extLst>
              <a:ext uri="{FF2B5EF4-FFF2-40B4-BE49-F238E27FC236}">
                <a16:creationId xmlns:a16="http://schemas.microsoft.com/office/drawing/2014/main" id="{498D527D-0385-40D9-B377-1F9D2000D182}"/>
              </a:ext>
            </a:extLst>
          </p:cNvPr>
          <p:cNvSpPr txBox="1">
            <a:spLocks/>
          </p:cNvSpPr>
          <p:nvPr/>
        </p:nvSpPr>
        <p:spPr>
          <a:xfrm>
            <a:off x="3222024" y="1064323"/>
            <a:ext cx="2692229" cy="60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BE" sz="3200"/>
              <a:t>klasprojecten</a:t>
            </a:r>
            <a:endParaRPr lang="nl-NL"/>
          </a:p>
        </p:txBody>
      </p:sp>
      <p:sp>
        <p:nvSpPr>
          <p:cNvPr id="7" name="Google Shape;111;p28">
            <a:extLst>
              <a:ext uri="{FF2B5EF4-FFF2-40B4-BE49-F238E27FC236}">
                <a16:creationId xmlns:a16="http://schemas.microsoft.com/office/drawing/2014/main" id="{707CDD60-C933-4F1A-B2AA-258CE2F90A44}"/>
              </a:ext>
            </a:extLst>
          </p:cNvPr>
          <p:cNvSpPr txBox="1">
            <a:spLocks/>
          </p:cNvSpPr>
          <p:nvPr/>
        </p:nvSpPr>
        <p:spPr>
          <a:xfrm>
            <a:off x="5917341" y="1558593"/>
            <a:ext cx="2692229" cy="60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BE" sz="3200"/>
              <a:t>netwerken</a:t>
            </a:r>
            <a:endParaRPr lang="nl-NL"/>
          </a:p>
        </p:txBody>
      </p:sp>
      <p:sp>
        <p:nvSpPr>
          <p:cNvPr id="8" name="Google Shape;111;p28">
            <a:extLst>
              <a:ext uri="{FF2B5EF4-FFF2-40B4-BE49-F238E27FC236}">
                <a16:creationId xmlns:a16="http://schemas.microsoft.com/office/drawing/2014/main" id="{08CB3B46-DDE8-47E9-B380-BF766BDE2F5B}"/>
              </a:ext>
            </a:extLst>
          </p:cNvPr>
          <p:cNvSpPr txBox="1">
            <a:spLocks/>
          </p:cNvSpPr>
          <p:nvPr/>
        </p:nvSpPr>
        <p:spPr>
          <a:xfrm>
            <a:off x="5075537" y="3273092"/>
            <a:ext cx="3510864" cy="60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BE" sz="3200"/>
              <a:t>professionaliseren</a:t>
            </a:r>
            <a:endParaRPr lang="nl-NL"/>
          </a:p>
        </p:txBody>
      </p:sp>
      <p:sp>
        <p:nvSpPr>
          <p:cNvPr id="9" name="Google Shape;111;p28">
            <a:extLst>
              <a:ext uri="{FF2B5EF4-FFF2-40B4-BE49-F238E27FC236}">
                <a16:creationId xmlns:a16="http://schemas.microsoft.com/office/drawing/2014/main" id="{DE4833D2-8172-454D-9376-92D165461511}"/>
              </a:ext>
            </a:extLst>
          </p:cNvPr>
          <p:cNvSpPr txBox="1">
            <a:spLocks/>
          </p:cNvSpPr>
          <p:nvPr/>
        </p:nvSpPr>
        <p:spPr>
          <a:xfrm>
            <a:off x="3075287" y="3875484"/>
            <a:ext cx="1997162" cy="60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BE" sz="3200"/>
              <a:t>inspiratie</a:t>
            </a:r>
            <a:endParaRPr lang="nl-NL"/>
          </a:p>
        </p:txBody>
      </p:sp>
      <p:sp>
        <p:nvSpPr>
          <p:cNvPr id="10" name="Google Shape;111;p28">
            <a:extLst>
              <a:ext uri="{FF2B5EF4-FFF2-40B4-BE49-F238E27FC236}">
                <a16:creationId xmlns:a16="http://schemas.microsoft.com/office/drawing/2014/main" id="{051E9639-F544-4B8B-9C00-67743B76C37E}"/>
              </a:ext>
            </a:extLst>
          </p:cNvPr>
          <p:cNvSpPr txBox="1">
            <a:spLocks/>
          </p:cNvSpPr>
          <p:nvPr/>
        </p:nvSpPr>
        <p:spPr>
          <a:xfrm>
            <a:off x="163726" y="2114647"/>
            <a:ext cx="2321527" cy="60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BE" sz="3200"/>
              <a:t>motivatie</a:t>
            </a:r>
            <a:endParaRPr lang="nl-NL"/>
          </a:p>
        </p:txBody>
      </p:sp>
      <p:sp>
        <p:nvSpPr>
          <p:cNvPr id="11" name="Google Shape;111;p28">
            <a:extLst>
              <a:ext uri="{FF2B5EF4-FFF2-40B4-BE49-F238E27FC236}">
                <a16:creationId xmlns:a16="http://schemas.microsoft.com/office/drawing/2014/main" id="{64FF9889-BEF2-4512-932D-CEEAEE4DF7B2}"/>
              </a:ext>
            </a:extLst>
          </p:cNvPr>
          <p:cNvSpPr txBox="1">
            <a:spLocks/>
          </p:cNvSpPr>
          <p:nvPr/>
        </p:nvSpPr>
        <p:spPr>
          <a:xfrm>
            <a:off x="4882463" y="330639"/>
            <a:ext cx="3564924" cy="60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BE" sz="3200"/>
              <a:t>internationalisering</a:t>
            </a:r>
            <a:endParaRPr lang="nl-NL"/>
          </a:p>
        </p:txBody>
      </p:sp>
      <p:sp>
        <p:nvSpPr>
          <p:cNvPr id="12" name="Google Shape;111;p28">
            <a:extLst>
              <a:ext uri="{FF2B5EF4-FFF2-40B4-BE49-F238E27FC236}">
                <a16:creationId xmlns:a16="http://schemas.microsoft.com/office/drawing/2014/main" id="{BD6141A8-1F45-4B9B-84FB-6948B77B0375}"/>
              </a:ext>
            </a:extLst>
          </p:cNvPr>
          <p:cNvSpPr txBox="1">
            <a:spLocks/>
          </p:cNvSpPr>
          <p:nvPr/>
        </p:nvSpPr>
        <p:spPr>
          <a:xfrm>
            <a:off x="379970" y="3296262"/>
            <a:ext cx="2692229" cy="60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BE" sz="3200"/>
              <a:t>curriculum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785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>
            <a:spLocks noGrp="1"/>
          </p:cNvSpPr>
          <p:nvPr>
            <p:ph type="title"/>
          </p:nvPr>
        </p:nvSpPr>
        <p:spPr>
          <a:xfrm>
            <a:off x="457200" y="2292276"/>
            <a:ext cx="8229600" cy="155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nl-BE" sz="4500"/>
              <a:t>De</a:t>
            </a:r>
            <a:r>
              <a:rPr lang="nl" sz="4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community </a:t>
            </a:r>
            <a:r>
              <a:rPr lang="nl-BE" sz="4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vo</a:t>
            </a:r>
            <a:r>
              <a:rPr lang="nl" sz="4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or scho</a:t>
            </a:r>
            <a:r>
              <a:rPr lang="nl-BE" sz="4500" b="0" i="0" u="none" strike="noStrike" cap="none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len</a:t>
            </a:r>
            <a:br>
              <a:rPr lang="nl" sz="4500"/>
            </a:br>
            <a:r>
              <a:rPr lang="nl" sz="4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 Europ</a:t>
            </a:r>
            <a:r>
              <a:rPr lang="nl-BE" sz="4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1100"/>
          </a:p>
        </p:txBody>
      </p:sp>
      <p:pic>
        <p:nvPicPr>
          <p:cNvPr id="3" name="Afbeelding 3" descr="Afbeelding met tafel&#10;&#10;Automatisch gegenereerde beschrijving">
            <a:extLst>
              <a:ext uri="{FF2B5EF4-FFF2-40B4-BE49-F238E27FC236}">
                <a16:creationId xmlns:a16="http://schemas.microsoft.com/office/drawing/2014/main" id="{1F6A42D2-AEE4-4819-BBAF-11E7270FD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8" y="4553363"/>
            <a:ext cx="2743200" cy="593734"/>
          </a:xfrm>
          <a:prstGeom prst="rect">
            <a:avLst/>
          </a:prstGeom>
        </p:spPr>
      </p:pic>
      <p:pic>
        <p:nvPicPr>
          <p:cNvPr id="4" name="Afbeelding 4" descr="Afbeelding met klok, tekening&#10;&#10;Automatisch gegenereerde beschrijving">
            <a:extLst>
              <a:ext uri="{FF2B5EF4-FFF2-40B4-BE49-F238E27FC236}">
                <a16:creationId xmlns:a16="http://schemas.microsoft.com/office/drawing/2014/main" id="{63780AC7-A90A-449B-9B5C-FA6BBB3EA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393" y="126860"/>
            <a:ext cx="2216819" cy="222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02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>
            <a:spLocks noGrp="1"/>
          </p:cNvSpPr>
          <p:nvPr>
            <p:ph type="title"/>
          </p:nvPr>
        </p:nvSpPr>
        <p:spPr>
          <a:xfrm>
            <a:off x="457200" y="2292276"/>
            <a:ext cx="8229600" cy="155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nl-BE" sz="4500">
                <a:solidFill>
                  <a:schemeClr val="accent5">
                    <a:lumMod val="20000"/>
                    <a:lumOff val="80000"/>
                  </a:schemeClr>
                </a:solidFill>
              </a:rPr>
              <a:t>De</a:t>
            </a:r>
            <a:r>
              <a:rPr lang="nl" sz="4500" b="0" i="0" u="none" strike="noStrike" cap="none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community </a:t>
            </a:r>
            <a:r>
              <a:rPr lang="nl-BE" sz="4500" b="0" i="0" u="none" strike="noStrike" cap="none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vo</a:t>
            </a:r>
            <a:r>
              <a:rPr lang="nl" sz="4500" b="0" i="0" u="none" strike="noStrike" cap="none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nl" sz="4500" b="0" i="0" u="none" strike="noStrike" cap="none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" sz="4500" i="0" strike="noStrike" cap="none" err="1">
                <a:latin typeface="Arial"/>
                <a:ea typeface="Arial"/>
                <a:cs typeface="Arial"/>
                <a:sym typeface="Arial"/>
              </a:rPr>
              <a:t>scho</a:t>
            </a:r>
            <a:r>
              <a:rPr lang="nl-BE" sz="4500" i="0" strike="noStrike" cap="none" err="1">
                <a:latin typeface="Arial"/>
                <a:ea typeface="Arial"/>
                <a:cs typeface="Arial"/>
                <a:sym typeface="Arial"/>
              </a:rPr>
              <a:t>len</a:t>
            </a:r>
            <a:br>
              <a:rPr lang="nl" sz="4500"/>
            </a:br>
            <a:r>
              <a:rPr lang="nl" sz="4500" b="0" i="0" u="none" strike="noStrike" cap="none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nl" sz="4500" b="0" i="0" u="none" strike="noStrike" cap="none" err="1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Europ</a:t>
            </a:r>
            <a:r>
              <a:rPr lang="nl-BE" sz="4500" b="0" i="0" u="none" strike="noStrike" cap="none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110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Afbeelding 3" descr="Afbeelding met tafel&#10;&#10;Automatisch gegenereerde beschrijving">
            <a:extLst>
              <a:ext uri="{FF2B5EF4-FFF2-40B4-BE49-F238E27FC236}">
                <a16:creationId xmlns:a16="http://schemas.microsoft.com/office/drawing/2014/main" id="{1F6A42D2-AEE4-4819-BBAF-11E7270FD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8" y="4553363"/>
            <a:ext cx="2743200" cy="593734"/>
          </a:xfrm>
          <a:prstGeom prst="rect">
            <a:avLst/>
          </a:prstGeom>
        </p:spPr>
      </p:pic>
      <p:pic>
        <p:nvPicPr>
          <p:cNvPr id="4" name="Afbeelding 4" descr="Afbeelding met klok, tekening&#10;&#10;Automatisch gegenereerde beschrijving">
            <a:extLst>
              <a:ext uri="{FF2B5EF4-FFF2-40B4-BE49-F238E27FC236}">
                <a16:creationId xmlns:a16="http://schemas.microsoft.com/office/drawing/2014/main" id="{63780AC7-A90A-449B-9B5C-FA6BBB3EA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393" y="126860"/>
            <a:ext cx="2216819" cy="222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97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>
            <a:spLocks noGrp="1"/>
          </p:cNvSpPr>
          <p:nvPr>
            <p:ph type="title"/>
          </p:nvPr>
        </p:nvSpPr>
        <p:spPr>
          <a:xfrm>
            <a:off x="457200" y="2292276"/>
            <a:ext cx="8229600" cy="155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nl-BE" sz="4500">
                <a:solidFill>
                  <a:schemeClr val="accent5">
                    <a:lumMod val="20000"/>
                    <a:lumOff val="80000"/>
                  </a:schemeClr>
                </a:solidFill>
              </a:rPr>
              <a:t>De</a:t>
            </a:r>
            <a:r>
              <a:rPr lang="nl" sz="4500" b="0" i="0" u="none" strike="noStrike" cap="none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community </a:t>
            </a:r>
            <a:r>
              <a:rPr lang="nl-BE" sz="4500" b="0" i="0" u="none" strike="noStrike" cap="none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vo</a:t>
            </a:r>
            <a:r>
              <a:rPr lang="nl" sz="4500" b="0" i="0" u="none" strike="noStrike" cap="none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or </a:t>
            </a:r>
            <a:r>
              <a:rPr lang="nl" sz="4500" b="0" i="0" u="none" strike="noStrike" cap="none" err="1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scho</a:t>
            </a:r>
            <a:r>
              <a:rPr lang="nl-BE" sz="4500" b="0" i="0" u="none" strike="noStrike" cap="none" err="1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len</a:t>
            </a:r>
            <a:br>
              <a:rPr lang="nl" sz="450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nl" sz="4500" b="0" i="0" u="none" strike="noStrike" cap="none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nl" sz="4500" b="0" i="0" u="none" strike="noStrike" cap="none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" sz="4500" i="0" strike="noStrike" cap="none" err="1">
                <a:latin typeface="Arial"/>
                <a:ea typeface="Arial"/>
                <a:cs typeface="Arial"/>
                <a:sym typeface="Arial"/>
              </a:rPr>
              <a:t>Europ</a:t>
            </a:r>
            <a:r>
              <a:rPr lang="nl-BE" sz="4500" i="0" strike="noStrike" cap="none">
                <a:latin typeface="Arial"/>
                <a:ea typeface="Arial"/>
                <a:cs typeface="Arial"/>
                <a:sym typeface="Arial"/>
              </a:rPr>
              <a:t>a</a:t>
            </a:r>
            <a:endParaRPr lang="nl-NL" sz="1100" b="1" u="sng"/>
          </a:p>
        </p:txBody>
      </p:sp>
      <p:pic>
        <p:nvPicPr>
          <p:cNvPr id="3" name="Afbeelding 3" descr="Afbeelding met tafel&#10;&#10;Automatisch gegenereerde beschrijving">
            <a:extLst>
              <a:ext uri="{FF2B5EF4-FFF2-40B4-BE49-F238E27FC236}">
                <a16:creationId xmlns:a16="http://schemas.microsoft.com/office/drawing/2014/main" id="{1F6A42D2-AEE4-4819-BBAF-11E7270FD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8" y="4553363"/>
            <a:ext cx="2743200" cy="593734"/>
          </a:xfrm>
          <a:prstGeom prst="rect">
            <a:avLst/>
          </a:prstGeom>
        </p:spPr>
      </p:pic>
      <p:pic>
        <p:nvPicPr>
          <p:cNvPr id="4" name="Afbeelding 4" descr="Afbeelding met klok, tekening&#10;&#10;Automatisch gegenereerde beschrijving">
            <a:extLst>
              <a:ext uri="{FF2B5EF4-FFF2-40B4-BE49-F238E27FC236}">
                <a16:creationId xmlns:a16="http://schemas.microsoft.com/office/drawing/2014/main" id="{63780AC7-A90A-449B-9B5C-FA6BBB3EA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393" y="126860"/>
            <a:ext cx="2216819" cy="222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>
            <a:spLocks noGrp="1"/>
          </p:cNvSpPr>
          <p:nvPr>
            <p:ph type="title"/>
          </p:nvPr>
        </p:nvSpPr>
        <p:spPr>
          <a:xfrm>
            <a:off x="457200" y="2292276"/>
            <a:ext cx="8229600" cy="155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nl-BE" sz="4500">
                <a:solidFill>
                  <a:schemeClr val="accent5">
                    <a:lumMod val="20000"/>
                    <a:lumOff val="80000"/>
                  </a:schemeClr>
                </a:solidFill>
              </a:rPr>
              <a:t>De</a:t>
            </a:r>
            <a:r>
              <a:rPr lang="nl" sz="4500" b="0" i="0" u="none" strike="noStrike" cap="none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" sz="4500" i="0" strike="noStrike" cap="none">
                <a:latin typeface="Arial"/>
                <a:ea typeface="Arial"/>
                <a:cs typeface="Arial"/>
                <a:sym typeface="Arial"/>
              </a:rPr>
              <a:t>community </a:t>
            </a:r>
            <a:r>
              <a:rPr lang="nl-BE" sz="4500" b="0" i="0" u="none" strike="noStrike" cap="none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vo</a:t>
            </a:r>
            <a:r>
              <a:rPr lang="nl" sz="4500" b="0" i="0" u="none" strike="noStrike" cap="none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or </a:t>
            </a:r>
            <a:r>
              <a:rPr lang="nl" sz="4500" b="0" i="0" u="none" strike="noStrike" cap="none" err="1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scho</a:t>
            </a:r>
            <a:r>
              <a:rPr lang="nl-BE" sz="4500" b="0" i="0" u="none" strike="noStrike" cap="none" err="1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len</a:t>
            </a:r>
            <a:br>
              <a:rPr lang="nl" sz="450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nl" sz="4500" b="0" i="0" u="none" strike="noStrike" cap="none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nl" sz="4500" b="0" i="0" u="none" strike="noStrike" cap="none" err="1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Europ</a:t>
            </a:r>
            <a:r>
              <a:rPr lang="nl-BE" sz="4500" b="0" i="0" u="none" strike="noStrike" cap="none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110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Afbeelding 3" descr="Afbeelding met tafel&#10;&#10;Automatisch gegenereerde beschrijving">
            <a:extLst>
              <a:ext uri="{FF2B5EF4-FFF2-40B4-BE49-F238E27FC236}">
                <a16:creationId xmlns:a16="http://schemas.microsoft.com/office/drawing/2014/main" id="{1F6A42D2-AEE4-4819-BBAF-11E7270FD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8" y="4553363"/>
            <a:ext cx="2743200" cy="593734"/>
          </a:xfrm>
          <a:prstGeom prst="rect">
            <a:avLst/>
          </a:prstGeom>
        </p:spPr>
      </p:pic>
      <p:pic>
        <p:nvPicPr>
          <p:cNvPr id="4" name="Afbeelding 4" descr="Afbeelding met klok, tekening&#10;&#10;Automatisch gegenereerde beschrijving">
            <a:extLst>
              <a:ext uri="{FF2B5EF4-FFF2-40B4-BE49-F238E27FC236}">
                <a16:creationId xmlns:a16="http://schemas.microsoft.com/office/drawing/2014/main" id="{63780AC7-A90A-449B-9B5C-FA6BBB3EA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393" y="126860"/>
            <a:ext cx="2216819" cy="222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93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>
            <a:spLocks noGrp="1"/>
          </p:cNvSpPr>
          <p:nvPr>
            <p:ph type="title"/>
          </p:nvPr>
        </p:nvSpPr>
        <p:spPr>
          <a:xfrm>
            <a:off x="487279" y="1865035"/>
            <a:ext cx="8229600" cy="261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SzPts val="4500"/>
            </a:pPr>
            <a:r>
              <a:rPr lang="nl-BE" sz="6600"/>
              <a:t>Wat houdt dat concreet in?</a:t>
            </a:r>
          </a:p>
        </p:txBody>
      </p:sp>
      <p:pic>
        <p:nvPicPr>
          <p:cNvPr id="2" name="Afbeelding 2">
            <a:extLst>
              <a:ext uri="{FF2B5EF4-FFF2-40B4-BE49-F238E27FC236}">
                <a16:creationId xmlns:a16="http://schemas.microsoft.com/office/drawing/2014/main" id="{EF91BFFF-FD58-4FE6-B012-E541CD1C8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0000">
            <a:off x="6271460" y="372182"/>
            <a:ext cx="2474259" cy="1647265"/>
          </a:xfrm>
          <a:prstGeom prst="rect">
            <a:avLst/>
          </a:prstGeom>
        </p:spPr>
      </p:pic>
      <p:pic>
        <p:nvPicPr>
          <p:cNvPr id="3" name="Afbeelding 3" descr="Afbeelding met tafel&#10;&#10;Automatisch gegenereerde beschrijving">
            <a:extLst>
              <a:ext uri="{FF2B5EF4-FFF2-40B4-BE49-F238E27FC236}">
                <a16:creationId xmlns:a16="http://schemas.microsoft.com/office/drawing/2014/main" id="{3070AC7E-676D-4E08-8985-9D60249C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7" y="4553363"/>
            <a:ext cx="2743200" cy="5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56381"/>
      </p:ext>
    </p:extLst>
  </p:cSld>
  <p:clrMapOvr>
    <a:masterClrMapping/>
  </p:clrMapOvr>
</p:sld>
</file>

<file path=ppt/theme/theme1.xml><?xml version="1.0" encoding="utf-8"?>
<a:theme xmlns:a="http://schemas.openxmlformats.org/drawingml/2006/main" name="EPOS_PPT template v4">
  <a:themeElements>
    <a:clrScheme name="Aangepast 2">
      <a:dk1>
        <a:srgbClr val="000000"/>
      </a:dk1>
      <a:lt1>
        <a:srgbClr val="FFFFFF"/>
      </a:lt1>
      <a:dk2>
        <a:srgbClr val="4E7282"/>
      </a:dk2>
      <a:lt2>
        <a:srgbClr val="EEECE1"/>
      </a:lt2>
      <a:accent1>
        <a:srgbClr val="221365"/>
      </a:accent1>
      <a:accent2>
        <a:srgbClr val="EFAF13"/>
      </a:accent2>
      <a:accent3>
        <a:srgbClr val="FAE399"/>
      </a:accent3>
      <a:accent4>
        <a:srgbClr val="201317"/>
      </a:accent4>
      <a:accent5>
        <a:srgbClr val="A9A9A9"/>
      </a:accent5>
      <a:accent6>
        <a:srgbClr val="F4C730"/>
      </a:accent6>
      <a:hlink>
        <a:srgbClr val="221365"/>
      </a:hlink>
      <a:folHlink>
        <a:srgbClr val="FAE3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gistratielink xmlns="9c88f19c-a11a-4254-b707-74af32e07871">
      <Url xsi:nil="true"/>
      <Description xsi:nil="true"/>
    </registratielink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0CC6BF5565D849AA5CFE4EFEF4A922" ma:contentTypeVersion="14" ma:contentTypeDescription="Een nieuw document maken." ma:contentTypeScope="" ma:versionID="664a55c73cb5eb3764b5af975669b4ed">
  <xsd:schema xmlns:xsd="http://www.w3.org/2001/XMLSchema" xmlns:xs="http://www.w3.org/2001/XMLSchema" xmlns:p="http://schemas.microsoft.com/office/2006/metadata/properties" xmlns:ns2="9c88f19c-a11a-4254-b707-74af32e07871" xmlns:ns3="ade47b69-6004-40bd-9fcd-adf7f7e02b56" targetNamespace="http://schemas.microsoft.com/office/2006/metadata/properties" ma:root="true" ma:fieldsID="11a8bd48701a309397219d0aff7b5792" ns2:_="" ns3:_="">
    <xsd:import namespace="9c88f19c-a11a-4254-b707-74af32e07871"/>
    <xsd:import namespace="ade47b69-6004-40bd-9fcd-adf7f7e02b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registratielink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88f19c-a11a-4254-b707-74af32e078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registratielink" ma:index="17" nillable="true" ma:displayName="registratie link" ma:description="Reg link" ma:format="Hyperlink" ma:internalName="registratie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e47b69-6004-40bd-9fcd-adf7f7e02b5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5C1822-03E4-4EE2-A40C-4B78D87BE198}">
  <ds:schemaRefs>
    <ds:schemaRef ds:uri="9c88f19c-a11a-4254-b707-74af32e07871"/>
    <ds:schemaRef ds:uri="ade47b69-6004-40bd-9fcd-adf7f7e02b5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E77A8FF-F5D5-47E3-8E34-CDF37CE84921}">
  <ds:schemaRefs>
    <ds:schemaRef ds:uri="9c88f19c-a11a-4254-b707-74af32e07871"/>
    <ds:schemaRef ds:uri="ade47b69-6004-40bd-9fcd-adf7f7e02b5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C281A9B-A2D0-4500-85BD-42F48A3D49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33</Slides>
  <Notes>30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EPOS_PPT template v4</vt:lpstr>
      <vt:lpstr>PowerPoint Presentation</vt:lpstr>
      <vt:lpstr>PowerPoint Presentation</vt:lpstr>
      <vt:lpstr>PowerPoint Presentation</vt:lpstr>
      <vt:lpstr>eTwinning</vt:lpstr>
      <vt:lpstr>De community voor scholen in Europa</vt:lpstr>
      <vt:lpstr>De community voor scholen in Europa</vt:lpstr>
      <vt:lpstr>De community voor scholen in Europa</vt:lpstr>
      <vt:lpstr>De community voor scholen in Europa</vt:lpstr>
      <vt:lpstr>Wat houdt dat concreet in?</vt:lpstr>
      <vt:lpstr>1. Kleuterklas</vt:lpstr>
      <vt:lpstr>PowerPoint Presentation</vt:lpstr>
      <vt:lpstr>(eTwinning) OPDRACHT</vt:lpstr>
      <vt:lpstr>(eTwinning) OPDRACHT</vt:lpstr>
      <vt:lpstr>2.Lagere school</vt:lpstr>
      <vt:lpstr>PowerPoint Presentation</vt:lpstr>
      <vt:lpstr>PowerPoint Presentation</vt:lpstr>
      <vt:lpstr>(eTwinning) OPDRACHT</vt:lpstr>
      <vt:lpstr>(eTwinning) OPDRACHT</vt:lpstr>
      <vt:lpstr>PowerPoint Presentation</vt:lpstr>
      <vt:lpstr>(eTwinning) OPDRACHT</vt:lpstr>
      <vt:lpstr>(eTwinning) OPDRACHT</vt:lpstr>
      <vt:lpstr>3.Secundair onderwijs</vt:lpstr>
      <vt:lpstr>PowerPoint Presentation</vt:lpstr>
      <vt:lpstr>(eTwinning) OPDRACHT</vt:lpstr>
      <vt:lpstr>(eTwinning) OPDRACHT</vt:lpstr>
      <vt:lpstr>PowerPoint Presentation</vt:lpstr>
      <vt:lpstr>(eTwinning) OPDRACHT</vt:lpstr>
      <vt:lpstr>(eTwinning) OPDRACHT</vt:lpstr>
      <vt:lpstr>Professionalisering</vt:lpstr>
      <vt:lpstr>Alle leerlingen + leerkrachten  betrekken bij internationaal project</vt:lpstr>
      <vt:lpstr>PowerPoint Presentation</vt:lpstr>
      <vt:lpstr>https://nl.surveymonkey.com/r/2022WSevaluatie</vt:lpstr>
      <vt:lpstr>Good practice eTwinning-project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De Keyser, Jeroen</dc:creator>
  <cp:revision>1</cp:revision>
  <dcterms:modified xsi:type="dcterms:W3CDTF">2022-03-09T14:19:33Z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0x010100B10CC6BF5565D849AA5CFE4EFEF4A922</vt:lpwstr>
  </property>
  <property fmtid="{D5CDD505-2E9C-101B-9397-08002B2CF9AE}" pid="3" name="Order">
    <vt:r8>27100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