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49"/>
  </p:notesMasterIdLst>
  <p:sldIdLst>
    <p:sldId id="307" r:id="rId5"/>
    <p:sldId id="257" r:id="rId6"/>
    <p:sldId id="381" r:id="rId7"/>
    <p:sldId id="342" r:id="rId8"/>
    <p:sldId id="344" r:id="rId9"/>
    <p:sldId id="347" r:id="rId10"/>
    <p:sldId id="348" r:id="rId11"/>
    <p:sldId id="351" r:id="rId12"/>
    <p:sldId id="352" r:id="rId13"/>
    <p:sldId id="382" r:id="rId14"/>
    <p:sldId id="383" r:id="rId15"/>
    <p:sldId id="384" r:id="rId16"/>
    <p:sldId id="389" r:id="rId17"/>
    <p:sldId id="354" r:id="rId18"/>
    <p:sldId id="355" r:id="rId19"/>
    <p:sldId id="385" r:id="rId20"/>
    <p:sldId id="386" r:id="rId21"/>
    <p:sldId id="356" r:id="rId22"/>
    <p:sldId id="388" r:id="rId23"/>
    <p:sldId id="387" r:id="rId24"/>
    <p:sldId id="357" r:id="rId25"/>
    <p:sldId id="358" r:id="rId26"/>
    <p:sldId id="359" r:id="rId27"/>
    <p:sldId id="360" r:id="rId28"/>
    <p:sldId id="361" r:id="rId29"/>
    <p:sldId id="378" r:id="rId30"/>
    <p:sldId id="379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80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AB"/>
    <a:srgbClr val="2E2078"/>
    <a:srgbClr val="00FF00"/>
    <a:srgbClr val="F8D0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EEB4F-3855-4D89-AEC4-1573B0F3A2A0}" v="5" dt="2022-02-01T11:01:19.117"/>
    <p1510:client id="{E9D0568C-7314-2E91-C8C9-9482C8A824EB}" v="4" dt="2022-02-28T13:57:4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38" autoAdjust="0"/>
  </p:normalViewPr>
  <p:slideViewPr>
    <p:cSldViewPr snapToGrid="0">
      <p:cViewPr varScale="1">
        <p:scale>
          <a:sx n="116" d="100"/>
          <a:sy n="116" d="100"/>
        </p:scale>
        <p:origin x="14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Munck Hannah" userId="S::hannah.demunck@epos-vlaanderen.be::210b99de-1306-408c-bb19-ac9485adbc7a" providerId="AD" clId="Web-{E9D0568C-7314-2E91-C8C9-9482C8A824EB}"/>
    <pc:docChg chg="modSld">
      <pc:chgData name="De Munck Hannah" userId="S::hannah.demunck@epos-vlaanderen.be::210b99de-1306-408c-bb19-ac9485adbc7a" providerId="AD" clId="Web-{E9D0568C-7314-2E91-C8C9-9482C8A824EB}" dt="2022-02-28T13:57:41.457" v="1" actId="1076"/>
      <pc:docMkLst>
        <pc:docMk/>
      </pc:docMkLst>
      <pc:sldChg chg="modSp">
        <pc:chgData name="De Munck Hannah" userId="S::hannah.demunck@epos-vlaanderen.be::210b99de-1306-408c-bb19-ac9485adbc7a" providerId="AD" clId="Web-{E9D0568C-7314-2E91-C8C9-9482C8A824EB}" dt="2022-02-28T13:57:41.457" v="1" actId="1076"/>
        <pc:sldMkLst>
          <pc:docMk/>
          <pc:sldMk cId="0" sldId="257"/>
        </pc:sldMkLst>
        <pc:picChg chg="mod">
          <ac:chgData name="De Munck Hannah" userId="S::hannah.demunck@epos-vlaanderen.be::210b99de-1306-408c-bb19-ac9485adbc7a" providerId="AD" clId="Web-{E9D0568C-7314-2E91-C8C9-9482C8A824EB}" dt="2022-02-28T13:57:41.457" v="1" actId="1076"/>
          <ac:picMkLst>
            <pc:docMk/>
            <pc:sldMk cId="0" sldId="257"/>
            <ac:picMk id="5" creationId="{729FFB41-08E0-4F69-970F-1AA1B640CDEE}"/>
          </ac:picMkLst>
        </pc:picChg>
      </pc:sldChg>
    </pc:docChg>
  </pc:docChgLst>
  <pc:docChgLst>
    <pc:chgData name="De Keyser Jeroen" userId="131f8968-59da-4958-a9a2-7deedba91bfa" providerId="ADAL" clId="{85BEEB4F-3855-4D89-AEC4-1573B0F3A2A0}"/>
    <pc:docChg chg="addSld delSld modSld">
      <pc:chgData name="De Keyser Jeroen" userId="131f8968-59da-4958-a9a2-7deedba91bfa" providerId="ADAL" clId="{85BEEB4F-3855-4D89-AEC4-1573B0F3A2A0}" dt="2022-02-01T11:49:11.601" v="27" actId="5793"/>
      <pc:docMkLst>
        <pc:docMk/>
      </pc:docMkLst>
      <pc:sldChg chg="modNotesTx">
        <pc:chgData name="De Keyser Jeroen" userId="131f8968-59da-4958-a9a2-7deedba91bfa" providerId="ADAL" clId="{85BEEB4F-3855-4D89-AEC4-1573B0F3A2A0}" dt="2022-02-01T11:48:53.431" v="24" actId="5793"/>
        <pc:sldMkLst>
          <pc:docMk/>
          <pc:sldMk cId="0" sldId="257"/>
        </pc:sldMkLst>
      </pc:sldChg>
      <pc:sldChg chg="modSp mod">
        <pc:chgData name="De Keyser Jeroen" userId="131f8968-59da-4958-a9a2-7deedba91bfa" providerId="ADAL" clId="{85BEEB4F-3855-4D89-AEC4-1573B0F3A2A0}" dt="2022-02-01T10:59:06.031" v="5" actId="6549"/>
        <pc:sldMkLst>
          <pc:docMk/>
          <pc:sldMk cId="689855523" sldId="307"/>
        </pc:sldMkLst>
        <pc:spChg chg="mod">
          <ac:chgData name="De Keyser Jeroen" userId="131f8968-59da-4958-a9a2-7deedba91bfa" providerId="ADAL" clId="{85BEEB4F-3855-4D89-AEC4-1573B0F3A2A0}" dt="2022-02-01T10:59:06.031" v="5" actId="6549"/>
          <ac:spMkLst>
            <pc:docMk/>
            <pc:sldMk cId="689855523" sldId="307"/>
            <ac:spMk id="3" creationId="{9858F50C-8251-4BD2-BF8B-60084C6758B9}"/>
          </ac:spMkLst>
        </pc:spChg>
      </pc:sldChg>
      <pc:sldChg chg="modNotesTx">
        <pc:chgData name="De Keyser Jeroen" userId="131f8968-59da-4958-a9a2-7deedba91bfa" providerId="ADAL" clId="{85BEEB4F-3855-4D89-AEC4-1573B0F3A2A0}" dt="2022-02-01T11:00:04.042" v="9" actId="6549"/>
        <pc:sldMkLst>
          <pc:docMk/>
          <pc:sldMk cId="1453374017" sldId="348"/>
        </pc:sldMkLst>
      </pc:sldChg>
      <pc:sldChg chg="del">
        <pc:chgData name="De Keyser Jeroen" userId="131f8968-59da-4958-a9a2-7deedba91bfa" providerId="ADAL" clId="{85BEEB4F-3855-4D89-AEC4-1573B0F3A2A0}" dt="2022-02-01T11:01:24.433" v="12" actId="47"/>
        <pc:sldMkLst>
          <pc:docMk/>
          <pc:sldMk cId="1719222633" sldId="349"/>
        </pc:sldMkLst>
      </pc:sldChg>
      <pc:sldChg chg="del">
        <pc:chgData name="De Keyser Jeroen" userId="131f8968-59da-4958-a9a2-7deedba91bfa" providerId="ADAL" clId="{85BEEB4F-3855-4D89-AEC4-1573B0F3A2A0}" dt="2022-02-01T11:00:09.370" v="10" actId="47"/>
        <pc:sldMkLst>
          <pc:docMk/>
          <pc:sldMk cId="1228890010" sldId="350"/>
        </pc:sldMkLst>
      </pc:sldChg>
      <pc:sldChg chg="mod modShow">
        <pc:chgData name="De Keyser Jeroen" userId="131f8968-59da-4958-a9a2-7deedba91bfa" providerId="ADAL" clId="{85BEEB4F-3855-4D89-AEC4-1573B0F3A2A0}" dt="2022-02-01T11:03:33.787" v="13" actId="729"/>
        <pc:sldMkLst>
          <pc:docMk/>
          <pc:sldMk cId="3915017892" sldId="370"/>
        </pc:sldMkLst>
      </pc:sldChg>
      <pc:sldChg chg="mod modShow">
        <pc:chgData name="De Keyser Jeroen" userId="131f8968-59da-4958-a9a2-7deedba91bfa" providerId="ADAL" clId="{85BEEB4F-3855-4D89-AEC4-1573B0F3A2A0}" dt="2022-02-01T11:03:38.119" v="14" actId="729"/>
        <pc:sldMkLst>
          <pc:docMk/>
          <pc:sldMk cId="3332516043" sldId="371"/>
        </pc:sldMkLst>
      </pc:sldChg>
      <pc:sldChg chg="mod modShow">
        <pc:chgData name="De Keyser Jeroen" userId="131f8968-59da-4958-a9a2-7deedba91bfa" providerId="ADAL" clId="{85BEEB4F-3855-4D89-AEC4-1573B0F3A2A0}" dt="2022-02-01T11:04:41.362" v="17" actId="729"/>
        <pc:sldMkLst>
          <pc:docMk/>
          <pc:sldMk cId="2046400539" sldId="374"/>
        </pc:sldMkLst>
      </pc:sldChg>
      <pc:sldChg chg="mod modShow">
        <pc:chgData name="De Keyser Jeroen" userId="131f8968-59da-4958-a9a2-7deedba91bfa" providerId="ADAL" clId="{85BEEB4F-3855-4D89-AEC4-1573B0F3A2A0}" dt="2022-02-01T11:04:43.625" v="18" actId="729"/>
        <pc:sldMkLst>
          <pc:docMk/>
          <pc:sldMk cId="1160080627" sldId="375"/>
        </pc:sldMkLst>
      </pc:sldChg>
      <pc:sldChg chg="mod modShow">
        <pc:chgData name="De Keyser Jeroen" userId="131f8968-59da-4958-a9a2-7deedba91bfa" providerId="ADAL" clId="{85BEEB4F-3855-4D89-AEC4-1573B0F3A2A0}" dt="2022-02-01T11:04:20.481" v="15" actId="729"/>
        <pc:sldMkLst>
          <pc:docMk/>
          <pc:sldMk cId="690354568" sldId="376"/>
        </pc:sldMkLst>
      </pc:sldChg>
      <pc:sldChg chg="mod modShow">
        <pc:chgData name="De Keyser Jeroen" userId="131f8968-59da-4958-a9a2-7deedba91bfa" providerId="ADAL" clId="{85BEEB4F-3855-4D89-AEC4-1573B0F3A2A0}" dt="2022-02-01T11:04:22.705" v="16" actId="729"/>
        <pc:sldMkLst>
          <pc:docMk/>
          <pc:sldMk cId="2264333690" sldId="377"/>
        </pc:sldMkLst>
      </pc:sldChg>
      <pc:sldChg chg="modNotesTx">
        <pc:chgData name="De Keyser Jeroen" userId="131f8968-59da-4958-a9a2-7deedba91bfa" providerId="ADAL" clId="{85BEEB4F-3855-4D89-AEC4-1573B0F3A2A0}" dt="2022-02-01T11:49:11.601" v="27" actId="5793"/>
        <pc:sldMkLst>
          <pc:docMk/>
          <pc:sldMk cId="3570939643" sldId="381"/>
        </pc:sldMkLst>
      </pc:sldChg>
      <pc:sldChg chg="add">
        <pc:chgData name="De Keyser Jeroen" userId="131f8968-59da-4958-a9a2-7deedba91bfa" providerId="ADAL" clId="{85BEEB4F-3855-4D89-AEC4-1573B0F3A2A0}" dt="2022-02-01T11:01:19.114" v="11"/>
        <pc:sldMkLst>
          <pc:docMk/>
          <pc:sldMk cId="1889408159" sldId="3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eurydice21-2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twinning@epos-vlaanderen.b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twinning.net/" TargetMode="External"/><Relationship Id="rId4" Type="http://schemas.openxmlformats.org/officeDocument/2006/relationships/hyperlink" Target="http://www.etwinning.be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022WSdeelnam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l.surveymonkey.com/r/2022WSevaluatie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5fbeec23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65fbeec23_2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465fbeec23_2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447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Bepalen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jullie</a:t>
            </a:r>
            <a:r>
              <a:rPr lang="en-US" dirty="0">
                <a:latin typeface="Calibri"/>
                <a:cs typeface="Calibri"/>
              </a:rPr>
              <a:t> in de loop van het project </a:t>
            </a:r>
            <a:r>
              <a:rPr lang="en-US" dirty="0" err="1">
                <a:latin typeface="Calibri"/>
                <a:cs typeface="Calibri"/>
              </a:rPr>
              <a:t>tussentijdse</a:t>
            </a:r>
            <a:r>
              <a:rPr lang="en-US" dirty="0">
                <a:latin typeface="Calibri"/>
                <a:cs typeface="Calibri"/>
              </a:rPr>
              <a:t> deadlines </a:t>
            </a:r>
            <a:r>
              <a:rPr lang="en-US" dirty="0" err="1">
                <a:latin typeface="Calibri"/>
                <a:cs typeface="Calibri"/>
              </a:rPr>
              <a:t>waarin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onderdelen</a:t>
            </a:r>
            <a:r>
              <a:rPr lang="en-US" dirty="0">
                <a:latin typeface="Calibri"/>
                <a:cs typeface="Calibri"/>
              </a:rPr>
              <a:t> van het project </a:t>
            </a:r>
            <a:r>
              <a:rPr lang="en-US" dirty="0" err="1">
                <a:latin typeface="Calibri"/>
                <a:cs typeface="Calibri"/>
              </a:rPr>
              <a:t>moeten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afgewerkt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worden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Trouwens</a:t>
            </a:r>
            <a:r>
              <a:rPr lang="en-US" dirty="0">
                <a:latin typeface="Calibri"/>
                <a:cs typeface="Calibri"/>
              </a:rPr>
              <a:t> heel </a:t>
            </a:r>
            <a:r>
              <a:rPr lang="en-US" dirty="0" err="1">
                <a:latin typeface="Calibri"/>
                <a:cs typeface="Calibri"/>
              </a:rPr>
              <a:t>interessant</a:t>
            </a:r>
            <a:r>
              <a:rPr lang="en-US" dirty="0">
                <a:latin typeface="Calibri"/>
                <a:cs typeface="Calibri"/>
              </a:rPr>
              <a:t> om </a:t>
            </a:r>
            <a:r>
              <a:rPr lang="en-US" dirty="0" err="1">
                <a:latin typeface="Calibri"/>
                <a:cs typeface="Calibri"/>
              </a:rPr>
              <a:t>ook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tussentijds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evalueren</a:t>
            </a:r>
            <a:r>
              <a:rPr lang="en-US" dirty="0">
                <a:latin typeface="Calibri"/>
                <a:cs typeface="Calibri"/>
              </a:rPr>
              <a:t> (project </a:t>
            </a:r>
            <a:r>
              <a:rPr lang="en-US" dirty="0" err="1">
                <a:latin typeface="Calibri"/>
                <a:cs typeface="Calibri"/>
              </a:rPr>
              <a:t>bijsturen</a:t>
            </a:r>
            <a:r>
              <a:rPr lang="en-US" dirty="0">
                <a:latin typeface="Calibri"/>
                <a:cs typeface="Calibri"/>
              </a:rPr>
              <a:t> + ownership </a:t>
            </a:r>
            <a:r>
              <a:rPr lang="en-US" dirty="0" err="1">
                <a:latin typeface="Calibri"/>
                <a:cs typeface="Calibri"/>
              </a:rPr>
              <a:t>leerlingen</a:t>
            </a:r>
            <a:r>
              <a:rPr lang="en-US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155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Hoe </a:t>
            </a:r>
            <a:r>
              <a:rPr lang="en-US" dirty="0" err="1">
                <a:latin typeface="Calibri"/>
                <a:cs typeface="Calibri"/>
              </a:rPr>
              <a:t>vaak</a:t>
            </a:r>
            <a:r>
              <a:rPr lang="en-US" dirty="0">
                <a:latin typeface="Calibri"/>
                <a:cs typeface="Calibri"/>
              </a:rPr>
              <a:t> ga je in de </a:t>
            </a:r>
            <a:r>
              <a:rPr lang="en-US" dirty="0" err="1">
                <a:latin typeface="Calibri"/>
                <a:cs typeface="Calibri"/>
              </a:rPr>
              <a:t>klas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aan</a:t>
            </a:r>
            <a:r>
              <a:rPr lang="en-US" dirty="0">
                <a:latin typeface="Calibri"/>
                <a:cs typeface="Calibri"/>
              </a:rPr>
              <a:t> de slag met de </a:t>
            </a:r>
            <a:r>
              <a:rPr lang="en-US" dirty="0" err="1">
                <a:latin typeface="Calibri"/>
                <a:cs typeface="Calibri"/>
              </a:rPr>
              <a:t>leerlingen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rond</a:t>
            </a:r>
            <a:r>
              <a:rPr lang="en-US" dirty="0">
                <a:latin typeface="Calibri"/>
                <a:cs typeface="Calibri"/>
              </a:rPr>
              <a:t> het project?</a:t>
            </a:r>
          </a:p>
        </p:txBody>
      </p:sp>
    </p:spTree>
    <p:extLst>
      <p:ext uri="{BB962C8B-B14F-4D97-AF65-F5344CB8AC3E}">
        <p14:creationId xmlns:p14="http://schemas.microsoft.com/office/powerpoint/2010/main" val="350170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Plannen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jullie</a:t>
            </a:r>
            <a:r>
              <a:rPr lang="en-US" dirty="0">
                <a:latin typeface="Calibri"/>
                <a:cs typeface="Calibri"/>
              </a:rPr>
              <a:t> op </a:t>
            </a:r>
            <a:r>
              <a:rPr lang="en-US" dirty="0" err="1">
                <a:latin typeface="Calibri"/>
                <a:cs typeface="Calibri"/>
              </a:rPr>
              <a:t>regelmatige</a:t>
            </a:r>
            <a:r>
              <a:rPr lang="en-US" dirty="0">
                <a:latin typeface="Calibri"/>
                <a:cs typeface="Calibri"/>
              </a:rPr>
              <a:t> basis </a:t>
            </a:r>
            <a:r>
              <a:rPr lang="en-US" dirty="0" err="1">
                <a:latin typeface="Calibri"/>
                <a:cs typeface="Calibri"/>
              </a:rPr>
              <a:t>overleg</a:t>
            </a:r>
            <a:r>
              <a:rPr lang="en-US" dirty="0">
                <a:latin typeface="Calibri"/>
                <a:cs typeface="Calibri"/>
              </a:rPr>
              <a:t> met </a:t>
            </a:r>
            <a:r>
              <a:rPr lang="en-US" dirty="0" err="1">
                <a:latin typeface="Calibri"/>
                <a:cs typeface="Calibri"/>
              </a:rPr>
              <a:t>internationale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collega's</a:t>
            </a:r>
            <a:r>
              <a:rPr lang="en-US" dirty="0">
                <a:latin typeface="Calibri"/>
                <a:cs typeface="Calibri"/>
              </a:rPr>
              <a:t> in</a:t>
            </a:r>
          </a:p>
          <a:p>
            <a:pPr>
              <a:buNone/>
            </a:pPr>
            <a:r>
              <a:rPr lang="nl-NL" dirty="0"/>
              <a:t>Welke tool gebruiken jullie daarvoor? Daar komen we zo meteen op terug.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428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dirty="0">
                <a:hlinkClick r:id="rId3"/>
              </a:rPr>
              <a:t>https://bit.ly/eurydice21-22</a:t>
            </a:r>
            <a:endParaRPr lang="en-US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Dit </a:t>
            </a:r>
            <a:r>
              <a:rPr lang="en-US" dirty="0" err="1"/>
              <a:t>verslag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gebaseerd</a:t>
            </a:r>
            <a:r>
              <a:rPr lang="en-US" dirty="0"/>
              <a:t> is op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,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overzicht</a:t>
            </a:r>
            <a:r>
              <a:rPr lang="en-US" dirty="0"/>
              <a:t> van de </a:t>
            </a:r>
            <a:r>
              <a:rPr lang="en-US" dirty="0" err="1"/>
              <a:t>lengte</a:t>
            </a:r>
            <a:r>
              <a:rPr lang="en-US" dirty="0"/>
              <a:t> van het </a:t>
            </a:r>
            <a:r>
              <a:rPr lang="en-US" dirty="0" err="1"/>
              <a:t>schooljaar</a:t>
            </a:r>
            <a:r>
              <a:rPr lang="en-US" dirty="0"/>
              <a:t>, de begin-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einddatum</a:t>
            </a:r>
            <a:r>
              <a:rPr lang="en-US" dirty="0"/>
              <a:t>, het </a:t>
            </a:r>
            <a:r>
              <a:rPr lang="en-US" dirty="0" err="1"/>
              <a:t>tijdstip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duur</a:t>
            </a:r>
            <a:r>
              <a:rPr lang="en-US" dirty="0"/>
              <a:t> van </a:t>
            </a:r>
            <a:r>
              <a:rPr lang="en-US" dirty="0" err="1"/>
              <a:t>schoolvakanties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schooldagen</a:t>
            </a:r>
            <a:r>
              <a:rPr lang="en-US" dirty="0"/>
              <a:t>. Het </a:t>
            </a:r>
            <a:r>
              <a:rPr lang="en-US" dirty="0" err="1"/>
              <a:t>bestrijkt</a:t>
            </a:r>
            <a:r>
              <a:rPr lang="en-US" dirty="0"/>
              <a:t> </a:t>
            </a:r>
            <a:r>
              <a:rPr lang="en-US" dirty="0" err="1"/>
              <a:t>zowel</a:t>
            </a:r>
            <a:r>
              <a:rPr lang="en-US" dirty="0"/>
              <a:t> het </a:t>
            </a:r>
            <a:r>
              <a:rPr lang="en-US" dirty="0" err="1"/>
              <a:t>basisonderwijs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het </a:t>
            </a:r>
            <a:r>
              <a:rPr lang="en-US" dirty="0" err="1"/>
              <a:t>secundair</a:t>
            </a:r>
            <a:r>
              <a:rPr lang="en-US" dirty="0"/>
              <a:t> </a:t>
            </a:r>
            <a:r>
              <a:rPr lang="en-US" dirty="0" err="1"/>
              <a:t>onderwijs</a:t>
            </a:r>
          </a:p>
        </p:txBody>
      </p:sp>
    </p:spTree>
    <p:extLst>
      <p:ext uri="{BB962C8B-B14F-4D97-AF65-F5344CB8AC3E}">
        <p14:creationId xmlns:p14="http://schemas.microsoft.com/office/powerpoint/2010/main" val="108302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Hoe zullen de </a:t>
            </a:r>
            <a:r>
              <a:rPr lang="en-US" b="1">
                <a:latin typeface="Calibri"/>
                <a:cs typeface="Calibri"/>
              </a:rPr>
              <a:t>leerkrachten </a:t>
            </a:r>
            <a:r>
              <a:rPr lang="en-US">
                <a:latin typeface="Calibri"/>
                <a:cs typeface="Calibri"/>
              </a:rPr>
              <a:t>samenwerken?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Hoe zullen de </a:t>
            </a:r>
            <a:r>
              <a:rPr lang="en-US" b="1">
                <a:latin typeface="Calibri"/>
                <a:cs typeface="Calibri"/>
              </a:rPr>
              <a:t>leerlingen </a:t>
            </a:r>
            <a:r>
              <a:rPr lang="en-US">
                <a:latin typeface="Calibri"/>
                <a:cs typeface="Calibri"/>
              </a:rPr>
              <a:t>samenwerken?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323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Bespreek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voorafgaand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aan</a:t>
            </a:r>
            <a:r>
              <a:rPr lang="en-US" dirty="0">
                <a:latin typeface="Calibri"/>
                <a:cs typeface="Calibri"/>
              </a:rPr>
              <a:t> het project </a:t>
            </a:r>
            <a:r>
              <a:rPr lang="en-US" dirty="0" err="1">
                <a:latin typeface="Calibri"/>
                <a:cs typeface="Calibri"/>
              </a:rPr>
              <a:t>duidelijk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af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welke</a:t>
            </a:r>
            <a:r>
              <a:rPr lang="en-US" dirty="0">
                <a:latin typeface="Calibri"/>
                <a:cs typeface="Calibri"/>
              </a:rPr>
              <a:t> workload je </a:t>
            </a:r>
            <a:r>
              <a:rPr lang="en-US" dirty="0" err="1">
                <a:latin typeface="Calibri"/>
                <a:cs typeface="Calibri"/>
              </a:rPr>
              <a:t>aankan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Is het </a:t>
            </a:r>
            <a:r>
              <a:rPr lang="en-US" dirty="0" err="1">
                <a:latin typeface="Calibri"/>
                <a:cs typeface="Calibri"/>
              </a:rPr>
              <a:t>realistisch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elke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maand</a:t>
            </a:r>
            <a:r>
              <a:rPr lang="en-US" dirty="0">
                <a:latin typeface="Calibri"/>
                <a:cs typeface="Calibri"/>
              </a:rPr>
              <a:t> op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donderdagavond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vergaderen</a:t>
            </a:r>
            <a:r>
              <a:rPr lang="en-US" dirty="0">
                <a:latin typeface="Calibri"/>
                <a:cs typeface="Calibri"/>
              </a:rPr>
              <a:t>? Of </a:t>
            </a:r>
            <a:r>
              <a:rPr lang="en-US" dirty="0" err="1">
                <a:latin typeface="Calibri"/>
                <a:cs typeface="Calibri"/>
              </a:rPr>
              <a:t>moet</a:t>
            </a:r>
            <a:r>
              <a:rPr lang="en-US" dirty="0">
                <a:latin typeface="Calibri"/>
                <a:cs typeface="Calibri"/>
              </a:rPr>
              <a:t> er net </a:t>
            </a:r>
            <a:r>
              <a:rPr lang="en-US" dirty="0" err="1">
                <a:latin typeface="Calibri"/>
                <a:cs typeface="Calibri"/>
              </a:rPr>
              <a:t>vaker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overlegd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worden</a:t>
            </a:r>
            <a:r>
              <a:rPr lang="en-US" dirty="0">
                <a:latin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649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Plaatst</a:t>
            </a:r>
            <a:r>
              <a:rPr lang="en-US" dirty="0">
                <a:latin typeface="Calibri"/>
                <a:cs typeface="Calibri"/>
              </a:rPr>
              <a:t> 1 </a:t>
            </a:r>
            <a:r>
              <a:rPr lang="en-US" dirty="0" err="1">
                <a:latin typeface="Calibri"/>
                <a:cs typeface="Calibri"/>
              </a:rPr>
              <a:t>collega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alles</a:t>
            </a:r>
            <a:r>
              <a:rPr lang="en-US" dirty="0">
                <a:latin typeface="Calibri"/>
                <a:cs typeface="Calibri"/>
              </a:rPr>
              <a:t> op de Homepage van de </a:t>
            </a:r>
            <a:r>
              <a:rPr lang="en-US" dirty="0" err="1">
                <a:latin typeface="Calibri"/>
                <a:cs typeface="Calibri"/>
              </a:rPr>
              <a:t>TwinSpace</a:t>
            </a:r>
            <a:r>
              <a:rPr lang="en-US" dirty="0">
                <a:latin typeface="Calibri"/>
                <a:cs typeface="Calibri"/>
              </a:rPr>
              <a:t>, of </a:t>
            </a:r>
            <a:r>
              <a:rPr lang="en-US" dirty="0" err="1">
                <a:latin typeface="Calibri"/>
                <a:cs typeface="Calibri"/>
              </a:rPr>
              <a:t>doet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iedereen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duit</a:t>
            </a:r>
            <a:r>
              <a:rPr lang="en-US" dirty="0">
                <a:latin typeface="Calibri"/>
                <a:cs typeface="Calibri"/>
              </a:rPr>
              <a:t> in het </a:t>
            </a:r>
            <a:r>
              <a:rPr lang="en-US" dirty="0" err="1">
                <a:latin typeface="Calibri"/>
                <a:cs typeface="Calibri"/>
              </a:rPr>
              <a:t>zakje</a:t>
            </a:r>
            <a:r>
              <a:rPr lang="en-US" dirty="0">
                <a:latin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2585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Weet </a:t>
            </a:r>
            <a:r>
              <a:rPr lang="en-US" dirty="0" err="1">
                <a:latin typeface="Calibri"/>
                <a:cs typeface="Calibri"/>
              </a:rPr>
              <a:t>iedereen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waar</a:t>
            </a:r>
            <a:r>
              <a:rPr lang="en-US" dirty="0">
                <a:latin typeface="Calibri"/>
                <a:cs typeface="Calibri"/>
              </a:rPr>
              <a:t> alle </a:t>
            </a:r>
            <a:r>
              <a:rPr lang="en-US" dirty="0" err="1">
                <a:latin typeface="Calibri"/>
                <a:cs typeface="Calibri"/>
              </a:rPr>
              <a:t>documenten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moeten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 err="1">
                <a:latin typeface="Calibri"/>
                <a:cs typeface="Calibri"/>
              </a:rPr>
              <a:t>staan</a:t>
            </a:r>
            <a:r>
              <a:rPr lang="en-US" dirty="0">
                <a:latin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823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Mix </a:t>
            </a:r>
            <a:r>
              <a:rPr lang="en-US" dirty="0" err="1">
                <a:latin typeface="Calibri"/>
                <a:cs typeface="Calibri"/>
              </a:rPr>
              <a:t>lln</a:t>
            </a:r>
            <a:r>
              <a:rPr lang="en-US" dirty="0">
                <a:latin typeface="Calibri"/>
                <a:cs typeface="Calibri"/>
              </a:rPr>
              <a:t> in </a:t>
            </a:r>
            <a:r>
              <a:rPr lang="en-US" dirty="0" err="1">
                <a:latin typeface="Calibri"/>
                <a:cs typeface="Calibri"/>
              </a:rPr>
              <a:t>internationale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groepjes</a:t>
            </a:r>
            <a:r>
              <a:rPr lang="en-US" dirty="0">
                <a:latin typeface="Calibri"/>
                <a:cs typeface="Calibri"/>
              </a:rPr>
              <a:t>. Ze </a:t>
            </a:r>
            <a:r>
              <a:rPr lang="en-US" dirty="0" err="1">
                <a:latin typeface="Calibri"/>
                <a:cs typeface="Calibri"/>
              </a:rPr>
              <a:t>worden</a:t>
            </a:r>
            <a:r>
              <a:rPr lang="en-US" dirty="0">
                <a:latin typeface="Calibri"/>
                <a:cs typeface="Calibri"/>
              </a:rPr>
              <a:t> zo </a:t>
            </a:r>
            <a:r>
              <a:rPr lang="en-US" dirty="0" err="1">
                <a:latin typeface="Calibri"/>
                <a:cs typeface="Calibri"/>
              </a:rPr>
              <a:t>gedwongen</a:t>
            </a:r>
            <a:r>
              <a:rPr lang="en-US" dirty="0">
                <a:latin typeface="Calibri"/>
                <a:cs typeface="Calibri"/>
              </a:rPr>
              <a:t> tot </a:t>
            </a:r>
            <a:r>
              <a:rPr lang="en-US" dirty="0" err="1">
                <a:latin typeface="Calibri"/>
                <a:cs typeface="Calibri"/>
              </a:rPr>
              <a:t>interactie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zullen</a:t>
            </a:r>
            <a:r>
              <a:rPr lang="en-US" dirty="0">
                <a:latin typeface="Calibri"/>
                <a:cs typeface="Calibri"/>
              </a:rPr>
              <a:t> op die </a:t>
            </a:r>
            <a:r>
              <a:rPr lang="en-US" dirty="0" err="1">
                <a:latin typeface="Calibri"/>
                <a:cs typeface="Calibri"/>
              </a:rPr>
              <a:t>manier</a:t>
            </a:r>
            <a:r>
              <a:rPr lang="en-US" dirty="0">
                <a:latin typeface="Calibri"/>
                <a:cs typeface="Calibri"/>
              </a:rPr>
              <a:t>:</a:t>
            </a:r>
            <a:endParaRPr lang="nl-NL"/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- </a:t>
            </a:r>
            <a:r>
              <a:rPr lang="en-US" dirty="0" err="1">
                <a:latin typeface="Calibri"/>
                <a:cs typeface="Calibri"/>
              </a:rPr>
              <a:t>echt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betrokken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worden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bij</a:t>
            </a:r>
            <a:r>
              <a:rPr lang="en-US" dirty="0">
                <a:latin typeface="Calibri"/>
                <a:cs typeface="Calibri"/>
              </a:rPr>
              <a:t> het project;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- </a:t>
            </a:r>
            <a:r>
              <a:rPr lang="en-US" dirty="0" err="1">
                <a:latin typeface="Calibri"/>
                <a:cs typeface="Calibri"/>
              </a:rPr>
              <a:t>echt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leren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talen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overleggen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luisteren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verantwoordelijkheid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nemen</a:t>
            </a:r>
            <a:r>
              <a:rPr lang="en-US" dirty="0">
                <a:latin typeface="Calibri"/>
                <a:cs typeface="Calibri"/>
              </a:rPr>
              <a:t> ...)</a:t>
            </a:r>
          </a:p>
        </p:txBody>
      </p:sp>
    </p:spTree>
    <p:extLst>
      <p:ext uri="{BB962C8B-B14F-4D97-AF65-F5344CB8AC3E}">
        <p14:creationId xmlns:p14="http://schemas.microsoft.com/office/powerpoint/2010/main" val="96744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Bepaal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welke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rechten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leerlingen</a:t>
            </a:r>
            <a:r>
              <a:rPr lang="en-US" dirty="0">
                <a:latin typeface="Calibri"/>
                <a:cs typeface="Calibri"/>
              </a:rPr>
              <a:t> in de </a:t>
            </a:r>
            <a:r>
              <a:rPr lang="en-US" dirty="0" err="1">
                <a:latin typeface="Calibri"/>
                <a:cs typeface="Calibri"/>
              </a:rPr>
              <a:t>TwinSpace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krijgen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en-US" dirty="0" err="1">
                <a:latin typeface="Calibri"/>
                <a:cs typeface="Calibri"/>
              </a:rPr>
              <a:t>Leveren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enkel</a:t>
            </a:r>
            <a:r>
              <a:rPr lang="en-US" dirty="0">
                <a:latin typeface="Calibri"/>
                <a:cs typeface="Calibri"/>
              </a:rPr>
              <a:t> content </a:t>
            </a:r>
            <a:r>
              <a:rPr lang="en-US" dirty="0" err="1">
                <a:latin typeface="Calibri"/>
                <a:cs typeface="Calibri"/>
              </a:rPr>
              <a:t>aan</a:t>
            </a:r>
            <a:r>
              <a:rPr lang="en-US" dirty="0">
                <a:latin typeface="Calibri"/>
                <a:cs typeface="Calibri"/>
              </a:rPr>
              <a:t> die door de </a:t>
            </a:r>
            <a:r>
              <a:rPr lang="en-US" dirty="0" err="1">
                <a:latin typeface="Calibri"/>
                <a:cs typeface="Calibri"/>
              </a:rPr>
              <a:t>lkr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gemodereerd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wordt</a:t>
            </a:r>
            <a:r>
              <a:rPr lang="en-US" dirty="0">
                <a:latin typeface="Calibri"/>
                <a:cs typeface="Calibri"/>
              </a:rPr>
              <a:t>? Of </a:t>
            </a:r>
            <a:r>
              <a:rPr lang="en-US" dirty="0" err="1">
                <a:latin typeface="Calibri"/>
                <a:cs typeface="Calibri"/>
              </a:rPr>
              <a:t>creëren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autonoom</a:t>
            </a:r>
            <a:r>
              <a:rPr lang="en-US" dirty="0">
                <a:latin typeface="Calibri"/>
                <a:cs typeface="Calibri"/>
              </a:rPr>
              <a:t> content </a:t>
            </a:r>
            <a:r>
              <a:rPr lang="en-US" dirty="0" err="1">
                <a:latin typeface="Calibri"/>
                <a:cs typeface="Calibri"/>
              </a:rPr>
              <a:t>voor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pagina's</a:t>
            </a:r>
            <a:r>
              <a:rPr lang="en-US" dirty="0">
                <a:latin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785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5fbeec23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465fbeec23_2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algn="l" rtl="0" fontAlgn="base"/>
            <a:r>
              <a:rPr lang="en-US" sz="1800" b="0" i="0" u="sng" strike="noStrike" dirty="0">
                <a:solidFill>
                  <a:srgbClr val="221365"/>
                </a:solidFill>
                <a:effectLst/>
                <a:latin typeface="Arial" panose="020B0604020202020204" pitchFamily="34" charset="0"/>
                <a:hlinkClick r:id="rId3"/>
              </a:rPr>
              <a:t>etwinning@epos-vlaanderen.be</a:t>
            </a:r>
            <a:r>
              <a:rPr lang="nl-NL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nl-NL" sz="20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158750" indent="0" algn="l" rtl="0" fontAlgn="base">
              <a:buNone/>
            </a:pPr>
            <a:endParaRPr lang="nl-NL" sz="20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221365"/>
                </a:solidFill>
                <a:effectLst/>
                <a:latin typeface="Arial" panose="020B0604020202020204" pitchFamily="34" charset="0"/>
                <a:hlinkClick r:id="rId4"/>
              </a:rPr>
              <a:t>www.etwinning.be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221365"/>
                </a:solidFill>
                <a:effectLst/>
                <a:latin typeface="Arial" panose="020B0604020202020204" pitchFamily="34" charset="0"/>
                <a:hlinkClick r:id="rId5"/>
              </a:rPr>
              <a:t>www.etwinning.net</a:t>
            </a:r>
            <a:r>
              <a:rPr lang="nl-NL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nl-NL" sz="20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465fbeec23_2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Werken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leerlingen</a:t>
            </a:r>
            <a:r>
              <a:rPr lang="en-US" dirty="0">
                <a:latin typeface="Calibri"/>
                <a:cs typeface="Calibri"/>
              </a:rPr>
              <a:t> in </a:t>
            </a:r>
            <a:r>
              <a:rPr lang="en-US" dirty="0" err="1">
                <a:latin typeface="Calibri"/>
                <a:cs typeface="Calibri"/>
              </a:rPr>
              <a:t>gedeelde</a:t>
            </a:r>
            <a:r>
              <a:rPr lang="en-US" dirty="0">
                <a:latin typeface="Calibri"/>
                <a:cs typeface="Calibri"/>
              </a:rPr>
              <a:t> cloud-</a:t>
            </a:r>
            <a:r>
              <a:rPr lang="en-US" dirty="0" err="1">
                <a:latin typeface="Calibri"/>
                <a:cs typeface="Calibri"/>
              </a:rPr>
              <a:t>documenten</a:t>
            </a:r>
            <a:r>
              <a:rPr lang="en-US" dirty="0">
                <a:latin typeface="Calibri"/>
                <a:cs typeface="Calibri"/>
              </a:rPr>
              <a:t> (Google docs/MS SharePoint/...)? Zorg </a:t>
            </a:r>
            <a:r>
              <a:rPr lang="en-US" dirty="0" err="1">
                <a:latin typeface="Calibri"/>
                <a:cs typeface="Calibri"/>
              </a:rPr>
              <a:t>ervoor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dat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iedereen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goed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weet</a:t>
            </a:r>
            <a:r>
              <a:rPr lang="en-US" dirty="0">
                <a:latin typeface="Calibri"/>
                <a:cs typeface="Calibri"/>
              </a:rPr>
              <a:t> wat van hem/</a:t>
            </a:r>
            <a:r>
              <a:rPr lang="en-US" dirty="0" err="1">
                <a:latin typeface="Calibri"/>
                <a:cs typeface="Calibri"/>
              </a:rPr>
              <a:t>haar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verwacht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wordt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307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Hoe wordt het project afgerond?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615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Wat is het eindproduct van het project?</a:t>
            </a:r>
            <a:endParaRPr lang="en-US"/>
          </a:p>
          <a:p>
            <a:pPr marL="0" indent="0">
              <a:buNone/>
            </a:pPr>
            <a:r>
              <a:rPr lang="nl-NL"/>
              <a:t>Welke afsluitende activiteit is voorzien?</a:t>
            </a:r>
            <a:endParaRPr lang="en-US"/>
          </a:p>
          <a:p>
            <a:pPr marL="0" indent="0">
              <a:buNone/>
            </a:pPr>
            <a:r>
              <a:rPr lang="nl-NL"/>
              <a:t>Is er een evaluatie?</a:t>
            </a:r>
            <a:br>
              <a:rPr lang="nl-NL" dirty="0"/>
            </a:br>
            <a:r>
              <a:rPr lang="nl-NL"/>
              <a:t>- ideale methode om na te gaan of de doelen van het project zijn gerealiseerd</a:t>
            </a:r>
            <a:endParaRPr lang="nl-NL" dirty="0"/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683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Hoe wordt het project gedeeld? Hoe pak je disseminatie aan?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642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Welke </a:t>
            </a:r>
            <a:r>
              <a:rPr lang="en-US" dirty="0" err="1">
                <a:latin typeface="Calibri"/>
                <a:cs typeface="Calibri"/>
              </a:rPr>
              <a:t>TwinSpace-pagina's</a:t>
            </a:r>
            <a:r>
              <a:rPr lang="en-US" dirty="0">
                <a:latin typeface="Calibri"/>
                <a:cs typeface="Calibri"/>
              </a:rPr>
              <a:t> ga je </a:t>
            </a:r>
            <a:r>
              <a:rPr lang="en-US" dirty="0" err="1">
                <a:latin typeface="Calibri"/>
                <a:cs typeface="Calibri"/>
              </a:rPr>
              <a:t>delen</a:t>
            </a:r>
            <a:r>
              <a:rPr lang="en-US" dirty="0">
                <a:latin typeface="Calibri"/>
                <a:cs typeface="Calibri"/>
              </a:rPr>
              <a:t>/</a:t>
            </a:r>
            <a:r>
              <a:rPr lang="en-US" dirty="0" err="1">
                <a:latin typeface="Calibri"/>
                <a:cs typeface="Calibri"/>
              </a:rPr>
              <a:t>publiek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maken</a:t>
            </a:r>
            <a:r>
              <a:rPr lang="en-US" dirty="0">
                <a:latin typeface="Calibri"/>
                <a:cs typeface="Calibri"/>
              </a:rPr>
              <a:t>? Surf </a:t>
            </a:r>
            <a:r>
              <a:rPr lang="en-US" dirty="0" err="1">
                <a:latin typeface="Calibri"/>
                <a:cs typeface="Calibri"/>
              </a:rPr>
              <a:t>eens</a:t>
            </a:r>
            <a:r>
              <a:rPr lang="en-US" dirty="0">
                <a:latin typeface="Calibri"/>
                <a:cs typeface="Calibri"/>
              </a:rPr>
              <a:t> 'incognito'!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Koppel je de </a:t>
            </a:r>
            <a:r>
              <a:rPr lang="en-US" dirty="0" err="1">
                <a:latin typeface="Calibri"/>
                <a:cs typeface="Calibri"/>
              </a:rPr>
              <a:t>TwinSpace-pagina's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aan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schoolwebsite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(Hoe) </a:t>
            </a:r>
            <a:r>
              <a:rPr lang="en-US" dirty="0" err="1">
                <a:latin typeface="Calibri"/>
                <a:cs typeface="Calibri"/>
              </a:rPr>
              <a:t>breng</a:t>
            </a:r>
            <a:r>
              <a:rPr lang="en-US" dirty="0">
                <a:latin typeface="Calibri"/>
                <a:cs typeface="Calibri"/>
              </a:rPr>
              <a:t> je </a:t>
            </a:r>
            <a:r>
              <a:rPr lang="en-US" dirty="0" err="1">
                <a:latin typeface="Calibri"/>
                <a:cs typeface="Calibri"/>
              </a:rPr>
              <a:t>jouw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collega's</a:t>
            </a:r>
            <a:r>
              <a:rPr lang="en-US" dirty="0">
                <a:latin typeface="Calibri"/>
                <a:cs typeface="Calibri"/>
              </a:rPr>
              <a:t> op de </a:t>
            </a:r>
            <a:r>
              <a:rPr lang="en-US" dirty="0" err="1">
                <a:latin typeface="Calibri"/>
                <a:cs typeface="Calibri"/>
              </a:rPr>
              <a:t>hoogte</a:t>
            </a:r>
            <a:r>
              <a:rPr lang="en-US" dirty="0">
                <a:latin typeface="Calibri"/>
                <a:cs typeface="Calibri"/>
              </a:rPr>
              <a:t> van je project?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Is er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eTwinning-corner in de school?</a:t>
            </a:r>
          </a:p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Nodig</a:t>
            </a:r>
            <a:r>
              <a:rPr lang="en-US" dirty="0">
                <a:latin typeface="Calibri"/>
                <a:cs typeface="Calibri"/>
              </a:rPr>
              <a:t> je de pers </a:t>
            </a:r>
            <a:r>
              <a:rPr lang="en-US" dirty="0" err="1">
                <a:latin typeface="Calibri"/>
                <a:cs typeface="Calibri"/>
              </a:rPr>
              <a:t>uit</a:t>
            </a:r>
            <a:r>
              <a:rPr lang="en-US" dirty="0">
                <a:latin typeface="Calibri"/>
                <a:cs typeface="Calibri"/>
              </a:rPr>
              <a:t> om </a:t>
            </a:r>
            <a:r>
              <a:rPr lang="en-US" dirty="0" err="1">
                <a:latin typeface="Calibri"/>
                <a:cs typeface="Calibri"/>
              </a:rPr>
              <a:t>verslag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doen</a:t>
            </a:r>
            <a:r>
              <a:rPr lang="en-US" dirty="0">
                <a:latin typeface="Calibri"/>
                <a:cs typeface="Calibri"/>
              </a:rPr>
              <a:t> van je project?</a:t>
            </a:r>
          </a:p>
        </p:txBody>
      </p:sp>
    </p:spTree>
    <p:extLst>
      <p:ext uri="{BB962C8B-B14F-4D97-AF65-F5344CB8AC3E}">
        <p14:creationId xmlns:p14="http://schemas.microsoft.com/office/powerpoint/2010/main" val="4248646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Maak duidelijke afspraken over de organisatie van de TwinSpace:</a:t>
            </a:r>
            <a:endParaRPr lang="nl-NL"/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1. Startpagina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2. Pagina's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3. Materialen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4. Forum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5. Online vergaderingen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6. Leden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383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Homepage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719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Startpagina = het eerste wat een bezoeker te zien krijgt = het </a:t>
            </a:r>
            <a:r>
              <a:rPr lang="en-US" b="1">
                <a:latin typeface="Calibri"/>
                <a:cs typeface="Calibri"/>
              </a:rPr>
              <a:t>uithangbord </a:t>
            </a:r>
            <a:r>
              <a:rPr lang="en-US">
                <a:latin typeface="Calibri"/>
                <a:cs typeface="Calibri"/>
              </a:rPr>
              <a:t>van je project.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Werk hier </a:t>
            </a:r>
            <a:r>
              <a:rPr lang="en-US" b="1">
                <a:latin typeface="Calibri"/>
                <a:cs typeface="Calibri"/>
              </a:rPr>
              <a:t>samen </a:t>
            </a:r>
            <a:r>
              <a:rPr lang="en-US">
                <a:latin typeface="Calibri"/>
                <a:cs typeface="Calibri"/>
              </a:rPr>
              <a:t>met de partner(s) aan! "Vele handen maken licht werk".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Zorg voor een </a:t>
            </a:r>
            <a:r>
              <a:rPr lang="en-US" b="1">
                <a:latin typeface="Calibri"/>
                <a:cs typeface="Calibri"/>
              </a:rPr>
              <a:t>weerslag </a:t>
            </a:r>
            <a:r>
              <a:rPr lang="en-US">
                <a:latin typeface="Calibri"/>
                <a:cs typeface="Calibri"/>
              </a:rPr>
              <a:t>van elke projectactiviteit (tekst, foto, video, weblinks...)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==&gt; Je kan items op de startpagina "</a:t>
            </a:r>
            <a:r>
              <a:rPr lang="en-US" b="1" dirty="0">
                <a:latin typeface="Calibri"/>
                <a:cs typeface="Calibri"/>
              </a:rPr>
              <a:t>Vastmaken</a:t>
            </a:r>
            <a:r>
              <a:rPr lang="en-US" dirty="0">
                <a:latin typeface="Calibri"/>
                <a:cs typeface="Calibri"/>
              </a:rPr>
              <a:t>/-pinnen" zodat ze in de kijker blijven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==&gt; Je kan voor interactie zorgen: </a:t>
            </a:r>
            <a:r>
              <a:rPr lang="en-US" b="1">
                <a:latin typeface="Calibri"/>
                <a:cs typeface="Calibri"/>
              </a:rPr>
              <a:t>'likes' </a:t>
            </a:r>
            <a:r>
              <a:rPr lang="en-US">
                <a:latin typeface="Calibri"/>
                <a:cs typeface="Calibri"/>
              </a:rPr>
              <a:t>op posts + </a:t>
            </a:r>
            <a:r>
              <a:rPr lang="en-US" b="1">
                <a:latin typeface="Calibri"/>
                <a:cs typeface="Calibri"/>
              </a:rPr>
              <a:t>reacties </a:t>
            </a:r>
            <a:r>
              <a:rPr lang="en-US">
                <a:latin typeface="Calibri"/>
                <a:cs typeface="Calibri"/>
              </a:rPr>
              <a:t>op posts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==&gt; de TwinSpace komt zo tot </a:t>
            </a:r>
            <a:r>
              <a:rPr lang="en-US" b="1" dirty="0">
                <a:latin typeface="Calibri"/>
                <a:cs typeface="Calibri"/>
              </a:rPr>
              <a:t>leven</a:t>
            </a:r>
            <a:r>
              <a:rPr lang="en-US">
                <a:latin typeface="Calibri"/>
                <a:cs typeface="Calibri"/>
              </a:rPr>
              <a:t>: leerlingen en leerkrachten zijn geneigd om de TwinSpace opnieuw te bezoeken om te kijken of er iets nieuws te zien is.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176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279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Cruciaal: duidelijke afspraken maken met partners!!!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Wie maakt pagina's aan?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Volgens welke structuur worden pagina's aangemaakt?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Welke naam krijgen de pagina's?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…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Methodes </a:t>
            </a:r>
            <a:r>
              <a:rPr lang="en-US" b="1">
                <a:latin typeface="Calibri"/>
                <a:cs typeface="Calibri"/>
              </a:rPr>
              <a:t>(te combineren!)</a:t>
            </a:r>
            <a:r>
              <a:rPr lang="en-US">
                <a:latin typeface="Calibri"/>
                <a:cs typeface="Calibri"/>
              </a:rPr>
              <a:t> + flexibiliteit worden uitgelegd in volgende slides.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84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DEELNAMEBEWIJS</a:t>
            </a:r>
            <a:r>
              <a:rPr lang="nl-NL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nl-N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221365"/>
                </a:solidFill>
                <a:effectLst/>
                <a:latin typeface="Arial" panose="020B0604020202020204" pitchFamily="34" charset="0"/>
                <a:hlinkClick r:id="rId3"/>
              </a:rPr>
              <a:t>https://bit.ly/2022WSdeelname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158750" indent="0" algn="l" rtl="0" fontAlgn="base">
              <a:buNone/>
            </a:pP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EVALUATIE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221365"/>
                </a:solidFill>
                <a:effectLst/>
                <a:latin typeface="Arial" panose="020B0604020202020204" pitchFamily="34" charset="0"/>
                <a:hlinkClick r:id="rId4"/>
              </a:rPr>
              <a:t>https://nl.surveymonkey.com/r/2022WSevaluatie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2058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10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696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038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Twee niveaus: er is 1 subniveau</a:t>
            </a:r>
            <a:endParaRPr lang="en-US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Pagina's verplaatsen: verschuiven naar boven, onder en niveau</a:t>
            </a:r>
            <a:endParaRPr lang="en-US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Pagina's archiveren: pagina's kunnen gearchiveerd, maar niet verwijderd worden. Er kan dus niks per ongeluk gedeletet worden.</a:t>
            </a:r>
            <a:endParaRPr lang="en-US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Kijkrechten per pagina: per pagina kan bepaald worden wie deze pagina kan zien</a:t>
            </a:r>
            <a:endParaRPr lang="en-US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Schrijfrechten per pagina: per pagina kan bepaald worden wie content kan toevoegen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678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61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Zorg voor een heldere mappenstructuur in het deel "Materialen".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Maak heldere afspraken met de partners qua benaming van deze mappen.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Kies bv. Voor de standaardbenaming "BE/FL Activity 1", </a:t>
            </a:r>
            <a:r>
              <a:rPr lang="en-US"/>
              <a:t>"NL Activity 1", "LUX Activity 1"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830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047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Zorg ervoor dat het Forum overzichtelijk blijft. Stel niet te veel vragen, maar wel vragen die er toe doen.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Wees zelf ook actief op het Forum. Ga in interactie met de leerlingen en zorg ervoor dat ze nieuwsgierig zijn naar nieuwe reacties.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360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780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Chat: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Love it or leave it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Vrij toegankelijk voor leerlingen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Chat gelogd gedurende 3 maanden (leerkracht heeft toegang tot log)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Videoconferentie: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Enkel toegankelijk voor leerkrachten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Adobe Connect</a:t>
            </a:r>
            <a:endParaRPr lang="en-US"/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Opname beschikbaar (gedurende 3 maanden)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96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5fbeec23_2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465fbeec23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994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285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Denk erover na hoe je deze accounts voor leerlingen creëert: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voornaam en naam van de leerling?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voornaam en naam van de leerling voorafgegaan door een landcode?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- …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Leerkrachten-accounts worden niet in de TwinSpace aangemaakt. Leerkrachten worden toegevoegd aan een project in eTwinning Live.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62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5fbeec23_2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indent="0">
              <a:buNone/>
            </a:pPr>
            <a:r>
              <a:rPr lang="nl-NL" dirty="0"/>
              <a:t>Vraag stellen aan deelnemers: eenvoudige tips &amp; tricks om een project goed te organiseren</a:t>
            </a:r>
            <a:endParaRPr dirty="0"/>
          </a:p>
        </p:txBody>
      </p:sp>
      <p:sp>
        <p:nvSpPr>
          <p:cNvPr id="109" name="Google Shape;109;g465fbeec23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57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Alles </a:t>
            </a:r>
            <a:r>
              <a:rPr lang="en-US" dirty="0" err="1">
                <a:latin typeface="Calibri"/>
                <a:cs typeface="Calibri"/>
              </a:rPr>
              <a:t>begint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bij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goede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afspraken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maken</a:t>
            </a:r>
            <a:r>
              <a:rPr lang="en-US" dirty="0">
                <a:latin typeface="Calibri"/>
                <a:cs typeface="Calibri"/>
              </a:rPr>
              <a:t> met de </a:t>
            </a:r>
            <a:r>
              <a:rPr lang="en-US" dirty="0" err="1">
                <a:latin typeface="Calibri"/>
                <a:cs typeface="Calibri"/>
              </a:rPr>
              <a:t>projectpartners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We </a:t>
            </a:r>
            <a:r>
              <a:rPr lang="en-US" dirty="0" err="1">
                <a:latin typeface="Calibri"/>
                <a:cs typeface="Calibri"/>
              </a:rPr>
              <a:t>bekijken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paar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aspecten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1. </a:t>
            </a:r>
            <a:r>
              <a:rPr lang="en-US" dirty="0" err="1">
                <a:latin typeface="Calibri"/>
                <a:cs typeface="Calibri"/>
              </a:rPr>
              <a:t>Communicatie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2. Timing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3. </a:t>
            </a:r>
            <a:r>
              <a:rPr lang="en-US" dirty="0" err="1">
                <a:latin typeface="Calibri"/>
                <a:cs typeface="Calibri"/>
              </a:rPr>
              <a:t>Samenwerking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4. </a:t>
            </a:r>
            <a:r>
              <a:rPr lang="en-US" dirty="0" err="1">
                <a:latin typeface="Calibri"/>
                <a:cs typeface="Calibri"/>
              </a:rPr>
              <a:t>Afsluiten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5. Delen</a:t>
            </a:r>
          </a:p>
        </p:txBody>
      </p:sp>
    </p:spTree>
    <p:extLst>
      <p:ext uri="{BB962C8B-B14F-4D97-AF65-F5344CB8AC3E}">
        <p14:creationId xmlns:p14="http://schemas.microsoft.com/office/powerpoint/2010/main" val="299989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Het </a:t>
            </a:r>
            <a:r>
              <a:rPr lang="en-US" dirty="0" err="1">
                <a:latin typeface="Calibri"/>
                <a:cs typeface="Calibri"/>
              </a:rPr>
              <a:t>maakt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niet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uit</a:t>
            </a:r>
            <a:r>
              <a:rPr lang="en-US" dirty="0">
                <a:latin typeface="Calibri"/>
                <a:cs typeface="Calibri"/>
              </a:rPr>
              <a:t> welk </a:t>
            </a:r>
            <a:r>
              <a:rPr lang="en-US" dirty="0" err="1">
                <a:latin typeface="Calibri"/>
                <a:cs typeface="Calibri"/>
              </a:rPr>
              <a:t>communicatiemiddel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jullie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kiezen</a:t>
            </a:r>
            <a:r>
              <a:rPr lang="en-US" dirty="0">
                <a:latin typeface="Calibri"/>
                <a:cs typeface="Calibri"/>
              </a:rPr>
              <a:t>, maar </a:t>
            </a:r>
            <a:r>
              <a:rPr lang="en-US" dirty="0" err="1">
                <a:latin typeface="Calibri"/>
                <a:cs typeface="Calibri"/>
              </a:rPr>
              <a:t>kies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wijs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En </a:t>
            </a:r>
            <a:r>
              <a:rPr lang="en-US" dirty="0" err="1">
                <a:latin typeface="Calibri"/>
                <a:cs typeface="Calibri"/>
              </a:rPr>
              <a:t>hou</a:t>
            </a:r>
            <a:r>
              <a:rPr lang="en-US" dirty="0">
                <a:latin typeface="Calibri"/>
                <a:cs typeface="Calibri"/>
              </a:rPr>
              <a:t> het </a:t>
            </a:r>
            <a:r>
              <a:rPr lang="en-US" dirty="0" err="1">
                <a:latin typeface="Calibri"/>
                <a:cs typeface="Calibri"/>
              </a:rPr>
              <a:t>bij</a:t>
            </a:r>
            <a:r>
              <a:rPr lang="en-US" dirty="0">
                <a:latin typeface="Calibri"/>
                <a:cs typeface="Calibri"/>
              </a:rPr>
              <a:t> 1 </a:t>
            </a:r>
            <a:r>
              <a:rPr lang="en-US" dirty="0" err="1">
                <a:latin typeface="Calibri"/>
                <a:cs typeface="Calibri"/>
              </a:rPr>
              <a:t>communicatietool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Belangrijk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snel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reageren</a:t>
            </a:r>
            <a:r>
              <a:rPr lang="en-US" dirty="0">
                <a:latin typeface="Calibri"/>
                <a:cs typeface="Calibri"/>
              </a:rPr>
              <a:t> op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vraag</a:t>
            </a:r>
            <a:r>
              <a:rPr lang="en-US" dirty="0">
                <a:latin typeface="Calibri"/>
                <a:cs typeface="Calibri"/>
              </a:rPr>
              <a:t>. Ook </a:t>
            </a:r>
            <a:r>
              <a:rPr lang="en-US" dirty="0" err="1">
                <a:latin typeface="Calibri"/>
                <a:cs typeface="Calibri"/>
              </a:rPr>
              <a:t>als</a:t>
            </a:r>
            <a:r>
              <a:rPr lang="en-US" dirty="0">
                <a:latin typeface="Calibri"/>
                <a:cs typeface="Calibri"/>
              </a:rPr>
              <a:t> je </a:t>
            </a:r>
            <a:r>
              <a:rPr lang="en-US" dirty="0" err="1">
                <a:latin typeface="Calibri"/>
                <a:cs typeface="Calibri"/>
              </a:rPr>
              <a:t>geen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tijd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hebt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Het </a:t>
            </a:r>
            <a:r>
              <a:rPr lang="en-US" dirty="0" err="1">
                <a:latin typeface="Calibri"/>
                <a:cs typeface="Calibri"/>
              </a:rPr>
              <a:t>antwoord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kan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ook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zijn</a:t>
            </a:r>
            <a:r>
              <a:rPr lang="en-US" dirty="0">
                <a:latin typeface="Calibri"/>
                <a:cs typeface="Calibri"/>
              </a:rPr>
              <a:t>: "Sorry, nu </a:t>
            </a:r>
            <a:r>
              <a:rPr lang="en-US" dirty="0" err="1">
                <a:latin typeface="Calibri"/>
                <a:cs typeface="Calibri"/>
              </a:rPr>
              <a:t>geen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tijd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en-US" dirty="0" err="1">
                <a:latin typeface="Calibri"/>
                <a:cs typeface="Calibri"/>
              </a:rPr>
              <a:t>Ik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geef</a:t>
            </a:r>
            <a:r>
              <a:rPr lang="en-US" dirty="0">
                <a:latin typeface="Calibri"/>
                <a:cs typeface="Calibri"/>
              </a:rPr>
              <a:t> je zo </a:t>
            </a:r>
            <a:r>
              <a:rPr lang="en-US" dirty="0" err="1">
                <a:latin typeface="Calibri"/>
                <a:cs typeface="Calibri"/>
              </a:rPr>
              <a:t>spoedig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mogelijk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antwoord</a:t>
            </a:r>
            <a:r>
              <a:rPr lang="en-US" dirty="0">
                <a:latin typeface="Calibri"/>
                <a:cs typeface="Calibri"/>
              </a:rPr>
              <a:t>."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09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Plan je project </a:t>
            </a:r>
            <a:r>
              <a:rPr lang="en-US" dirty="0" err="1">
                <a:latin typeface="Calibri"/>
                <a:cs typeface="Calibri"/>
              </a:rPr>
              <a:t>vóór</a:t>
            </a:r>
            <a:r>
              <a:rPr lang="en-US" dirty="0">
                <a:latin typeface="Calibri"/>
                <a:cs typeface="Calibri"/>
              </a:rPr>
              <a:t> de start </a:t>
            </a:r>
            <a:r>
              <a:rPr lang="en-US" dirty="0" err="1">
                <a:latin typeface="Calibri"/>
                <a:cs typeface="Calibri"/>
              </a:rPr>
              <a:t>goed</a:t>
            </a:r>
            <a:r>
              <a:rPr lang="en-US" dirty="0">
                <a:latin typeface="Calibri"/>
                <a:cs typeface="Calibri"/>
              </a:rPr>
              <a:t> in qua timing en </a:t>
            </a:r>
            <a:r>
              <a:rPr lang="en-US" dirty="0" err="1">
                <a:latin typeface="Calibri"/>
                <a:cs typeface="Calibri"/>
              </a:rPr>
              <a:t>hou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rekening</a:t>
            </a:r>
            <a:r>
              <a:rPr lang="en-US" dirty="0">
                <a:latin typeface="Calibri"/>
                <a:cs typeface="Calibri"/>
              </a:rPr>
              <a:t> met </a:t>
            </a:r>
            <a:r>
              <a:rPr lang="en-US" dirty="0" err="1">
                <a:latin typeface="Calibri"/>
                <a:cs typeface="Calibri"/>
              </a:rPr>
              <a:t>tegenvallers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-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projectpartner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wordt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ziek</a:t>
            </a:r>
            <a:r>
              <a:rPr lang="en-US" dirty="0">
                <a:latin typeface="Calibri"/>
                <a:cs typeface="Calibri"/>
              </a:rPr>
              <a:t>;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- je </a:t>
            </a:r>
            <a:r>
              <a:rPr lang="en-US" dirty="0" err="1">
                <a:latin typeface="Calibri"/>
                <a:cs typeface="Calibri"/>
              </a:rPr>
              <a:t>leerlingen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zijn</a:t>
            </a:r>
            <a:r>
              <a:rPr lang="en-US" dirty="0">
                <a:latin typeface="Calibri"/>
                <a:cs typeface="Calibri"/>
              </a:rPr>
              <a:t> op </a:t>
            </a:r>
            <a:r>
              <a:rPr lang="en-US" dirty="0" err="1">
                <a:latin typeface="Calibri"/>
                <a:cs typeface="Calibri"/>
              </a:rPr>
              <a:t>klasuitstap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wanneer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jij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projectactiviteit</a:t>
            </a:r>
            <a:r>
              <a:rPr lang="en-US" dirty="0">
                <a:latin typeface="Calibri"/>
                <a:cs typeface="Calibri"/>
              </a:rPr>
              <a:t> had </a:t>
            </a:r>
            <a:r>
              <a:rPr lang="en-US" dirty="0" err="1">
                <a:latin typeface="Calibri"/>
                <a:cs typeface="Calibri"/>
              </a:rPr>
              <a:t>gepland</a:t>
            </a:r>
            <a:r>
              <a:rPr lang="en-US" dirty="0">
                <a:latin typeface="Calibri"/>
                <a:cs typeface="Calibri"/>
              </a:rPr>
              <a:t>;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- </a:t>
            </a:r>
            <a:r>
              <a:rPr lang="en-US" dirty="0" err="1">
                <a:latin typeface="Calibri"/>
                <a:cs typeface="Calibri"/>
              </a:rPr>
              <a:t>een</a:t>
            </a:r>
            <a:r>
              <a:rPr lang="en-US" dirty="0">
                <a:latin typeface="Calibri"/>
                <a:cs typeface="Calibri"/>
              </a:rPr>
              <a:t> van de </a:t>
            </a:r>
            <a:r>
              <a:rPr lang="en-US" dirty="0" err="1">
                <a:latin typeface="Calibri"/>
                <a:cs typeface="Calibri"/>
              </a:rPr>
              <a:t>projectpartners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houdt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zich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niet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aan</a:t>
            </a:r>
            <a:r>
              <a:rPr lang="en-US" dirty="0">
                <a:latin typeface="Calibri"/>
                <a:cs typeface="Calibri"/>
              </a:rPr>
              <a:t> deadlines;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81158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Wanneer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gaat</a:t>
            </a:r>
            <a:r>
              <a:rPr lang="en-US" dirty="0">
                <a:latin typeface="Calibri"/>
                <a:cs typeface="Calibri"/>
              </a:rPr>
              <a:t> het project van start?</a:t>
            </a:r>
          </a:p>
          <a:p>
            <a:pPr>
              <a:buNone/>
            </a:pPr>
            <a:r>
              <a:rPr lang="en-US" dirty="0" err="1">
                <a:latin typeface="Calibri"/>
                <a:cs typeface="Calibri"/>
              </a:rPr>
              <a:t>Wanneer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moet</a:t>
            </a:r>
            <a:r>
              <a:rPr lang="en-US" dirty="0">
                <a:latin typeface="Calibri"/>
                <a:cs typeface="Calibri"/>
              </a:rPr>
              <a:t> het project </a:t>
            </a:r>
            <a:r>
              <a:rPr lang="en-US" dirty="0" err="1">
                <a:latin typeface="Calibri"/>
                <a:cs typeface="Calibri"/>
              </a:rPr>
              <a:t>afgelopen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zijn</a:t>
            </a:r>
            <a:r>
              <a:rPr lang="en-US" dirty="0">
                <a:latin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779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6056687" y="466519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2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6063069" y="46699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39171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6078909" y="46629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457200" y="160966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6050304" y="467476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069452" y="467954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6043923" y="467954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069451" y="46699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457200" y="2106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6063069" y="466997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078909" y="466297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eurydice21-2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etwinning.net" TargetMode="External"/><Relationship Id="rId4" Type="http://schemas.openxmlformats.org/officeDocument/2006/relationships/hyperlink" Target="http://www.etwinning.b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/>
        </p:nvSpPr>
        <p:spPr>
          <a:xfrm>
            <a:off x="1724117" y="2545632"/>
            <a:ext cx="5691962" cy="1567154"/>
          </a:xfrm>
          <a:custGeom>
            <a:avLst/>
            <a:gdLst>
              <a:gd name="connsiteX0" fmla="*/ 0 w 5691962"/>
              <a:gd name="connsiteY0" fmla="*/ 0 h 1567154"/>
              <a:gd name="connsiteX1" fmla="*/ 746279 w 5691962"/>
              <a:gd name="connsiteY1" fmla="*/ 0 h 1567154"/>
              <a:gd name="connsiteX2" fmla="*/ 1492559 w 5691962"/>
              <a:gd name="connsiteY2" fmla="*/ 0 h 1567154"/>
              <a:gd name="connsiteX3" fmla="*/ 2011160 w 5691962"/>
              <a:gd name="connsiteY3" fmla="*/ 0 h 1567154"/>
              <a:gd name="connsiteX4" fmla="*/ 2529761 w 5691962"/>
              <a:gd name="connsiteY4" fmla="*/ 0 h 1567154"/>
              <a:gd name="connsiteX5" fmla="*/ 3219121 w 5691962"/>
              <a:gd name="connsiteY5" fmla="*/ 0 h 1567154"/>
              <a:gd name="connsiteX6" fmla="*/ 3965400 w 5691962"/>
              <a:gd name="connsiteY6" fmla="*/ 0 h 1567154"/>
              <a:gd name="connsiteX7" fmla="*/ 4427082 w 5691962"/>
              <a:gd name="connsiteY7" fmla="*/ 0 h 1567154"/>
              <a:gd name="connsiteX8" fmla="*/ 4888763 w 5691962"/>
              <a:gd name="connsiteY8" fmla="*/ 0 h 1567154"/>
              <a:gd name="connsiteX9" fmla="*/ 5691962 w 5691962"/>
              <a:gd name="connsiteY9" fmla="*/ 0 h 1567154"/>
              <a:gd name="connsiteX10" fmla="*/ 5691962 w 5691962"/>
              <a:gd name="connsiteY10" fmla="*/ 553728 h 1567154"/>
              <a:gd name="connsiteX11" fmla="*/ 5691962 w 5691962"/>
              <a:gd name="connsiteY11" fmla="*/ 1091784 h 1567154"/>
              <a:gd name="connsiteX12" fmla="*/ 5691962 w 5691962"/>
              <a:gd name="connsiteY12" fmla="*/ 1567154 h 1567154"/>
              <a:gd name="connsiteX13" fmla="*/ 4945683 w 5691962"/>
              <a:gd name="connsiteY13" fmla="*/ 1567154 h 1567154"/>
              <a:gd name="connsiteX14" fmla="*/ 4427082 w 5691962"/>
              <a:gd name="connsiteY14" fmla="*/ 1567154 h 1567154"/>
              <a:gd name="connsiteX15" fmla="*/ 3794641 w 5691962"/>
              <a:gd name="connsiteY15" fmla="*/ 1567154 h 1567154"/>
              <a:gd name="connsiteX16" fmla="*/ 3332960 w 5691962"/>
              <a:gd name="connsiteY16" fmla="*/ 1567154 h 1567154"/>
              <a:gd name="connsiteX17" fmla="*/ 2700520 w 5691962"/>
              <a:gd name="connsiteY17" fmla="*/ 1567154 h 1567154"/>
              <a:gd name="connsiteX18" fmla="*/ 2124999 w 5691962"/>
              <a:gd name="connsiteY18" fmla="*/ 1567154 h 1567154"/>
              <a:gd name="connsiteX19" fmla="*/ 1663318 w 5691962"/>
              <a:gd name="connsiteY19" fmla="*/ 1567154 h 1567154"/>
              <a:gd name="connsiteX20" fmla="*/ 1087797 w 5691962"/>
              <a:gd name="connsiteY20" fmla="*/ 1567154 h 1567154"/>
              <a:gd name="connsiteX21" fmla="*/ 0 w 5691962"/>
              <a:gd name="connsiteY21" fmla="*/ 1567154 h 1567154"/>
              <a:gd name="connsiteX22" fmla="*/ 0 w 5691962"/>
              <a:gd name="connsiteY22" fmla="*/ 1060441 h 1567154"/>
              <a:gd name="connsiteX23" fmla="*/ 0 w 5691962"/>
              <a:gd name="connsiteY23" fmla="*/ 569399 h 1567154"/>
              <a:gd name="connsiteX24" fmla="*/ 0 w 5691962"/>
              <a:gd name="connsiteY24" fmla="*/ 0 h 156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91962" h="1567154" fill="none" extrusionOk="0">
                <a:moveTo>
                  <a:pt x="0" y="0"/>
                </a:moveTo>
                <a:cubicBezTo>
                  <a:pt x="313544" y="-26057"/>
                  <a:pt x="479521" y="-32138"/>
                  <a:pt x="746279" y="0"/>
                </a:cubicBezTo>
                <a:cubicBezTo>
                  <a:pt x="1013037" y="32138"/>
                  <a:pt x="1237905" y="4364"/>
                  <a:pt x="1492559" y="0"/>
                </a:cubicBezTo>
                <a:cubicBezTo>
                  <a:pt x="1747213" y="-4364"/>
                  <a:pt x="1804347" y="15553"/>
                  <a:pt x="2011160" y="0"/>
                </a:cubicBezTo>
                <a:cubicBezTo>
                  <a:pt x="2217973" y="-15553"/>
                  <a:pt x="2339867" y="9712"/>
                  <a:pt x="2529761" y="0"/>
                </a:cubicBezTo>
                <a:cubicBezTo>
                  <a:pt x="2719655" y="-9712"/>
                  <a:pt x="2979075" y="33983"/>
                  <a:pt x="3219121" y="0"/>
                </a:cubicBezTo>
                <a:cubicBezTo>
                  <a:pt x="3459167" y="-33983"/>
                  <a:pt x="3677501" y="-9331"/>
                  <a:pt x="3965400" y="0"/>
                </a:cubicBezTo>
                <a:cubicBezTo>
                  <a:pt x="4253299" y="9331"/>
                  <a:pt x="4263247" y="-16805"/>
                  <a:pt x="4427082" y="0"/>
                </a:cubicBezTo>
                <a:cubicBezTo>
                  <a:pt x="4590917" y="16805"/>
                  <a:pt x="4663302" y="-21988"/>
                  <a:pt x="4888763" y="0"/>
                </a:cubicBezTo>
                <a:cubicBezTo>
                  <a:pt x="5114224" y="21988"/>
                  <a:pt x="5424218" y="-36029"/>
                  <a:pt x="5691962" y="0"/>
                </a:cubicBezTo>
                <a:cubicBezTo>
                  <a:pt x="5686907" y="244213"/>
                  <a:pt x="5718709" y="335542"/>
                  <a:pt x="5691962" y="553728"/>
                </a:cubicBezTo>
                <a:cubicBezTo>
                  <a:pt x="5665215" y="771914"/>
                  <a:pt x="5718090" y="884668"/>
                  <a:pt x="5691962" y="1091784"/>
                </a:cubicBezTo>
                <a:cubicBezTo>
                  <a:pt x="5665834" y="1298900"/>
                  <a:pt x="5689895" y="1431920"/>
                  <a:pt x="5691962" y="1567154"/>
                </a:cubicBezTo>
                <a:cubicBezTo>
                  <a:pt x="5468353" y="1556834"/>
                  <a:pt x="5273056" y="1594529"/>
                  <a:pt x="4945683" y="1567154"/>
                </a:cubicBezTo>
                <a:cubicBezTo>
                  <a:pt x="4618310" y="1539779"/>
                  <a:pt x="4578453" y="1585693"/>
                  <a:pt x="4427082" y="1567154"/>
                </a:cubicBezTo>
                <a:cubicBezTo>
                  <a:pt x="4275711" y="1548615"/>
                  <a:pt x="4094038" y="1545719"/>
                  <a:pt x="3794641" y="1567154"/>
                </a:cubicBezTo>
                <a:cubicBezTo>
                  <a:pt x="3495244" y="1588589"/>
                  <a:pt x="3490619" y="1558757"/>
                  <a:pt x="3332960" y="1567154"/>
                </a:cubicBezTo>
                <a:cubicBezTo>
                  <a:pt x="3175301" y="1575551"/>
                  <a:pt x="2985183" y="1552167"/>
                  <a:pt x="2700520" y="1567154"/>
                </a:cubicBezTo>
                <a:cubicBezTo>
                  <a:pt x="2415857" y="1582141"/>
                  <a:pt x="2242799" y="1586389"/>
                  <a:pt x="2124999" y="1567154"/>
                </a:cubicBezTo>
                <a:cubicBezTo>
                  <a:pt x="2007199" y="1547919"/>
                  <a:pt x="1872593" y="1577092"/>
                  <a:pt x="1663318" y="1567154"/>
                </a:cubicBezTo>
                <a:cubicBezTo>
                  <a:pt x="1454043" y="1557216"/>
                  <a:pt x="1273288" y="1553625"/>
                  <a:pt x="1087797" y="1567154"/>
                </a:cubicBezTo>
                <a:cubicBezTo>
                  <a:pt x="902306" y="1580683"/>
                  <a:pt x="284291" y="1600853"/>
                  <a:pt x="0" y="1567154"/>
                </a:cubicBezTo>
                <a:cubicBezTo>
                  <a:pt x="10076" y="1356699"/>
                  <a:pt x="17995" y="1247150"/>
                  <a:pt x="0" y="1060441"/>
                </a:cubicBezTo>
                <a:cubicBezTo>
                  <a:pt x="-17995" y="873732"/>
                  <a:pt x="-10164" y="731014"/>
                  <a:pt x="0" y="569399"/>
                </a:cubicBezTo>
                <a:cubicBezTo>
                  <a:pt x="10164" y="407784"/>
                  <a:pt x="8893" y="213385"/>
                  <a:pt x="0" y="0"/>
                </a:cubicBezTo>
                <a:close/>
              </a:path>
              <a:path w="5691962" h="1567154" stroke="0" extrusionOk="0">
                <a:moveTo>
                  <a:pt x="0" y="0"/>
                </a:moveTo>
                <a:cubicBezTo>
                  <a:pt x="256210" y="-23166"/>
                  <a:pt x="418390" y="-25602"/>
                  <a:pt x="575521" y="0"/>
                </a:cubicBezTo>
                <a:cubicBezTo>
                  <a:pt x="732652" y="25602"/>
                  <a:pt x="880996" y="-15299"/>
                  <a:pt x="1037202" y="0"/>
                </a:cubicBezTo>
                <a:cubicBezTo>
                  <a:pt x="1193408" y="15299"/>
                  <a:pt x="1336194" y="-14216"/>
                  <a:pt x="1612723" y="0"/>
                </a:cubicBezTo>
                <a:cubicBezTo>
                  <a:pt x="1889252" y="14216"/>
                  <a:pt x="2079050" y="7381"/>
                  <a:pt x="2245163" y="0"/>
                </a:cubicBezTo>
                <a:cubicBezTo>
                  <a:pt x="2411276" y="-7381"/>
                  <a:pt x="2580160" y="15734"/>
                  <a:pt x="2820683" y="0"/>
                </a:cubicBezTo>
                <a:cubicBezTo>
                  <a:pt x="3061206" y="-15734"/>
                  <a:pt x="3256254" y="29493"/>
                  <a:pt x="3453124" y="0"/>
                </a:cubicBezTo>
                <a:cubicBezTo>
                  <a:pt x="3649994" y="-29493"/>
                  <a:pt x="3848468" y="1350"/>
                  <a:pt x="4028644" y="0"/>
                </a:cubicBezTo>
                <a:cubicBezTo>
                  <a:pt x="4208820" y="-1350"/>
                  <a:pt x="4486291" y="10709"/>
                  <a:pt x="4774924" y="0"/>
                </a:cubicBezTo>
                <a:cubicBezTo>
                  <a:pt x="5063557" y="-10709"/>
                  <a:pt x="5426030" y="30162"/>
                  <a:pt x="5691962" y="0"/>
                </a:cubicBezTo>
                <a:cubicBezTo>
                  <a:pt x="5710138" y="187958"/>
                  <a:pt x="5671364" y="408034"/>
                  <a:pt x="5691962" y="522385"/>
                </a:cubicBezTo>
                <a:cubicBezTo>
                  <a:pt x="5712560" y="636737"/>
                  <a:pt x="5697694" y="939566"/>
                  <a:pt x="5691962" y="1060441"/>
                </a:cubicBezTo>
                <a:cubicBezTo>
                  <a:pt x="5686230" y="1181316"/>
                  <a:pt x="5666804" y="1461494"/>
                  <a:pt x="5691962" y="1567154"/>
                </a:cubicBezTo>
                <a:cubicBezTo>
                  <a:pt x="5522723" y="1562532"/>
                  <a:pt x="5304959" y="1550385"/>
                  <a:pt x="5059522" y="1567154"/>
                </a:cubicBezTo>
                <a:cubicBezTo>
                  <a:pt x="4814085" y="1583923"/>
                  <a:pt x="4702122" y="1559225"/>
                  <a:pt x="4597840" y="1567154"/>
                </a:cubicBezTo>
                <a:cubicBezTo>
                  <a:pt x="4493558" y="1575083"/>
                  <a:pt x="4204041" y="1589375"/>
                  <a:pt x="3965400" y="1567154"/>
                </a:cubicBezTo>
                <a:cubicBezTo>
                  <a:pt x="3726759" y="1544933"/>
                  <a:pt x="3564484" y="1581804"/>
                  <a:pt x="3446799" y="1567154"/>
                </a:cubicBezTo>
                <a:cubicBezTo>
                  <a:pt x="3329114" y="1552504"/>
                  <a:pt x="3168152" y="1584704"/>
                  <a:pt x="2928198" y="1567154"/>
                </a:cubicBezTo>
                <a:cubicBezTo>
                  <a:pt x="2688244" y="1549604"/>
                  <a:pt x="2585091" y="1552834"/>
                  <a:pt x="2352678" y="1567154"/>
                </a:cubicBezTo>
                <a:cubicBezTo>
                  <a:pt x="2120265" y="1581474"/>
                  <a:pt x="1982993" y="1577108"/>
                  <a:pt x="1720237" y="1567154"/>
                </a:cubicBezTo>
                <a:cubicBezTo>
                  <a:pt x="1457481" y="1557200"/>
                  <a:pt x="1334743" y="1599247"/>
                  <a:pt x="1030878" y="1567154"/>
                </a:cubicBezTo>
                <a:cubicBezTo>
                  <a:pt x="727013" y="1535061"/>
                  <a:pt x="479864" y="1529910"/>
                  <a:pt x="0" y="1567154"/>
                </a:cubicBezTo>
                <a:cubicBezTo>
                  <a:pt x="-15605" y="1435068"/>
                  <a:pt x="8746" y="1287028"/>
                  <a:pt x="0" y="1076112"/>
                </a:cubicBezTo>
                <a:cubicBezTo>
                  <a:pt x="-8746" y="865196"/>
                  <a:pt x="6223" y="763515"/>
                  <a:pt x="0" y="522385"/>
                </a:cubicBezTo>
                <a:cubicBezTo>
                  <a:pt x="-6223" y="281255"/>
                  <a:pt x="14001" y="144193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>
            <a:solidFill>
              <a:srgbClr val="2E2078"/>
            </a:solidFill>
            <a:extLst>
              <a:ext uri="{C807C97D-BFC1-408E-A445-0C87EB9F89A2}">
                <ask:lineSketchStyleProps xmlns:ask="http://schemas.microsoft.com/office/drawing/2018/sketchyshapes" sd="28628501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nl-BE" sz="4800" b="1" dirty="0" err="1">
                <a:solidFill>
                  <a:srgbClr val="2E2078"/>
                </a:solidFill>
              </a:rPr>
              <a:t>eTwinning</a:t>
            </a:r>
          </a:p>
          <a:p>
            <a:pPr algn="ctr"/>
            <a:r>
              <a:rPr lang="nl-BE" sz="4800" b="1" dirty="0">
                <a:solidFill>
                  <a:srgbClr val="2E2078"/>
                </a:solidFill>
              </a:rPr>
              <a:t>een stapje verder</a:t>
            </a:r>
          </a:p>
        </p:txBody>
      </p:sp>
      <p:sp>
        <p:nvSpPr>
          <p:cNvPr id="3" name="Google Shape;100;p26">
            <a:extLst>
              <a:ext uri="{FF2B5EF4-FFF2-40B4-BE49-F238E27FC236}">
                <a16:creationId xmlns:a16="http://schemas.microsoft.com/office/drawing/2014/main" id="{9858F50C-8251-4BD2-BF8B-60084C6758B9}"/>
              </a:ext>
            </a:extLst>
          </p:cNvPr>
          <p:cNvSpPr txBox="1"/>
          <p:nvPr/>
        </p:nvSpPr>
        <p:spPr>
          <a:xfrm rot="10800000" flipH="1" flipV="1">
            <a:off x="324413" y="187804"/>
            <a:ext cx="2797711" cy="905838"/>
          </a:xfrm>
          <a:custGeom>
            <a:avLst/>
            <a:gdLst>
              <a:gd name="connsiteX0" fmla="*/ 0 w 2797711"/>
              <a:gd name="connsiteY0" fmla="*/ 0 h 905838"/>
              <a:gd name="connsiteX1" fmla="*/ 643474 w 2797711"/>
              <a:gd name="connsiteY1" fmla="*/ 0 h 905838"/>
              <a:gd name="connsiteX2" fmla="*/ 1258970 w 2797711"/>
              <a:gd name="connsiteY2" fmla="*/ 0 h 905838"/>
              <a:gd name="connsiteX3" fmla="*/ 1986375 w 2797711"/>
              <a:gd name="connsiteY3" fmla="*/ 0 h 905838"/>
              <a:gd name="connsiteX4" fmla="*/ 2797711 w 2797711"/>
              <a:gd name="connsiteY4" fmla="*/ 0 h 905838"/>
              <a:gd name="connsiteX5" fmla="*/ 2797711 w 2797711"/>
              <a:gd name="connsiteY5" fmla="*/ 443861 h 905838"/>
              <a:gd name="connsiteX6" fmla="*/ 2797711 w 2797711"/>
              <a:gd name="connsiteY6" fmla="*/ 905838 h 905838"/>
              <a:gd name="connsiteX7" fmla="*/ 2042329 w 2797711"/>
              <a:gd name="connsiteY7" fmla="*/ 905838 h 905838"/>
              <a:gd name="connsiteX8" fmla="*/ 1286947 w 2797711"/>
              <a:gd name="connsiteY8" fmla="*/ 905838 h 905838"/>
              <a:gd name="connsiteX9" fmla="*/ 0 w 2797711"/>
              <a:gd name="connsiteY9" fmla="*/ 905838 h 905838"/>
              <a:gd name="connsiteX10" fmla="*/ 0 w 2797711"/>
              <a:gd name="connsiteY10" fmla="*/ 461977 h 905838"/>
              <a:gd name="connsiteX11" fmla="*/ 0 w 2797711"/>
              <a:gd name="connsiteY11" fmla="*/ 0 h 90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7711" h="905838" fill="none" extrusionOk="0">
                <a:moveTo>
                  <a:pt x="0" y="0"/>
                </a:moveTo>
                <a:cubicBezTo>
                  <a:pt x="300092" y="7144"/>
                  <a:pt x="374314" y="-12414"/>
                  <a:pt x="643474" y="0"/>
                </a:cubicBezTo>
                <a:cubicBezTo>
                  <a:pt x="912634" y="12414"/>
                  <a:pt x="997441" y="7801"/>
                  <a:pt x="1258970" y="0"/>
                </a:cubicBezTo>
                <a:cubicBezTo>
                  <a:pt x="1520499" y="-7801"/>
                  <a:pt x="1695523" y="-28923"/>
                  <a:pt x="1986375" y="0"/>
                </a:cubicBezTo>
                <a:cubicBezTo>
                  <a:pt x="2277228" y="28923"/>
                  <a:pt x="2545689" y="-16"/>
                  <a:pt x="2797711" y="0"/>
                </a:cubicBezTo>
                <a:cubicBezTo>
                  <a:pt x="2785807" y="122773"/>
                  <a:pt x="2808219" y="270993"/>
                  <a:pt x="2797711" y="443861"/>
                </a:cubicBezTo>
                <a:cubicBezTo>
                  <a:pt x="2787203" y="616729"/>
                  <a:pt x="2782787" y="762454"/>
                  <a:pt x="2797711" y="905838"/>
                </a:cubicBezTo>
                <a:cubicBezTo>
                  <a:pt x="2614192" y="922913"/>
                  <a:pt x="2408365" y="871444"/>
                  <a:pt x="2042329" y="905838"/>
                </a:cubicBezTo>
                <a:cubicBezTo>
                  <a:pt x="1676293" y="940232"/>
                  <a:pt x="1546106" y="922502"/>
                  <a:pt x="1286947" y="905838"/>
                </a:cubicBezTo>
                <a:cubicBezTo>
                  <a:pt x="1027788" y="889174"/>
                  <a:pt x="315386" y="895133"/>
                  <a:pt x="0" y="905838"/>
                </a:cubicBezTo>
                <a:cubicBezTo>
                  <a:pt x="-9999" y="763713"/>
                  <a:pt x="-17502" y="599048"/>
                  <a:pt x="0" y="461977"/>
                </a:cubicBezTo>
                <a:cubicBezTo>
                  <a:pt x="17502" y="324906"/>
                  <a:pt x="19556" y="149940"/>
                  <a:pt x="0" y="0"/>
                </a:cubicBezTo>
                <a:close/>
              </a:path>
              <a:path w="2797711" h="905838" stroke="0" extrusionOk="0">
                <a:moveTo>
                  <a:pt x="0" y="0"/>
                </a:moveTo>
                <a:cubicBezTo>
                  <a:pt x="246249" y="-16288"/>
                  <a:pt x="440525" y="-28572"/>
                  <a:pt x="671451" y="0"/>
                </a:cubicBezTo>
                <a:cubicBezTo>
                  <a:pt x="902377" y="28572"/>
                  <a:pt x="1015264" y="-25691"/>
                  <a:pt x="1286947" y="0"/>
                </a:cubicBezTo>
                <a:cubicBezTo>
                  <a:pt x="1558630" y="25691"/>
                  <a:pt x="1712865" y="7104"/>
                  <a:pt x="1958398" y="0"/>
                </a:cubicBezTo>
                <a:cubicBezTo>
                  <a:pt x="2203931" y="-7104"/>
                  <a:pt x="2392275" y="33835"/>
                  <a:pt x="2797711" y="0"/>
                </a:cubicBezTo>
                <a:cubicBezTo>
                  <a:pt x="2783280" y="153523"/>
                  <a:pt x="2804141" y="336872"/>
                  <a:pt x="2797711" y="443861"/>
                </a:cubicBezTo>
                <a:cubicBezTo>
                  <a:pt x="2791281" y="550850"/>
                  <a:pt x="2788055" y="704572"/>
                  <a:pt x="2797711" y="905838"/>
                </a:cubicBezTo>
                <a:cubicBezTo>
                  <a:pt x="2674218" y="892206"/>
                  <a:pt x="2406616" y="902362"/>
                  <a:pt x="2182215" y="905838"/>
                </a:cubicBezTo>
                <a:cubicBezTo>
                  <a:pt x="1957814" y="909314"/>
                  <a:pt x="1764687" y="903769"/>
                  <a:pt x="1510764" y="905838"/>
                </a:cubicBezTo>
                <a:cubicBezTo>
                  <a:pt x="1256841" y="907907"/>
                  <a:pt x="1074638" y="933792"/>
                  <a:pt x="895268" y="905838"/>
                </a:cubicBezTo>
                <a:cubicBezTo>
                  <a:pt x="715898" y="877884"/>
                  <a:pt x="243414" y="863782"/>
                  <a:pt x="0" y="905838"/>
                </a:cubicBezTo>
                <a:cubicBezTo>
                  <a:pt x="11801" y="693762"/>
                  <a:pt x="-17765" y="555074"/>
                  <a:pt x="0" y="461977"/>
                </a:cubicBezTo>
                <a:cubicBezTo>
                  <a:pt x="17765" y="368880"/>
                  <a:pt x="-12231" y="10707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>
            <a:solidFill>
              <a:srgbClr val="2E2078"/>
            </a:solidFill>
            <a:extLst>
              <a:ext uri="{C807C97D-BFC1-408E-A445-0C87EB9F89A2}">
                <ask:lineSketchStyleProps xmlns:ask="http://schemas.microsoft.com/office/drawing/2018/sketchyshapes" sd="28628501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BE" sz="2400" dirty="0">
                <a:solidFill>
                  <a:srgbClr val="2E2078"/>
                </a:solidFill>
              </a:rPr>
              <a:t>Het webinar start om 14.00 uur</a:t>
            </a:r>
          </a:p>
        </p:txBody>
      </p:sp>
    </p:spTree>
    <p:extLst>
      <p:ext uri="{BB962C8B-B14F-4D97-AF65-F5344CB8AC3E}">
        <p14:creationId xmlns:p14="http://schemas.microsoft.com/office/powerpoint/2010/main" val="68985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 dirty="0"/>
              <a:t>Timing + flexibiliteit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445326" y="2093844"/>
            <a:ext cx="6238010" cy="235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Start + einde project</a:t>
            </a:r>
          </a:p>
          <a:p>
            <a:pPr marL="571500" indent="-571500" algn="l">
              <a:buChar char="•"/>
            </a:pPr>
            <a:r>
              <a:rPr lang="nl-NL" sz="2800" dirty="0"/>
              <a:t>Interim deadlines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Frequentie activiteiten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Frequentie overleg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B7E845-7F2F-4590-8237-D30AA742BB8B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8564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 dirty="0"/>
              <a:t>Timing + flexibiliteit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445326" y="2093844"/>
            <a:ext cx="6238010" cy="235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Start + einde project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Interim deadlines</a:t>
            </a:r>
          </a:p>
          <a:p>
            <a:pPr marL="571500" indent="-571500" algn="l">
              <a:buChar char="•"/>
            </a:pPr>
            <a:r>
              <a:rPr lang="nl-NL" sz="2800" dirty="0"/>
              <a:t>Frequentie activiteiten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Frequentie overleg</a:t>
            </a:r>
          </a:p>
          <a:p>
            <a:pPr marL="571500" indent="-571500" algn="l">
              <a:buChar char="•"/>
            </a:pPr>
            <a:r>
              <a:rPr lang="nl-NL" sz="2800" dirty="0"/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B7E845-7F2F-4590-8237-D30AA742BB8B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5720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 dirty="0"/>
              <a:t>Timing + flexibiliteit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445326" y="2093844"/>
            <a:ext cx="6238010" cy="235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Start + einde project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Interim deadlines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Frequentie activiteiten</a:t>
            </a:r>
          </a:p>
          <a:p>
            <a:pPr marL="571500" indent="-571500" algn="l">
              <a:buChar char="•"/>
            </a:pPr>
            <a:r>
              <a:rPr lang="nl-NL" sz="2800" dirty="0"/>
              <a:t>Frequentie overleg</a:t>
            </a:r>
          </a:p>
          <a:p>
            <a:pPr marL="571500" indent="-571500" algn="l">
              <a:buChar char="•"/>
            </a:pPr>
            <a:r>
              <a:rPr lang="nl-NL" sz="2800" dirty="0"/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B7E845-7F2F-4590-8237-D30AA742BB8B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6093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3AB6E-7292-4697-A3E4-01C046A0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296217"/>
            <a:ext cx="3648941" cy="857250"/>
          </a:xfrm>
        </p:spPr>
        <p:txBody>
          <a:bodyPr/>
          <a:lstStyle/>
          <a:p>
            <a:r>
              <a:rPr lang="nl-NL"/>
              <a:t>Eurydice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62776AE-E453-4C5C-A8E6-AA1AA88FCB27}"/>
              </a:ext>
            </a:extLst>
          </p:cNvPr>
          <p:cNvSpPr txBox="1">
            <a:spLocks/>
          </p:cNvSpPr>
          <p:nvPr/>
        </p:nvSpPr>
        <p:spPr>
          <a:xfrm>
            <a:off x="3094758" y="3788748"/>
            <a:ext cx="2956214" cy="4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1800" dirty="0">
                <a:hlinkClick r:id="rId3"/>
              </a:rPr>
              <a:t>https://bit.ly/eurydice21-22</a:t>
            </a:r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DF07587-96F7-4CB5-9CCB-BABDD04E860B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  <p:pic>
        <p:nvPicPr>
          <p:cNvPr id="4" name="Afbeelding 5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AEFF169D-3930-4734-B3DA-E18499E3E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26" y="879898"/>
            <a:ext cx="3404936" cy="28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Samenwerken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5A3035B-B01C-4F75-B2FC-8C83F3D0FCA8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793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Samenwerking LKR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1743940" y="1427094"/>
            <a:ext cx="6939396" cy="334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400" dirty="0"/>
              <a:t>Elke maand online vergaderen?</a:t>
            </a:r>
            <a:br>
              <a:rPr lang="nl-NL" sz="2400" dirty="0"/>
            </a:br>
            <a:r>
              <a:rPr lang="nl-NL" sz="2400" dirty="0"/>
              <a:t>- MS Teams/Google Meet/Zoom/... </a:t>
            </a:r>
            <a:endParaRPr lang="nl-NL" sz="2800" dirty="0"/>
          </a:p>
          <a:p>
            <a:pPr marL="571500" indent="-571500" algn="l"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Eerlijke taakverdeling?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 Wie post op startpagina </a:t>
            </a:r>
            <a:r>
              <a:rPr lang="nl-NL" sz="2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TwinSpace</a:t>
            </a: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Wie noteert een verslag?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Wie zorgt voor uploads foto's/video's?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...</a:t>
            </a:r>
          </a:p>
          <a:p>
            <a:pPr marL="571500" indent="-571500" algn="l">
              <a:buClr>
                <a:srgbClr val="221365"/>
              </a:buClr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Staat alles in gedeelde documenten?</a:t>
            </a:r>
          </a:p>
          <a:p>
            <a:pPr marL="571500" indent="-571500" algn="l"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5EFCBC-4208-46CB-9FCD-C730BC906726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5444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Samenwerking LKR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1743940" y="1427094"/>
            <a:ext cx="6939396" cy="334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Elke maand online vergaderen?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MS Teams/Google Meet/Zoom/...</a:t>
            </a:r>
            <a:r>
              <a:rPr lang="nl-NL" sz="2400" dirty="0"/>
              <a:t> </a:t>
            </a:r>
            <a:endParaRPr lang="nl-NL" sz="2800" dirty="0"/>
          </a:p>
          <a:p>
            <a:pPr marL="571500" indent="-571500" algn="l">
              <a:buChar char="•"/>
            </a:pPr>
            <a:r>
              <a:rPr lang="nl-NL" sz="2400" dirty="0"/>
              <a:t>Eerlijke taakverdeling?</a:t>
            </a:r>
            <a:br>
              <a:rPr lang="nl-NL" sz="2400" dirty="0"/>
            </a:br>
            <a:r>
              <a:rPr lang="nl-NL" sz="2400" dirty="0"/>
              <a:t>- Wie post op startpagina </a:t>
            </a:r>
            <a:r>
              <a:rPr lang="nl-NL" sz="2400" dirty="0" err="1"/>
              <a:t>TwinSpace</a:t>
            </a:r>
            <a:r>
              <a:rPr lang="nl-NL" sz="2400" dirty="0"/>
              <a:t>?</a:t>
            </a:r>
            <a:br>
              <a:rPr lang="nl-NL" sz="2400" dirty="0"/>
            </a:br>
            <a:r>
              <a:rPr lang="nl-NL" sz="2400" dirty="0"/>
              <a:t>- Wie noteert een verslag?</a:t>
            </a:r>
            <a:br>
              <a:rPr lang="nl-NL" sz="2400" dirty="0"/>
            </a:br>
            <a:r>
              <a:rPr lang="nl-NL" sz="2400" dirty="0"/>
              <a:t>- Wie zorgt voor uploads foto's/video's?</a:t>
            </a:r>
            <a:br>
              <a:rPr lang="nl-NL" sz="2400" dirty="0"/>
            </a:br>
            <a:r>
              <a:rPr lang="nl-NL" sz="2400" dirty="0"/>
              <a:t>- ...</a:t>
            </a:r>
          </a:p>
          <a:p>
            <a:pPr marL="571500" indent="-571500" algn="l">
              <a:buClr>
                <a:srgbClr val="221365"/>
              </a:buClr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Staat alles in gedeelde documenten?</a:t>
            </a:r>
          </a:p>
          <a:p>
            <a:pPr marL="571500" indent="-571500" algn="l"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5EFCBC-4208-46CB-9FCD-C730BC906726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287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Samenwerking LKR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1743940" y="1427094"/>
            <a:ext cx="6939396" cy="334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Elke maand online vergaderen?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MS Teams/Google Meet/Zoom/... </a:t>
            </a:r>
            <a:endParaRPr lang="nl-NL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Char char="•"/>
            </a:pP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Eerlijke taakverdeling?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 Wie post op startpagina </a:t>
            </a:r>
            <a:r>
              <a:rPr lang="nl-NL" sz="2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TwinSpace</a:t>
            </a: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Wie noteert een verslag?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Wie zorgt voor uploads foto's/video's?</a:t>
            </a:r>
            <a:b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...</a:t>
            </a:r>
          </a:p>
          <a:p>
            <a:pPr marL="571500" indent="-571500" algn="l">
              <a:buClr>
                <a:srgbClr val="221365"/>
              </a:buClr>
              <a:buChar char="•"/>
            </a:pPr>
            <a:r>
              <a:rPr lang="nl-NL" sz="2400" dirty="0">
                <a:solidFill>
                  <a:srgbClr val="221365"/>
                </a:solidFill>
              </a:rPr>
              <a:t>Staat alles in gedeelde documenten?</a:t>
            </a:r>
          </a:p>
          <a:p>
            <a:pPr marL="571500" indent="-571500" algn="l">
              <a:buChar char="•"/>
            </a:pPr>
            <a:r>
              <a:rPr lang="nl-NL" sz="2400" dirty="0"/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5EFCBC-4208-46CB-9FCD-C730BC906726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4419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Samenwerking LLN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1440872" y="2041889"/>
            <a:ext cx="7536872" cy="278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 dirty="0"/>
              <a:t>Internationale groepjes!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Rechten in de </a:t>
            </a:r>
            <a:r>
              <a:rPr lang="nl-NL" sz="2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TwinSpace</a:t>
            </a:r>
            <a:b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Schrijven </a:t>
            </a:r>
            <a:r>
              <a:rPr lang="nl-NL" sz="2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lln</a:t>
            </a: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pagina's?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(Hoe) werken </a:t>
            </a:r>
            <a:r>
              <a:rPr lang="nl-NL" sz="2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lln</a:t>
            </a: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gedeelde documenten?</a:t>
            </a:r>
            <a:endParaRPr lang="nl-NL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31FCA8F-9476-4EA8-BB83-27FE5AF278C8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4116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Samenwerking LLN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1440872" y="2041889"/>
            <a:ext cx="7536872" cy="278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Internationale groepjes!</a:t>
            </a:r>
          </a:p>
          <a:p>
            <a:pPr marL="571500" indent="-571500" algn="l">
              <a:buChar char="•"/>
            </a:pPr>
            <a:r>
              <a:rPr lang="nl-NL" sz="2800" dirty="0"/>
              <a:t>Rechten in de </a:t>
            </a:r>
            <a:r>
              <a:rPr lang="nl-NL" sz="2800" dirty="0" err="1"/>
              <a:t>TwinSpace</a:t>
            </a:r>
            <a:br>
              <a:rPr lang="nl-NL" sz="2800" dirty="0"/>
            </a:br>
            <a:r>
              <a:rPr lang="nl-NL" sz="2800" dirty="0"/>
              <a:t>- Schrijven </a:t>
            </a:r>
            <a:r>
              <a:rPr lang="nl-NL" sz="2800" dirty="0" err="1"/>
              <a:t>lln</a:t>
            </a:r>
            <a:r>
              <a:rPr lang="nl-NL" sz="2800" dirty="0"/>
              <a:t> in pagina's?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(Hoe) werken </a:t>
            </a:r>
            <a:r>
              <a:rPr lang="nl-NL" sz="2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lln</a:t>
            </a: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gedeelde documenten?</a:t>
            </a:r>
            <a:endParaRPr lang="nl-NL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31FCA8F-9476-4EA8-BB83-27FE5AF278C8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8644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/>
        </p:nvSpPr>
        <p:spPr>
          <a:xfrm>
            <a:off x="2435339" y="3098972"/>
            <a:ext cx="6406320" cy="97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nl-BE" sz="1800" b="1">
                <a:solidFill>
                  <a:schemeClr val="accent1"/>
                </a:solidFill>
              </a:rPr>
              <a:t>Hannah De Munck</a:t>
            </a:r>
            <a:r>
              <a:rPr lang="nl-BE" sz="1800">
                <a:solidFill>
                  <a:schemeClr val="accent1"/>
                </a:solidFill>
              </a:rPr>
              <a:t> – hannah.demunck@epos-vlaanderen.be</a:t>
            </a:r>
            <a:endParaRPr lang="nl" sz="1800">
              <a:solidFill>
                <a:schemeClr val="accent1"/>
              </a:solidFill>
            </a:endParaRPr>
          </a:p>
          <a:p>
            <a:r>
              <a:rPr lang="nl" sz="1800" b="1">
                <a:solidFill>
                  <a:schemeClr val="accent1"/>
                </a:solidFill>
              </a:rPr>
              <a:t>Linda Cys</a:t>
            </a:r>
            <a:r>
              <a:rPr lang="nl" sz="1800">
                <a:solidFill>
                  <a:schemeClr val="accent1"/>
                </a:solidFill>
              </a:rPr>
              <a:t> – linda.cys@epos-vlaanderen.be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Jeroen De Keyser </a:t>
            </a:r>
            <a:r>
              <a:rPr lang="nl"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nl-BE" sz="1800">
                <a:solidFill>
                  <a:schemeClr val="accent1"/>
                </a:solidFill>
              </a:rPr>
              <a:t>jeroen.dekeyser@epos-vlaanderen.be</a:t>
            </a:r>
            <a:endParaRPr sz="1100">
              <a:solidFill>
                <a:schemeClr val="accent1"/>
              </a:solidFill>
            </a:endParaRPr>
          </a:p>
        </p:txBody>
      </p:sp>
      <p:pic>
        <p:nvPicPr>
          <p:cNvPr id="2" name="Afbeelding 2" descr="Afbeelding met persoon, person, dragen, kijken&#10;&#10;Automatisch gegenereerde beschrijving">
            <a:extLst>
              <a:ext uri="{FF2B5EF4-FFF2-40B4-BE49-F238E27FC236}">
                <a16:creationId xmlns:a16="http://schemas.microsoft.com/office/drawing/2014/main" id="{145C2D78-2537-4B8E-90F6-61A4A1A92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4" t="17059" r="64"/>
          <a:stretch/>
        </p:blipFill>
        <p:spPr>
          <a:xfrm rot="5400000">
            <a:off x="6804360" y="670014"/>
            <a:ext cx="2227249" cy="1569634"/>
          </a:xfrm>
          <a:custGeom>
            <a:avLst/>
            <a:gdLst>
              <a:gd name="connsiteX0" fmla="*/ 0 w 2227249"/>
              <a:gd name="connsiteY0" fmla="*/ 0 h 1569634"/>
              <a:gd name="connsiteX1" fmla="*/ 601357 w 2227249"/>
              <a:gd name="connsiteY1" fmla="*/ 0 h 1569634"/>
              <a:gd name="connsiteX2" fmla="*/ 1091352 w 2227249"/>
              <a:gd name="connsiteY2" fmla="*/ 0 h 1569634"/>
              <a:gd name="connsiteX3" fmla="*/ 1603619 w 2227249"/>
              <a:gd name="connsiteY3" fmla="*/ 0 h 1569634"/>
              <a:gd name="connsiteX4" fmla="*/ 2227249 w 2227249"/>
              <a:gd name="connsiteY4" fmla="*/ 0 h 1569634"/>
              <a:gd name="connsiteX5" fmla="*/ 2227249 w 2227249"/>
              <a:gd name="connsiteY5" fmla="*/ 554604 h 1569634"/>
              <a:gd name="connsiteX6" fmla="*/ 2227249 w 2227249"/>
              <a:gd name="connsiteY6" fmla="*/ 1046423 h 1569634"/>
              <a:gd name="connsiteX7" fmla="*/ 2227249 w 2227249"/>
              <a:gd name="connsiteY7" fmla="*/ 1569634 h 1569634"/>
              <a:gd name="connsiteX8" fmla="*/ 1737254 w 2227249"/>
              <a:gd name="connsiteY8" fmla="*/ 1569634 h 1569634"/>
              <a:gd name="connsiteX9" fmla="*/ 1202714 w 2227249"/>
              <a:gd name="connsiteY9" fmla="*/ 1569634 h 1569634"/>
              <a:gd name="connsiteX10" fmla="*/ 690447 w 2227249"/>
              <a:gd name="connsiteY10" fmla="*/ 1569634 h 1569634"/>
              <a:gd name="connsiteX11" fmla="*/ 0 w 2227249"/>
              <a:gd name="connsiteY11" fmla="*/ 1569634 h 1569634"/>
              <a:gd name="connsiteX12" fmla="*/ 0 w 2227249"/>
              <a:gd name="connsiteY12" fmla="*/ 1062119 h 1569634"/>
              <a:gd name="connsiteX13" fmla="*/ 0 w 2227249"/>
              <a:gd name="connsiteY13" fmla="*/ 507515 h 1569634"/>
              <a:gd name="connsiteX14" fmla="*/ 0 w 2227249"/>
              <a:gd name="connsiteY14" fmla="*/ 0 h 156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7249" h="1569634" fill="none" extrusionOk="0">
                <a:moveTo>
                  <a:pt x="0" y="0"/>
                </a:moveTo>
                <a:cubicBezTo>
                  <a:pt x="134830" y="-1506"/>
                  <a:pt x="469568" y="1023"/>
                  <a:pt x="601357" y="0"/>
                </a:cubicBezTo>
                <a:cubicBezTo>
                  <a:pt x="733146" y="-1023"/>
                  <a:pt x="934962" y="13319"/>
                  <a:pt x="1091352" y="0"/>
                </a:cubicBezTo>
                <a:cubicBezTo>
                  <a:pt x="1247743" y="-13319"/>
                  <a:pt x="1496532" y="16571"/>
                  <a:pt x="1603619" y="0"/>
                </a:cubicBezTo>
                <a:cubicBezTo>
                  <a:pt x="1710706" y="-16571"/>
                  <a:pt x="1920404" y="-19967"/>
                  <a:pt x="2227249" y="0"/>
                </a:cubicBezTo>
                <a:cubicBezTo>
                  <a:pt x="2221113" y="175143"/>
                  <a:pt x="2201131" y="393373"/>
                  <a:pt x="2227249" y="554604"/>
                </a:cubicBezTo>
                <a:cubicBezTo>
                  <a:pt x="2253367" y="715835"/>
                  <a:pt x="2213915" y="859036"/>
                  <a:pt x="2227249" y="1046423"/>
                </a:cubicBezTo>
                <a:cubicBezTo>
                  <a:pt x="2240583" y="1233810"/>
                  <a:pt x="2240755" y="1370852"/>
                  <a:pt x="2227249" y="1569634"/>
                </a:cubicBezTo>
                <a:cubicBezTo>
                  <a:pt x="2072316" y="1569575"/>
                  <a:pt x="1886315" y="1576756"/>
                  <a:pt x="1737254" y="1569634"/>
                </a:cubicBezTo>
                <a:cubicBezTo>
                  <a:pt x="1588193" y="1562512"/>
                  <a:pt x="1358125" y="1594185"/>
                  <a:pt x="1202714" y="1569634"/>
                </a:cubicBezTo>
                <a:cubicBezTo>
                  <a:pt x="1047303" y="1545083"/>
                  <a:pt x="800634" y="1585711"/>
                  <a:pt x="690447" y="1569634"/>
                </a:cubicBezTo>
                <a:cubicBezTo>
                  <a:pt x="580260" y="1553557"/>
                  <a:pt x="254729" y="1603842"/>
                  <a:pt x="0" y="1569634"/>
                </a:cubicBezTo>
                <a:cubicBezTo>
                  <a:pt x="17633" y="1323726"/>
                  <a:pt x="1463" y="1164481"/>
                  <a:pt x="0" y="1062119"/>
                </a:cubicBezTo>
                <a:cubicBezTo>
                  <a:pt x="-1463" y="959758"/>
                  <a:pt x="-3448" y="655940"/>
                  <a:pt x="0" y="507515"/>
                </a:cubicBezTo>
                <a:cubicBezTo>
                  <a:pt x="3448" y="359090"/>
                  <a:pt x="15768" y="180286"/>
                  <a:pt x="0" y="0"/>
                </a:cubicBezTo>
                <a:close/>
              </a:path>
              <a:path w="2227249" h="1569634" stroke="0" extrusionOk="0">
                <a:moveTo>
                  <a:pt x="0" y="0"/>
                </a:moveTo>
                <a:cubicBezTo>
                  <a:pt x="174078" y="22675"/>
                  <a:pt x="399254" y="27573"/>
                  <a:pt x="579085" y="0"/>
                </a:cubicBezTo>
                <a:cubicBezTo>
                  <a:pt x="758917" y="-27573"/>
                  <a:pt x="917615" y="17890"/>
                  <a:pt x="1069080" y="0"/>
                </a:cubicBezTo>
                <a:cubicBezTo>
                  <a:pt x="1220545" y="-17890"/>
                  <a:pt x="1397124" y="7654"/>
                  <a:pt x="1670437" y="0"/>
                </a:cubicBezTo>
                <a:cubicBezTo>
                  <a:pt x="1943750" y="-7654"/>
                  <a:pt x="1982583" y="1147"/>
                  <a:pt x="2227249" y="0"/>
                </a:cubicBezTo>
                <a:cubicBezTo>
                  <a:pt x="2235945" y="177381"/>
                  <a:pt x="2209003" y="382534"/>
                  <a:pt x="2227249" y="491819"/>
                </a:cubicBezTo>
                <a:cubicBezTo>
                  <a:pt x="2245495" y="601104"/>
                  <a:pt x="2219529" y="862773"/>
                  <a:pt x="2227249" y="967941"/>
                </a:cubicBezTo>
                <a:cubicBezTo>
                  <a:pt x="2234969" y="1073109"/>
                  <a:pt x="2229673" y="1285556"/>
                  <a:pt x="2227249" y="1569634"/>
                </a:cubicBezTo>
                <a:cubicBezTo>
                  <a:pt x="1991235" y="1586521"/>
                  <a:pt x="1902729" y="1550880"/>
                  <a:pt x="1625892" y="1569634"/>
                </a:cubicBezTo>
                <a:cubicBezTo>
                  <a:pt x="1349055" y="1588388"/>
                  <a:pt x="1212413" y="1578798"/>
                  <a:pt x="1046807" y="1569634"/>
                </a:cubicBezTo>
                <a:cubicBezTo>
                  <a:pt x="881201" y="1560470"/>
                  <a:pt x="389465" y="1589820"/>
                  <a:pt x="0" y="1569634"/>
                </a:cubicBezTo>
                <a:cubicBezTo>
                  <a:pt x="10324" y="1469718"/>
                  <a:pt x="16121" y="1183044"/>
                  <a:pt x="0" y="1077815"/>
                </a:cubicBezTo>
                <a:cubicBezTo>
                  <a:pt x="-16121" y="972586"/>
                  <a:pt x="-4510" y="794947"/>
                  <a:pt x="0" y="585997"/>
                </a:cubicBezTo>
                <a:cubicBezTo>
                  <a:pt x="4510" y="377047"/>
                  <a:pt x="15778" y="292914"/>
                  <a:pt x="0" y="0"/>
                </a:cubicBezTo>
                <a:close/>
              </a:path>
            </a:pathLst>
          </a:custGeom>
          <a:ln>
            <a:solidFill>
              <a:srgbClr val="4472C4"/>
            </a:solidFill>
            <a:extLst>
              <a:ext uri="{C807C97D-BFC1-408E-A445-0C87EB9F89A2}">
                <ask:lineSketchStyleProps xmlns:ask="http://schemas.microsoft.com/office/drawing/2018/sketchyshapes" sd="77777186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Afbeelding 4" descr="Afbeelding met persoon, vrouw, vasthouden, glimlachen&#10;&#10;Beschrijving is gegenereerd met zeer hoge betrouwbaarheid">
            <a:extLst>
              <a:ext uri="{FF2B5EF4-FFF2-40B4-BE49-F238E27FC236}">
                <a16:creationId xmlns:a16="http://schemas.microsoft.com/office/drawing/2014/main" id="{9C31C91B-BA09-44EE-9578-4A5C651EB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031" y="341206"/>
            <a:ext cx="1510079" cy="2235445"/>
          </a:xfrm>
          <a:custGeom>
            <a:avLst/>
            <a:gdLst>
              <a:gd name="connsiteX0" fmla="*/ 0 w 1510079"/>
              <a:gd name="connsiteY0" fmla="*/ 0 h 2235445"/>
              <a:gd name="connsiteX1" fmla="*/ 518460 w 1510079"/>
              <a:gd name="connsiteY1" fmla="*/ 0 h 2235445"/>
              <a:gd name="connsiteX2" fmla="*/ 991619 w 1510079"/>
              <a:gd name="connsiteY2" fmla="*/ 0 h 2235445"/>
              <a:gd name="connsiteX3" fmla="*/ 1510079 w 1510079"/>
              <a:gd name="connsiteY3" fmla="*/ 0 h 2235445"/>
              <a:gd name="connsiteX4" fmla="*/ 1510079 w 1510079"/>
              <a:gd name="connsiteY4" fmla="*/ 558861 h 2235445"/>
              <a:gd name="connsiteX5" fmla="*/ 1510079 w 1510079"/>
              <a:gd name="connsiteY5" fmla="*/ 1095368 h 2235445"/>
              <a:gd name="connsiteX6" fmla="*/ 1510079 w 1510079"/>
              <a:gd name="connsiteY6" fmla="*/ 1587166 h 2235445"/>
              <a:gd name="connsiteX7" fmla="*/ 1510079 w 1510079"/>
              <a:gd name="connsiteY7" fmla="*/ 2235445 h 2235445"/>
              <a:gd name="connsiteX8" fmla="*/ 1052022 w 1510079"/>
              <a:gd name="connsiteY8" fmla="*/ 2235445 h 2235445"/>
              <a:gd name="connsiteX9" fmla="*/ 548662 w 1510079"/>
              <a:gd name="connsiteY9" fmla="*/ 2235445 h 2235445"/>
              <a:gd name="connsiteX10" fmla="*/ 0 w 1510079"/>
              <a:gd name="connsiteY10" fmla="*/ 2235445 h 2235445"/>
              <a:gd name="connsiteX11" fmla="*/ 0 w 1510079"/>
              <a:gd name="connsiteY11" fmla="*/ 1698938 h 2235445"/>
              <a:gd name="connsiteX12" fmla="*/ 0 w 1510079"/>
              <a:gd name="connsiteY12" fmla="*/ 1162431 h 2235445"/>
              <a:gd name="connsiteX13" fmla="*/ 0 w 1510079"/>
              <a:gd name="connsiteY13" fmla="*/ 581216 h 2235445"/>
              <a:gd name="connsiteX14" fmla="*/ 0 w 1510079"/>
              <a:gd name="connsiteY14" fmla="*/ 0 h 223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0079" h="2235445" fill="none" extrusionOk="0">
                <a:moveTo>
                  <a:pt x="0" y="0"/>
                </a:moveTo>
                <a:cubicBezTo>
                  <a:pt x="109606" y="-4759"/>
                  <a:pt x="276075" y="993"/>
                  <a:pt x="518460" y="0"/>
                </a:cubicBezTo>
                <a:cubicBezTo>
                  <a:pt x="760845" y="-993"/>
                  <a:pt x="863818" y="12148"/>
                  <a:pt x="991619" y="0"/>
                </a:cubicBezTo>
                <a:cubicBezTo>
                  <a:pt x="1119420" y="-12148"/>
                  <a:pt x="1290298" y="-18910"/>
                  <a:pt x="1510079" y="0"/>
                </a:cubicBezTo>
                <a:cubicBezTo>
                  <a:pt x="1500493" y="169705"/>
                  <a:pt x="1496329" y="287863"/>
                  <a:pt x="1510079" y="558861"/>
                </a:cubicBezTo>
                <a:cubicBezTo>
                  <a:pt x="1523829" y="829859"/>
                  <a:pt x="1492952" y="929768"/>
                  <a:pt x="1510079" y="1095368"/>
                </a:cubicBezTo>
                <a:cubicBezTo>
                  <a:pt x="1527206" y="1260968"/>
                  <a:pt x="1522966" y="1386726"/>
                  <a:pt x="1510079" y="1587166"/>
                </a:cubicBezTo>
                <a:cubicBezTo>
                  <a:pt x="1497192" y="1787606"/>
                  <a:pt x="1507384" y="2010994"/>
                  <a:pt x="1510079" y="2235445"/>
                </a:cubicBezTo>
                <a:cubicBezTo>
                  <a:pt x="1295773" y="2234407"/>
                  <a:pt x="1172749" y="2256562"/>
                  <a:pt x="1052022" y="2235445"/>
                </a:cubicBezTo>
                <a:cubicBezTo>
                  <a:pt x="931295" y="2214328"/>
                  <a:pt x="771148" y="2243541"/>
                  <a:pt x="548662" y="2235445"/>
                </a:cubicBezTo>
                <a:cubicBezTo>
                  <a:pt x="326176" y="2227349"/>
                  <a:pt x="189252" y="2242494"/>
                  <a:pt x="0" y="2235445"/>
                </a:cubicBezTo>
                <a:cubicBezTo>
                  <a:pt x="5504" y="2014580"/>
                  <a:pt x="-2407" y="1887974"/>
                  <a:pt x="0" y="1698938"/>
                </a:cubicBezTo>
                <a:cubicBezTo>
                  <a:pt x="2407" y="1509902"/>
                  <a:pt x="-5816" y="1357723"/>
                  <a:pt x="0" y="1162431"/>
                </a:cubicBezTo>
                <a:cubicBezTo>
                  <a:pt x="5816" y="967139"/>
                  <a:pt x="15321" y="863797"/>
                  <a:pt x="0" y="581216"/>
                </a:cubicBezTo>
                <a:cubicBezTo>
                  <a:pt x="-15321" y="298636"/>
                  <a:pt x="-17278" y="268039"/>
                  <a:pt x="0" y="0"/>
                </a:cubicBezTo>
                <a:close/>
              </a:path>
              <a:path w="1510079" h="2235445" stroke="0" extrusionOk="0">
                <a:moveTo>
                  <a:pt x="0" y="0"/>
                </a:moveTo>
                <a:cubicBezTo>
                  <a:pt x="194954" y="-23445"/>
                  <a:pt x="336371" y="-14047"/>
                  <a:pt x="503360" y="0"/>
                </a:cubicBezTo>
                <a:cubicBezTo>
                  <a:pt x="670349" y="14047"/>
                  <a:pt x="752316" y="19798"/>
                  <a:pt x="961417" y="0"/>
                </a:cubicBezTo>
                <a:cubicBezTo>
                  <a:pt x="1170518" y="-19798"/>
                  <a:pt x="1329646" y="-19013"/>
                  <a:pt x="1510079" y="0"/>
                </a:cubicBezTo>
                <a:cubicBezTo>
                  <a:pt x="1536031" y="220316"/>
                  <a:pt x="1487089" y="285847"/>
                  <a:pt x="1510079" y="558861"/>
                </a:cubicBezTo>
                <a:cubicBezTo>
                  <a:pt x="1533069" y="831875"/>
                  <a:pt x="1491667" y="891076"/>
                  <a:pt x="1510079" y="1162431"/>
                </a:cubicBezTo>
                <a:cubicBezTo>
                  <a:pt x="1528492" y="1433786"/>
                  <a:pt x="1488756" y="1917636"/>
                  <a:pt x="1510079" y="2235445"/>
                </a:cubicBezTo>
                <a:cubicBezTo>
                  <a:pt x="1306205" y="2214765"/>
                  <a:pt x="1230470" y="2247430"/>
                  <a:pt x="1036921" y="2235445"/>
                </a:cubicBezTo>
                <a:cubicBezTo>
                  <a:pt x="843372" y="2223460"/>
                  <a:pt x="707819" y="2219854"/>
                  <a:pt x="533561" y="2235445"/>
                </a:cubicBezTo>
                <a:cubicBezTo>
                  <a:pt x="359303" y="2251036"/>
                  <a:pt x="111925" y="2229385"/>
                  <a:pt x="0" y="2235445"/>
                </a:cubicBezTo>
                <a:cubicBezTo>
                  <a:pt x="-17911" y="2062816"/>
                  <a:pt x="21144" y="1852611"/>
                  <a:pt x="0" y="1721293"/>
                </a:cubicBezTo>
                <a:cubicBezTo>
                  <a:pt x="-21144" y="1589975"/>
                  <a:pt x="19560" y="1341459"/>
                  <a:pt x="0" y="1184786"/>
                </a:cubicBezTo>
                <a:cubicBezTo>
                  <a:pt x="-19560" y="1028113"/>
                  <a:pt x="20542" y="754585"/>
                  <a:pt x="0" y="625925"/>
                </a:cubicBezTo>
                <a:cubicBezTo>
                  <a:pt x="-20542" y="497265"/>
                  <a:pt x="-14716" y="194710"/>
                  <a:pt x="0" y="0"/>
                </a:cubicBezTo>
                <a:close/>
              </a:path>
            </a:pathLst>
          </a:custGeom>
          <a:ln>
            <a:solidFill>
              <a:srgbClr val="4472C4"/>
            </a:solidFill>
            <a:extLst>
              <a:ext uri="{C807C97D-BFC1-408E-A445-0C87EB9F89A2}">
                <ask:lineSketchStyleProps xmlns:ask="http://schemas.microsoft.com/office/drawing/2018/sketchyshapes" sd="42257372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729FFB41-08E0-4F69-970F-1AA1B640C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29"/>
          <a:stretch/>
        </p:blipFill>
        <p:spPr>
          <a:xfrm>
            <a:off x="2435339" y="341206"/>
            <a:ext cx="1569635" cy="2227248"/>
          </a:xfrm>
          <a:custGeom>
            <a:avLst/>
            <a:gdLst>
              <a:gd name="connsiteX0" fmla="*/ 0 w 1569635"/>
              <a:gd name="connsiteY0" fmla="*/ 0 h 2227248"/>
              <a:gd name="connsiteX1" fmla="*/ 554604 w 1569635"/>
              <a:gd name="connsiteY1" fmla="*/ 0 h 2227248"/>
              <a:gd name="connsiteX2" fmla="*/ 1046423 w 1569635"/>
              <a:gd name="connsiteY2" fmla="*/ 0 h 2227248"/>
              <a:gd name="connsiteX3" fmla="*/ 1569635 w 1569635"/>
              <a:gd name="connsiteY3" fmla="*/ 0 h 2227248"/>
              <a:gd name="connsiteX4" fmla="*/ 1569635 w 1569635"/>
              <a:gd name="connsiteY4" fmla="*/ 601357 h 2227248"/>
              <a:gd name="connsiteX5" fmla="*/ 1569635 w 1569635"/>
              <a:gd name="connsiteY5" fmla="*/ 1113624 h 2227248"/>
              <a:gd name="connsiteX6" fmla="*/ 1569635 w 1569635"/>
              <a:gd name="connsiteY6" fmla="*/ 1603619 h 2227248"/>
              <a:gd name="connsiteX7" fmla="*/ 1569635 w 1569635"/>
              <a:gd name="connsiteY7" fmla="*/ 2227248 h 2227248"/>
              <a:gd name="connsiteX8" fmla="*/ 1046423 w 1569635"/>
              <a:gd name="connsiteY8" fmla="*/ 2227248 h 2227248"/>
              <a:gd name="connsiteX9" fmla="*/ 554604 w 1569635"/>
              <a:gd name="connsiteY9" fmla="*/ 2227248 h 2227248"/>
              <a:gd name="connsiteX10" fmla="*/ 0 w 1569635"/>
              <a:gd name="connsiteY10" fmla="*/ 2227248 h 2227248"/>
              <a:gd name="connsiteX11" fmla="*/ 0 w 1569635"/>
              <a:gd name="connsiteY11" fmla="*/ 1692708 h 2227248"/>
              <a:gd name="connsiteX12" fmla="*/ 0 w 1569635"/>
              <a:gd name="connsiteY12" fmla="*/ 1091352 h 2227248"/>
              <a:gd name="connsiteX13" fmla="*/ 0 w 1569635"/>
              <a:gd name="connsiteY13" fmla="*/ 556812 h 2227248"/>
              <a:gd name="connsiteX14" fmla="*/ 0 w 1569635"/>
              <a:gd name="connsiteY14" fmla="*/ 0 h 22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9635" h="2227248" fill="none" extrusionOk="0">
                <a:moveTo>
                  <a:pt x="0" y="0"/>
                </a:moveTo>
                <a:cubicBezTo>
                  <a:pt x="212038" y="14851"/>
                  <a:pt x="405441" y="17500"/>
                  <a:pt x="554604" y="0"/>
                </a:cubicBezTo>
                <a:cubicBezTo>
                  <a:pt x="703767" y="-17500"/>
                  <a:pt x="881489" y="-19780"/>
                  <a:pt x="1046423" y="0"/>
                </a:cubicBezTo>
                <a:cubicBezTo>
                  <a:pt x="1211357" y="19780"/>
                  <a:pt x="1372542" y="-2544"/>
                  <a:pt x="1569635" y="0"/>
                </a:cubicBezTo>
                <a:cubicBezTo>
                  <a:pt x="1599041" y="275642"/>
                  <a:pt x="1551072" y="475594"/>
                  <a:pt x="1569635" y="601357"/>
                </a:cubicBezTo>
                <a:cubicBezTo>
                  <a:pt x="1588198" y="727120"/>
                  <a:pt x="1544958" y="882723"/>
                  <a:pt x="1569635" y="1113624"/>
                </a:cubicBezTo>
                <a:cubicBezTo>
                  <a:pt x="1594312" y="1344525"/>
                  <a:pt x="1561116" y="1418698"/>
                  <a:pt x="1569635" y="1603619"/>
                </a:cubicBezTo>
                <a:cubicBezTo>
                  <a:pt x="1578154" y="1788541"/>
                  <a:pt x="1591890" y="2000980"/>
                  <a:pt x="1569635" y="2227248"/>
                </a:cubicBezTo>
                <a:cubicBezTo>
                  <a:pt x="1389412" y="2247003"/>
                  <a:pt x="1214965" y="2250312"/>
                  <a:pt x="1046423" y="2227248"/>
                </a:cubicBezTo>
                <a:cubicBezTo>
                  <a:pt x="877881" y="2204184"/>
                  <a:pt x="781609" y="2248000"/>
                  <a:pt x="554604" y="2227248"/>
                </a:cubicBezTo>
                <a:cubicBezTo>
                  <a:pt x="327599" y="2206496"/>
                  <a:pt x="270321" y="2251562"/>
                  <a:pt x="0" y="2227248"/>
                </a:cubicBezTo>
                <a:cubicBezTo>
                  <a:pt x="16815" y="2069107"/>
                  <a:pt x="3970" y="1812095"/>
                  <a:pt x="0" y="1692708"/>
                </a:cubicBezTo>
                <a:cubicBezTo>
                  <a:pt x="-3970" y="1573321"/>
                  <a:pt x="-132" y="1232475"/>
                  <a:pt x="0" y="1091352"/>
                </a:cubicBezTo>
                <a:cubicBezTo>
                  <a:pt x="132" y="950229"/>
                  <a:pt x="-4902" y="796722"/>
                  <a:pt x="0" y="556812"/>
                </a:cubicBezTo>
                <a:cubicBezTo>
                  <a:pt x="4902" y="316902"/>
                  <a:pt x="-6511" y="166658"/>
                  <a:pt x="0" y="0"/>
                </a:cubicBezTo>
                <a:close/>
              </a:path>
              <a:path w="1569635" h="2227248" stroke="0" extrusionOk="0">
                <a:moveTo>
                  <a:pt x="0" y="0"/>
                </a:moveTo>
                <a:cubicBezTo>
                  <a:pt x="138116" y="11692"/>
                  <a:pt x="394141" y="-15205"/>
                  <a:pt x="538908" y="0"/>
                </a:cubicBezTo>
                <a:cubicBezTo>
                  <a:pt x="683675" y="15205"/>
                  <a:pt x="825414" y="20311"/>
                  <a:pt x="1015031" y="0"/>
                </a:cubicBezTo>
                <a:cubicBezTo>
                  <a:pt x="1204648" y="-20311"/>
                  <a:pt x="1442606" y="23818"/>
                  <a:pt x="1569635" y="0"/>
                </a:cubicBezTo>
                <a:cubicBezTo>
                  <a:pt x="1548921" y="236327"/>
                  <a:pt x="1589583" y="310719"/>
                  <a:pt x="1569635" y="534540"/>
                </a:cubicBezTo>
                <a:cubicBezTo>
                  <a:pt x="1549687" y="758361"/>
                  <a:pt x="1594061" y="812364"/>
                  <a:pt x="1569635" y="1069079"/>
                </a:cubicBezTo>
                <a:cubicBezTo>
                  <a:pt x="1545209" y="1325794"/>
                  <a:pt x="1567538" y="1332115"/>
                  <a:pt x="1569635" y="1559074"/>
                </a:cubicBezTo>
                <a:cubicBezTo>
                  <a:pt x="1571732" y="1786033"/>
                  <a:pt x="1537512" y="2020732"/>
                  <a:pt x="1569635" y="2227248"/>
                </a:cubicBezTo>
                <a:cubicBezTo>
                  <a:pt x="1377083" y="2203639"/>
                  <a:pt x="1213586" y="2199834"/>
                  <a:pt x="1015031" y="2227248"/>
                </a:cubicBezTo>
                <a:cubicBezTo>
                  <a:pt x="816476" y="2254662"/>
                  <a:pt x="732164" y="2227188"/>
                  <a:pt x="476123" y="2227248"/>
                </a:cubicBezTo>
                <a:cubicBezTo>
                  <a:pt x="220082" y="2227308"/>
                  <a:pt x="118003" y="2222407"/>
                  <a:pt x="0" y="2227248"/>
                </a:cubicBezTo>
                <a:cubicBezTo>
                  <a:pt x="-17474" y="2016201"/>
                  <a:pt x="-2407" y="1908777"/>
                  <a:pt x="0" y="1714981"/>
                </a:cubicBezTo>
                <a:cubicBezTo>
                  <a:pt x="2407" y="1521185"/>
                  <a:pt x="-14921" y="1418512"/>
                  <a:pt x="0" y="1202714"/>
                </a:cubicBezTo>
                <a:cubicBezTo>
                  <a:pt x="14921" y="986916"/>
                  <a:pt x="19571" y="941722"/>
                  <a:pt x="0" y="712719"/>
                </a:cubicBezTo>
                <a:cubicBezTo>
                  <a:pt x="-19571" y="483717"/>
                  <a:pt x="13377" y="167358"/>
                  <a:pt x="0" y="0"/>
                </a:cubicBezTo>
                <a:close/>
              </a:path>
            </a:pathLst>
          </a:custGeom>
          <a:ln>
            <a:solidFill>
              <a:srgbClr val="4472C4"/>
            </a:solidFill>
            <a:extLst>
              <a:ext uri="{C807C97D-BFC1-408E-A445-0C87EB9F89A2}">
                <ask:lineSketchStyleProps xmlns:ask="http://schemas.microsoft.com/office/drawing/2018/sketchyshapes" sd="77777186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Samenwerking LLN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1440872" y="2041889"/>
            <a:ext cx="7536872" cy="278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Internationale groepjes!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Rechten in de </a:t>
            </a:r>
            <a:r>
              <a:rPr lang="nl-NL" sz="2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TwinSpace</a:t>
            </a:r>
            <a:b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Schrijven </a:t>
            </a:r>
            <a:r>
              <a:rPr lang="nl-NL" sz="2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lln</a:t>
            </a: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pagina's?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rgbClr val="221365"/>
                </a:solidFill>
              </a:rPr>
              <a:t>(Hoe) werken </a:t>
            </a:r>
            <a:r>
              <a:rPr lang="nl-NL" sz="2800" dirty="0" err="1">
                <a:solidFill>
                  <a:srgbClr val="221365"/>
                </a:solidFill>
              </a:rPr>
              <a:t>lln</a:t>
            </a:r>
            <a:r>
              <a:rPr lang="nl-NL" sz="2800" dirty="0">
                <a:solidFill>
                  <a:srgbClr val="221365"/>
                </a:solidFill>
              </a:rPr>
              <a:t> in gedeelde documenten?</a:t>
            </a:r>
            <a:endParaRPr lang="nl-NL" sz="3600" dirty="0"/>
          </a:p>
          <a:p>
            <a:pPr marL="571500" indent="-571500" algn="l">
              <a:buChar char="•"/>
            </a:pPr>
            <a:r>
              <a:rPr lang="nl-NL" sz="2800" dirty="0"/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31FCA8F-9476-4EA8-BB83-27FE5AF278C8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8285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Afsluiten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728C56-4EC5-4C78-A0B1-81B70A6EE04A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3505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Afsluiten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471304" y="1989934"/>
            <a:ext cx="6212032" cy="277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3200"/>
              <a:t>Eindproduct</a:t>
            </a:r>
          </a:p>
          <a:p>
            <a:pPr marL="571500" indent="-571500" algn="l">
              <a:buChar char="•"/>
            </a:pPr>
            <a:r>
              <a:rPr lang="nl-NL" sz="3200"/>
              <a:t>Afsluitende activiteit</a:t>
            </a:r>
          </a:p>
          <a:p>
            <a:pPr marL="571500" indent="-571500" algn="l">
              <a:buChar char="•"/>
            </a:pPr>
            <a:r>
              <a:rPr lang="nl-NL" sz="3200"/>
              <a:t>Evaluatie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C440020-0211-4ABD-8485-829A43CA3B2A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6562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Delen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4EF6426-644A-4BB9-8740-88FA1DA84ACD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21998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Delen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609849" y="1686866"/>
            <a:ext cx="6073487" cy="239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TwinSpace-pagina's</a:t>
            </a:r>
          </a:p>
          <a:p>
            <a:pPr marL="571500" indent="-571500" algn="l">
              <a:buChar char="•"/>
            </a:pPr>
            <a:r>
              <a:rPr lang="nl-NL" sz="2800"/>
              <a:t>Schoolwebsite</a:t>
            </a:r>
          </a:p>
          <a:p>
            <a:pPr marL="571500" indent="-571500" algn="l">
              <a:buChar char="•"/>
            </a:pPr>
            <a:r>
              <a:rPr lang="nl-NL" sz="2800"/>
              <a:t>Collega's</a:t>
            </a:r>
          </a:p>
          <a:p>
            <a:pPr marL="571500" indent="-571500" algn="l">
              <a:buChar char="•"/>
            </a:pPr>
            <a:r>
              <a:rPr lang="nl-NL" sz="2800"/>
              <a:t>eTwinning-corner</a:t>
            </a:r>
            <a:endParaRPr lang="nl-NL" sz="2800" dirty="0"/>
          </a:p>
          <a:p>
            <a:pPr marL="571500" indent="-571500" algn="l">
              <a:buChar char="•"/>
            </a:pPr>
            <a:r>
              <a:rPr lang="nl-NL" sz="2800"/>
              <a:t>Pers</a:t>
            </a:r>
            <a:endParaRPr lang="nl-NL" sz="28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1043C26-D0CF-443A-B9A0-0A46965827D9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0936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EE975-54E6-4A30-80D4-81D5845E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/>
              <a:t>Organisatie TwinSpace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177950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CDC14-2F2B-4E93-ADD9-325EE033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F3FF41D-CB68-4C74-98AF-8D02C76D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2" y="2215787"/>
            <a:ext cx="8233064" cy="14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5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CDC14-2F2B-4E93-ADD9-325EE033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F3FF41D-CB68-4C74-98AF-8D02C76D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2" y="2215787"/>
            <a:ext cx="8233064" cy="145660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AC8EC1-17C4-4BDB-8907-584A26D1AE0B}"/>
              </a:ext>
            </a:extLst>
          </p:cNvPr>
          <p:cNvSpPr/>
          <p:nvPr/>
        </p:nvSpPr>
        <p:spPr>
          <a:xfrm>
            <a:off x="1880754" y="3188276"/>
            <a:ext cx="6667498" cy="363682"/>
          </a:xfrm>
          <a:prstGeom prst="rect">
            <a:avLst/>
          </a:prstGeom>
          <a:noFill/>
          <a:ln w="57150">
            <a:solidFill>
              <a:srgbClr val="2E207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18994045">
                  <a:custGeom>
                    <a:avLst/>
                    <a:gdLst>
                      <a:gd name="connsiteX0" fmla="*/ 0 w 6667498"/>
                      <a:gd name="connsiteY0" fmla="*/ 0 h 363682"/>
                      <a:gd name="connsiteX1" fmla="*/ 6667498 w 6667498"/>
                      <a:gd name="connsiteY1" fmla="*/ 0 h 363682"/>
                      <a:gd name="connsiteX2" fmla="*/ 6667498 w 6667498"/>
                      <a:gd name="connsiteY2" fmla="*/ 363682 h 363682"/>
                      <a:gd name="connsiteX3" fmla="*/ 0 w 6667498"/>
                      <a:gd name="connsiteY3" fmla="*/ 363682 h 363682"/>
                      <a:gd name="connsiteX4" fmla="*/ 0 w 6667498"/>
                      <a:gd name="connsiteY4" fmla="*/ 0 h 363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498" h="363682" extrusionOk="0">
                        <a:moveTo>
                          <a:pt x="0" y="0"/>
                        </a:moveTo>
                        <a:cubicBezTo>
                          <a:pt x="2744130" y="-51096"/>
                          <a:pt x="4250019" y="-161649"/>
                          <a:pt x="6667498" y="0"/>
                        </a:cubicBezTo>
                        <a:cubicBezTo>
                          <a:pt x="6655684" y="50437"/>
                          <a:pt x="6685098" y="291587"/>
                          <a:pt x="6667498" y="363682"/>
                        </a:cubicBezTo>
                        <a:cubicBezTo>
                          <a:pt x="5556516" y="468486"/>
                          <a:pt x="2308150" y="214086"/>
                          <a:pt x="0" y="363682"/>
                        </a:cubicBezTo>
                        <a:cubicBezTo>
                          <a:pt x="29802" y="300494"/>
                          <a:pt x="-2253" y="680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9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Startpagina</a:t>
            </a:r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C4D0A9D-76D7-4D35-A175-E476CF35EF68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383147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Startpagina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609849" y="2518138"/>
            <a:ext cx="6073487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Uithangbord</a:t>
            </a:r>
            <a:endParaRPr lang="nl-NL"/>
          </a:p>
          <a:p>
            <a:pPr marL="571500" indent="-571500" algn="l">
              <a:buChar char="•"/>
            </a:pPr>
            <a:r>
              <a:rPr lang="nl-NL" sz="2800"/>
              <a:t>Samenwerking</a:t>
            </a:r>
            <a:endParaRPr lang="nl-NL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AA0C30-7A40-443F-9CEC-4149D6889349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260099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klok&#10;&#10;Automatisch gegenereerde beschrijving">
            <a:extLst>
              <a:ext uri="{FF2B5EF4-FFF2-40B4-BE49-F238E27FC236}">
                <a16:creationId xmlns:a16="http://schemas.microsoft.com/office/drawing/2014/main" id="{97EBCE99-7B1F-44B0-A245-57D767D4A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0" t="23148" r="11624" b="-926"/>
          <a:stretch/>
        </p:blipFill>
        <p:spPr>
          <a:xfrm>
            <a:off x="7444274" y="1566398"/>
            <a:ext cx="634045" cy="6302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B59521-8E42-4FD1-9D0D-CD3E4BE2E64C}"/>
              </a:ext>
            </a:extLst>
          </p:cNvPr>
          <p:cNvSpPr txBox="1"/>
          <p:nvPr/>
        </p:nvSpPr>
        <p:spPr>
          <a:xfrm>
            <a:off x="3283117" y="312821"/>
            <a:ext cx="319438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>
                <a:solidFill>
                  <a:srgbClr val="221365"/>
                </a:solidFill>
              </a:rPr>
              <a:t>Website + </a:t>
            </a:r>
            <a:endParaRPr lang="nl-NL"/>
          </a:p>
          <a:p>
            <a:pPr algn="ctr"/>
            <a:r>
              <a:rPr lang="nl-NL" sz="2800">
                <a:solidFill>
                  <a:srgbClr val="221365"/>
                </a:solidFill>
              </a:rPr>
              <a:t>Sociale media</a:t>
            </a:r>
            <a:endParaRPr lang="nl-NL"/>
          </a:p>
          <a:p>
            <a:br>
              <a:rPr lang="nl-NL" sz="2800" dirty="0"/>
            </a:br>
            <a:r>
              <a:rPr lang="nl-NL" sz="2800"/>
              <a:t>​</a:t>
            </a:r>
            <a:br>
              <a:rPr lang="nl-NL" sz="2800" dirty="0"/>
            </a:br>
            <a:r>
              <a:rPr lang="nl-NL" sz="2800"/>
              <a:t>​</a:t>
            </a:r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8E512B7-F4D1-4665-B1B0-11495170613A}"/>
              </a:ext>
            </a:extLst>
          </p:cNvPr>
          <p:cNvSpPr txBox="1"/>
          <p:nvPr/>
        </p:nvSpPr>
        <p:spPr>
          <a:xfrm>
            <a:off x="1748825" y="1563130"/>
            <a:ext cx="5638767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b="1">
                <a:solidFill>
                  <a:srgbClr val="221365"/>
                </a:solidFill>
              </a:rPr>
              <a:t>Website: </a:t>
            </a:r>
            <a:endParaRPr lang="nl-NL" sz="2000" dirty="0">
              <a:solidFill>
                <a:srgbClr val="221365"/>
              </a:solidFill>
            </a:endParaRPr>
          </a:p>
          <a:p>
            <a:pPr marL="457200" indent="-457200">
              <a:buFont typeface="Wingdings"/>
              <a:buChar char="ü"/>
            </a:pPr>
            <a:r>
              <a:rPr lang="nl-NL" sz="2000">
                <a:solidFill>
                  <a:srgbClr val="221365"/>
                </a:solidFill>
              </a:rPr>
              <a:t>Nationaal: </a:t>
            </a:r>
            <a:r>
              <a:rPr lang="nl-NL" sz="2000" dirty="0">
                <a:solidFill>
                  <a:srgbClr val="221365"/>
                </a:solidFill>
                <a:hlinkClick r:id="rId4"/>
              </a:rPr>
              <a:t>www.etwinning.be</a:t>
            </a:r>
          </a:p>
          <a:p>
            <a:pPr marL="457200" indent="-457200">
              <a:buFont typeface="Wingdings"/>
              <a:buChar char="ü"/>
            </a:pPr>
            <a:r>
              <a:rPr lang="nl-NL" sz="2000">
                <a:solidFill>
                  <a:srgbClr val="221365"/>
                </a:solidFill>
              </a:rPr>
              <a:t>Internationaal: </a:t>
            </a:r>
            <a:r>
              <a:rPr lang="nl-NL" sz="2000" dirty="0">
                <a:solidFill>
                  <a:srgbClr val="221365"/>
                </a:solidFill>
                <a:hlinkClick r:id="rId5"/>
              </a:rPr>
              <a:t>www.etwinning.net</a:t>
            </a:r>
            <a:r>
              <a:rPr lang="nl-NL" sz="2000" dirty="0">
                <a:solidFill>
                  <a:srgbClr val="221365"/>
                </a:solidFill>
              </a:rPr>
              <a:t> </a:t>
            </a:r>
          </a:p>
          <a:p>
            <a:pPr marL="457200" indent="-457200">
              <a:buFont typeface="Wingdings"/>
              <a:buChar char="ü"/>
            </a:pPr>
            <a:endParaRPr lang="nl-NL" sz="2000" dirty="0">
              <a:solidFill>
                <a:srgbClr val="221365"/>
              </a:solidFill>
            </a:endParaRPr>
          </a:p>
          <a:p>
            <a:r>
              <a:rPr lang="nl-NL" sz="2000" b="1">
                <a:solidFill>
                  <a:srgbClr val="221365"/>
                </a:solidFill>
              </a:rPr>
              <a:t>Sociale media</a:t>
            </a:r>
            <a:r>
              <a:rPr lang="nl-NL" sz="2000">
                <a:solidFill>
                  <a:srgbClr val="221365"/>
                </a:solidFill>
              </a:rPr>
              <a:t>:</a:t>
            </a:r>
            <a:endParaRPr lang="nl-NL" sz="2000"/>
          </a:p>
          <a:p>
            <a:pPr marL="285750" indent="-285750">
              <a:buFont typeface="Wingdings"/>
              <a:buChar char="ü"/>
            </a:pPr>
            <a:r>
              <a:rPr lang="nl-NL" sz="2000" dirty="0">
                <a:solidFill>
                  <a:srgbClr val="221365"/>
                </a:solidFill>
              </a:rPr>
              <a:t>Interessante </a:t>
            </a:r>
            <a:r>
              <a:rPr lang="nl-NL" sz="2000" err="1">
                <a:solidFill>
                  <a:srgbClr val="221365"/>
                </a:solidFill>
              </a:rPr>
              <a:t>eTwinning</a:t>
            </a:r>
            <a:r>
              <a:rPr lang="nl-NL" sz="2000" dirty="0">
                <a:solidFill>
                  <a:srgbClr val="221365"/>
                </a:solidFill>
              </a:rPr>
              <a:t>-weetjes</a:t>
            </a:r>
            <a:endParaRPr lang="nl-NL" sz="2000" dirty="0"/>
          </a:p>
          <a:p>
            <a:pPr marL="285750" indent="-285750">
              <a:buFont typeface="Wingdings"/>
              <a:buChar char="ü"/>
            </a:pPr>
            <a:r>
              <a:rPr lang="nl-NL" sz="2000" dirty="0">
                <a:solidFill>
                  <a:srgbClr val="221365"/>
                </a:solidFill>
              </a:rPr>
              <a:t>(</a:t>
            </a:r>
            <a:r>
              <a:rPr lang="nl-NL" sz="2000" err="1">
                <a:solidFill>
                  <a:srgbClr val="221365"/>
                </a:solidFill>
              </a:rPr>
              <a:t>inter</a:t>
            </a:r>
            <a:r>
              <a:rPr lang="nl-NL" sz="2000" dirty="0">
                <a:solidFill>
                  <a:srgbClr val="221365"/>
                </a:solidFill>
              </a:rPr>
              <a:t>)nationale events</a:t>
            </a:r>
            <a:endParaRPr lang="nl-NL" sz="2000" dirty="0"/>
          </a:p>
          <a:p>
            <a:pPr marL="285750" indent="-285750">
              <a:buFont typeface="Wingdings"/>
              <a:buChar char="ü"/>
            </a:pPr>
            <a:r>
              <a:rPr lang="nl-NL" sz="2000" dirty="0">
                <a:solidFill>
                  <a:srgbClr val="221365"/>
                </a:solidFill>
              </a:rPr>
              <a:t>Webinars/seminars</a:t>
            </a:r>
            <a:endParaRPr lang="nl-NL" sz="2000" dirty="0"/>
          </a:p>
          <a:p>
            <a:endParaRPr lang="nl-NL" sz="2000" dirty="0">
              <a:solidFill>
                <a:srgbClr val="221365"/>
              </a:solidFill>
            </a:endParaRPr>
          </a:p>
          <a:p>
            <a:r>
              <a:rPr lang="nl-NL" sz="2000" dirty="0"/>
              <a:t>👉</a:t>
            </a:r>
            <a:r>
              <a:rPr lang="nl-NL" sz="2000" dirty="0">
                <a:solidFill>
                  <a:srgbClr val="221365"/>
                </a:solidFill>
              </a:rPr>
              <a:t> </a:t>
            </a:r>
            <a:r>
              <a:rPr lang="nl-NL" sz="2000" b="1" err="1">
                <a:solidFill>
                  <a:srgbClr val="221365"/>
                </a:solidFill>
              </a:rPr>
              <a:t>eTwinning</a:t>
            </a:r>
            <a:r>
              <a:rPr lang="nl-NL" sz="2000" b="1" dirty="0">
                <a:solidFill>
                  <a:srgbClr val="221365"/>
                </a:solidFill>
              </a:rPr>
              <a:t> Vlaanderen</a:t>
            </a:r>
            <a:endParaRPr lang="nl-NL" sz="2000" b="1" dirty="0"/>
          </a:p>
        </p:txBody>
      </p:sp>
      <p:pic>
        <p:nvPicPr>
          <p:cNvPr id="9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BA6ACDC1-C990-4A38-9580-E5512E2FDE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42" t="19795" r="274" b="341"/>
          <a:stretch/>
        </p:blipFill>
        <p:spPr>
          <a:xfrm>
            <a:off x="7469664" y="2827036"/>
            <a:ext cx="585577" cy="568516"/>
          </a:xfrm>
          <a:prstGeom prst="rect">
            <a:avLst/>
          </a:prstGeom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0A9F6C4F-DF5D-4E5D-BCA1-55F963A9B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406" y="3969051"/>
            <a:ext cx="675273" cy="694555"/>
          </a:xfrm>
          <a:prstGeom prst="rect">
            <a:avLst/>
          </a:prstGeom>
        </p:spPr>
      </p:pic>
      <p:pic>
        <p:nvPicPr>
          <p:cNvPr id="2" name="Afbeelding 3">
            <a:extLst>
              <a:ext uri="{FF2B5EF4-FFF2-40B4-BE49-F238E27FC236}">
                <a16:creationId xmlns:a16="http://schemas.microsoft.com/office/drawing/2014/main" id="{0A3BDAFC-2BD0-4F89-926E-C18A955A1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044" y="489697"/>
            <a:ext cx="522755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39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Pagina's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5688B71-BF89-4174-AAC2-E4B6356E97B3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2845451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Pagina's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609849" y="2518138"/>
            <a:ext cx="6073487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Duidelijke afspraken met partners</a:t>
            </a:r>
          </a:p>
          <a:p>
            <a:pPr marL="571500" indent="-571500" algn="l">
              <a:buChar char="•"/>
            </a:pPr>
            <a:r>
              <a:rPr lang="nl-NL" sz="2800"/>
              <a:t>Verschillende methodes</a:t>
            </a:r>
          </a:p>
          <a:p>
            <a:pPr marL="571500" indent="-571500" algn="l">
              <a:buChar char="•"/>
            </a:pPr>
            <a:r>
              <a:rPr lang="nl-NL" sz="2800"/>
              <a:t>Flexibiliteit</a:t>
            </a:r>
            <a:endParaRPr lang="nl-NL" sz="28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A0F02D5-CE19-44CE-9F04-15F07C2408FC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4208120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859" y="192308"/>
            <a:ext cx="5640532" cy="857250"/>
          </a:xfrm>
        </p:spPr>
        <p:txBody>
          <a:bodyPr/>
          <a:lstStyle/>
          <a:p>
            <a:r>
              <a:rPr lang="nl-NL" sz="4400" dirty="0"/>
              <a:t>Pagina's - </a:t>
            </a:r>
            <a:r>
              <a:rPr lang="nl-NL" sz="4400" dirty="0">
                <a:highlight>
                  <a:srgbClr val="FFFF00"/>
                </a:highlight>
              </a:rPr>
              <a:t>thematisch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003713" y="1201957"/>
            <a:ext cx="6688282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Introductie</a:t>
            </a:r>
          </a:p>
          <a:p>
            <a:pPr marL="571500" indent="-571500" algn="l">
              <a:buChar char="•"/>
            </a:pPr>
            <a:r>
              <a:rPr lang="nl-NL" sz="2800"/>
              <a:t>Voorstelling scholen</a:t>
            </a:r>
            <a:endParaRPr lang="nl-NL" sz="2800" dirty="0"/>
          </a:p>
          <a:p>
            <a:pPr marL="571500" indent="-571500" algn="l">
              <a:buChar char="•"/>
            </a:pPr>
            <a:r>
              <a:rPr lang="nl-NL" sz="2800"/>
              <a:t>Activiteit 1</a:t>
            </a:r>
          </a:p>
          <a:p>
            <a:pPr marL="571500" indent="-571500" algn="l">
              <a:buChar char="•"/>
            </a:pPr>
            <a:r>
              <a:rPr lang="nl-NL" sz="2800"/>
              <a:t>Activiteit 2</a:t>
            </a:r>
          </a:p>
          <a:p>
            <a:pPr marL="571500" indent="-571500" algn="l">
              <a:buChar char="•"/>
            </a:pPr>
            <a:r>
              <a:rPr lang="nl-NL" sz="2800"/>
              <a:t>Activiteit 3</a:t>
            </a:r>
          </a:p>
          <a:p>
            <a:pPr marL="571500" indent="-571500" algn="l">
              <a:buChar char="•"/>
            </a:pPr>
            <a:r>
              <a:rPr lang="nl-NL" sz="2800"/>
              <a:t>Voorstelling eindproduct</a:t>
            </a:r>
            <a:endParaRPr lang="nl-NL" sz="2800" dirty="0"/>
          </a:p>
          <a:p>
            <a:pPr marL="571500" indent="-571500" algn="l">
              <a:buChar char="•"/>
            </a:pPr>
            <a:r>
              <a:rPr lang="nl-NL" sz="2800"/>
              <a:t>Evaluatie</a:t>
            </a:r>
            <a:endParaRPr lang="nl-NL" sz="2800" dirty="0"/>
          </a:p>
          <a:p>
            <a:pPr marL="571500" indent="-571500" algn="l">
              <a:buChar char="•"/>
            </a:pPr>
            <a:r>
              <a:rPr lang="nl-NL" sz="2800"/>
              <a:t>Disseminatie</a:t>
            </a:r>
            <a:endParaRPr lang="nl-NL" sz="28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D45A381-9558-4FF4-B8D6-7E184659A130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183234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859" y="192308"/>
            <a:ext cx="5640532" cy="857250"/>
          </a:xfrm>
        </p:spPr>
        <p:txBody>
          <a:bodyPr/>
          <a:lstStyle/>
          <a:p>
            <a:r>
              <a:rPr lang="nl-NL" sz="4400" dirty="0"/>
              <a:t>Pagina's - </a:t>
            </a:r>
            <a:r>
              <a:rPr lang="nl-NL" sz="4400" dirty="0">
                <a:highlight>
                  <a:srgbClr val="FFFF00"/>
                </a:highlight>
              </a:rPr>
              <a:t>per land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003713" y="1175979"/>
            <a:ext cx="6688282" cy="380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000"/>
              <a:t>BE/FL</a:t>
            </a:r>
            <a:br>
              <a:rPr lang="nl-NL" sz="2000" dirty="0"/>
            </a:br>
            <a:r>
              <a:rPr lang="nl-NL" sz="2000"/>
              <a:t>- Voorstelling school</a:t>
            </a:r>
            <a:br>
              <a:rPr lang="nl-NL" sz="2000" dirty="0"/>
            </a:br>
            <a:r>
              <a:rPr lang="nl-NL" sz="2000"/>
              <a:t>- Activiteit 1</a:t>
            </a:r>
            <a:br>
              <a:rPr lang="nl-NL" sz="2000" dirty="0"/>
            </a:br>
            <a:r>
              <a:rPr lang="nl-NL" sz="2000"/>
              <a:t>- ...</a:t>
            </a:r>
            <a:endParaRPr lang="nl-NL" sz="2000" dirty="0"/>
          </a:p>
          <a:p>
            <a:pPr marL="571500" indent="-571500" algn="l">
              <a:buChar char="•"/>
            </a:pPr>
            <a:r>
              <a:rPr lang="nl-NL" sz="2000"/>
              <a:t>NL</a:t>
            </a:r>
            <a:br>
              <a:rPr lang="nl-NL" sz="2000" dirty="0"/>
            </a:br>
            <a:r>
              <a:rPr lang="nl-NL" sz="2000"/>
              <a:t>- Voorstelling school</a:t>
            </a:r>
            <a:br>
              <a:rPr lang="nl-NL" sz="2000" dirty="0"/>
            </a:br>
            <a:r>
              <a:rPr lang="nl-NL" sz="2000"/>
              <a:t>- Activiteit 1</a:t>
            </a:r>
            <a:br>
              <a:rPr lang="nl-NL" sz="2000" dirty="0"/>
            </a:br>
            <a:r>
              <a:rPr lang="nl-NL" sz="2000"/>
              <a:t>- ...</a:t>
            </a:r>
            <a:endParaRPr lang="nl-NL" sz="2000" dirty="0"/>
          </a:p>
          <a:p>
            <a:pPr marL="571500" indent="-571500" algn="l">
              <a:buChar char="•"/>
            </a:pPr>
            <a:r>
              <a:rPr lang="nl-NL" sz="2000"/>
              <a:t>LUX</a:t>
            </a:r>
            <a:br>
              <a:rPr lang="nl-NL" sz="2000" dirty="0"/>
            </a:br>
            <a:r>
              <a:rPr lang="nl-NL" sz="2000"/>
              <a:t>- Voorstelling school</a:t>
            </a:r>
            <a:br>
              <a:rPr lang="nl-NL" sz="2000" dirty="0"/>
            </a:br>
            <a:r>
              <a:rPr lang="nl-NL" sz="2000"/>
              <a:t>- Activiteit 1</a:t>
            </a:r>
            <a:br>
              <a:rPr lang="nl-NL" sz="2000" dirty="0"/>
            </a:br>
            <a:r>
              <a:rPr lang="nl-NL" sz="2000"/>
              <a:t>- ...</a:t>
            </a:r>
            <a:endParaRPr lang="nl-NL" sz="2000" dirty="0"/>
          </a:p>
          <a:p>
            <a:pPr marL="571500" indent="-571500" algn="l">
              <a:buChar char="•"/>
            </a:pPr>
            <a:endParaRPr lang="nl-NL" sz="20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91FE9AA-7F07-4FB8-8643-4D23A5030DA3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2679964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382" y="192308"/>
            <a:ext cx="6575713" cy="857250"/>
          </a:xfrm>
        </p:spPr>
        <p:txBody>
          <a:bodyPr/>
          <a:lstStyle/>
          <a:p>
            <a:r>
              <a:rPr lang="nl-NL" sz="4400" dirty="0"/>
              <a:t>Pagina's - </a:t>
            </a:r>
            <a:r>
              <a:rPr lang="nl-NL" sz="4400" dirty="0">
                <a:highlight>
                  <a:srgbClr val="FFFF00"/>
                </a:highlight>
              </a:rPr>
              <a:t>chronologisch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479963" y="1323184"/>
            <a:ext cx="6212032" cy="351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400"/>
              <a:t>November</a:t>
            </a:r>
            <a:br>
              <a:rPr lang="nl-NL" sz="2400" dirty="0"/>
            </a:br>
            <a:r>
              <a:rPr lang="nl-NL" sz="2400"/>
              <a:t>- Activiteit 1</a:t>
            </a:r>
            <a:br>
              <a:rPr lang="nl-NL" sz="2400" dirty="0"/>
            </a:br>
            <a:r>
              <a:rPr lang="nl-NL" sz="2400"/>
              <a:t>- ...</a:t>
            </a:r>
            <a:endParaRPr lang="nl-NL" sz="2400" dirty="0"/>
          </a:p>
          <a:p>
            <a:pPr marL="571500" indent="-571500" algn="l">
              <a:buChar char="•"/>
            </a:pPr>
            <a:r>
              <a:rPr lang="nl-NL" sz="2400"/>
              <a:t>December</a:t>
            </a:r>
            <a:br>
              <a:rPr lang="nl-NL" sz="2400" dirty="0"/>
            </a:br>
            <a:r>
              <a:rPr lang="nl-NL" sz="2400"/>
              <a:t>- Activiteit 1</a:t>
            </a:r>
            <a:br>
              <a:rPr lang="nl-NL" sz="2400" dirty="0"/>
            </a:br>
            <a:r>
              <a:rPr lang="nl-NL" sz="2400"/>
              <a:t>- ...</a:t>
            </a:r>
          </a:p>
          <a:p>
            <a:pPr marL="571500" indent="-571500" algn="l">
              <a:buChar char="•"/>
            </a:pPr>
            <a:r>
              <a:rPr lang="nl-NL" sz="2400"/>
              <a:t>Januari</a:t>
            </a:r>
            <a:br>
              <a:rPr lang="nl-NL" sz="2400" dirty="0"/>
            </a:br>
            <a:r>
              <a:rPr lang="nl-NL" sz="2400"/>
              <a:t>- Activiteit 1</a:t>
            </a:r>
            <a:br>
              <a:rPr lang="nl-NL" sz="2400" dirty="0"/>
            </a:br>
            <a:r>
              <a:rPr lang="nl-NL" sz="2400"/>
              <a:t>- ...</a:t>
            </a:r>
          </a:p>
          <a:p>
            <a:pPr marL="571500" indent="-571500" algn="l">
              <a:buChar char="•"/>
            </a:pPr>
            <a:endParaRPr lang="nl-NL" sz="24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1713952-3F86-47D7-B7C4-AB61BCA77D8A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3203387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859" y="192308"/>
            <a:ext cx="5640532" cy="857250"/>
          </a:xfrm>
        </p:spPr>
        <p:txBody>
          <a:bodyPr/>
          <a:lstStyle/>
          <a:p>
            <a:r>
              <a:rPr lang="nl-NL" sz="4400"/>
              <a:t>Pagina's - flexibel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003713" y="1669547"/>
            <a:ext cx="6688282" cy="296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Twee niveaus</a:t>
            </a:r>
          </a:p>
          <a:p>
            <a:pPr marL="571500" indent="-571500" algn="l">
              <a:buChar char="•"/>
            </a:pPr>
            <a:r>
              <a:rPr lang="nl-NL" sz="2800"/>
              <a:t>Pagina's verplaatsen</a:t>
            </a:r>
          </a:p>
          <a:p>
            <a:pPr marL="571500" indent="-571500" algn="l">
              <a:buChar char="•"/>
            </a:pPr>
            <a:r>
              <a:rPr lang="nl-NL" sz="2800"/>
              <a:t>Pagina's archiveren</a:t>
            </a:r>
          </a:p>
          <a:p>
            <a:pPr marL="571500" indent="-571500" algn="l">
              <a:buChar char="•"/>
            </a:pPr>
            <a:r>
              <a:rPr lang="nl-NL" sz="2800"/>
              <a:t>Kijkrechten per pagina</a:t>
            </a:r>
          </a:p>
          <a:p>
            <a:pPr marL="571500" indent="-571500" algn="l">
              <a:buChar char="•"/>
            </a:pPr>
            <a:r>
              <a:rPr lang="nl-NL" sz="2800"/>
              <a:t>Schrijfrechten per pagina</a:t>
            </a:r>
            <a:endParaRPr lang="nl-NL" sz="28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8FC37-7A57-4718-91F9-E49754BBB4C9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3277180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Materialen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77DE6AE-8119-4CF2-9AC6-638C31D547D3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3915017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Materialen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609849" y="2518138"/>
            <a:ext cx="6073487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Mappenstructuur</a:t>
            </a:r>
            <a:endParaRPr lang="nl-NL"/>
          </a:p>
          <a:p>
            <a:pPr marL="571500" indent="-571500" algn="l">
              <a:buChar char="•"/>
            </a:pPr>
            <a:r>
              <a:rPr lang="nl-NL" sz="2800"/>
              <a:t>Benaming mappen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61F8CBE-EC4C-4D85-A800-3FEB509DF007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3332516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Forum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20355B3-8473-4926-91B3-87EC8158E663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3494268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/>
              <a:t>Forum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609849" y="2518138"/>
            <a:ext cx="6073487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Overzicht</a:t>
            </a:r>
            <a:endParaRPr lang="nl-NL"/>
          </a:p>
          <a:p>
            <a:pPr marL="571500" indent="-571500" algn="l">
              <a:buChar char="•"/>
            </a:pPr>
            <a:r>
              <a:rPr lang="nl-NL" sz="2800"/>
              <a:t>Interactie</a:t>
            </a:r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396068A-45B2-4501-9F98-B2DC2ED6ACEB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77421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title"/>
          </p:nvPr>
        </p:nvSpPr>
        <p:spPr>
          <a:xfrm>
            <a:off x="457200" y="2363320"/>
            <a:ext cx="8229600" cy="9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nl-BE" sz="4500" dirty="0"/>
              <a:t>Een project organiseren</a:t>
            </a:r>
          </a:p>
        </p:txBody>
      </p:sp>
      <p:pic>
        <p:nvPicPr>
          <p:cNvPr id="3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1F6A42D2-AEE4-4819-BBAF-11E7270F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8" y="4553363"/>
            <a:ext cx="2743200" cy="593734"/>
          </a:xfrm>
          <a:prstGeom prst="rect">
            <a:avLst/>
          </a:prstGeom>
        </p:spPr>
      </p:pic>
      <p:pic>
        <p:nvPicPr>
          <p:cNvPr id="2" name="Graphic 3" descr="Zoeken in map silhouet">
            <a:extLst>
              <a:ext uri="{FF2B5EF4-FFF2-40B4-BE49-F238E27FC236}">
                <a16:creationId xmlns:a16="http://schemas.microsoft.com/office/drawing/2014/main" id="{4E0D84E0-33FB-4F32-8D8C-880FF0039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8753" y="90768"/>
            <a:ext cx="2252382" cy="2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3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Online vergaderingen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FC0B625-C581-48F1-9BB9-B66BFDFEB779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2046400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904" y="192308"/>
            <a:ext cx="5865669" cy="857250"/>
          </a:xfrm>
        </p:spPr>
        <p:txBody>
          <a:bodyPr/>
          <a:lstStyle/>
          <a:p>
            <a:r>
              <a:rPr lang="nl-NL" sz="4400"/>
              <a:t>Online vergaderingen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609849" y="2518138"/>
            <a:ext cx="6073487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Chatroom</a:t>
            </a:r>
          </a:p>
          <a:p>
            <a:pPr marL="571500" indent="-571500" algn="l">
              <a:buChar char="•"/>
            </a:pPr>
            <a:r>
              <a:rPr lang="nl-NL" sz="2800"/>
              <a:t>Videoconferentie</a:t>
            </a:r>
            <a:endParaRPr lang="nl-NL" sz="28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B34A6DB-7871-4158-AEAB-3D99DC834877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1160080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Leden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6DC4185-D393-40C0-BAAD-E3156DFFAA15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 dirty="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690354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904" y="192308"/>
            <a:ext cx="5865669" cy="857250"/>
          </a:xfrm>
        </p:spPr>
        <p:txBody>
          <a:bodyPr/>
          <a:lstStyle/>
          <a:p>
            <a:r>
              <a:rPr lang="nl-NL" sz="4400"/>
              <a:t>Leden</a:t>
            </a:r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609849" y="2518138"/>
            <a:ext cx="6073487" cy="156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/>
              <a:t>Leerling-accounts</a:t>
            </a:r>
            <a:endParaRPr lang="nl-NL"/>
          </a:p>
          <a:p>
            <a:pPr marL="571500" indent="-571500" algn="l">
              <a:buChar char="•"/>
            </a:pPr>
            <a:r>
              <a:rPr lang="nl-NL" sz="2800"/>
              <a:t>Leerkracht-accounts</a:t>
            </a:r>
            <a:endParaRPr lang="nl-NL" sz="28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CA5CA8B-CB25-4F6B-B4C5-57C834735A81}"/>
              </a:ext>
            </a:extLst>
          </p:cNvPr>
          <p:cNvSpPr txBox="1">
            <a:spLocks/>
          </p:cNvSpPr>
          <p:nvPr/>
        </p:nvSpPr>
        <p:spPr>
          <a:xfrm rot="-5400000">
            <a:off x="-866776" y="3639493"/>
            <a:ext cx="2358737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>
                <a:solidFill>
                  <a:srgbClr val="2E2078"/>
                </a:solidFill>
              </a:rPr>
              <a:t>Organisatie</a:t>
            </a:r>
          </a:p>
        </p:txBody>
      </p:sp>
    </p:spTree>
    <p:extLst>
      <p:ext uri="{BB962C8B-B14F-4D97-AF65-F5344CB8AC3E}">
        <p14:creationId xmlns:p14="http://schemas.microsoft.com/office/powerpoint/2010/main" val="2264333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53BDC-5595-471E-8324-AFC086A0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2E2078"/>
                </a:solidFill>
              </a:rPr>
              <a:t>Wij helpen je graag</a:t>
            </a:r>
            <a:br>
              <a:rPr lang="nl-NL" dirty="0">
                <a:solidFill>
                  <a:srgbClr val="2E2078"/>
                </a:solidFill>
              </a:rPr>
            </a:br>
            <a:r>
              <a:rPr lang="nl-NL">
                <a:solidFill>
                  <a:srgbClr val="2E2078"/>
                </a:solidFill>
              </a:rPr>
              <a:t>etwinning@epos-vlaanderen.be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36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title"/>
          </p:nvPr>
        </p:nvSpPr>
        <p:spPr>
          <a:xfrm>
            <a:off x="457200" y="2363320"/>
            <a:ext cx="8229600" cy="9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nl-BE" sz="4500" dirty="0"/>
              <a:t>Een project organiseren</a:t>
            </a:r>
            <a:br>
              <a:rPr lang="nl-BE" sz="4500" dirty="0"/>
            </a:br>
            <a:r>
              <a:rPr lang="nl-BE" sz="4500" dirty="0"/>
              <a:t>hoe doe </a:t>
            </a:r>
            <a:r>
              <a:rPr lang="nl-BE" sz="4500" b="1" dirty="0"/>
              <a:t>JIJ</a:t>
            </a:r>
            <a:r>
              <a:rPr lang="nl-BE" sz="4500" dirty="0"/>
              <a:t> dat?</a:t>
            </a:r>
            <a:endParaRPr lang="nl-NL" dirty="0"/>
          </a:p>
        </p:txBody>
      </p:sp>
      <p:pic>
        <p:nvPicPr>
          <p:cNvPr id="3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1F6A42D2-AEE4-4819-BBAF-11E7270F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8" y="4553363"/>
            <a:ext cx="2743200" cy="593734"/>
          </a:xfrm>
          <a:prstGeom prst="rect">
            <a:avLst/>
          </a:prstGeom>
        </p:spPr>
      </p:pic>
      <p:pic>
        <p:nvPicPr>
          <p:cNvPr id="2" name="Graphic 3" descr="Zoeken in map silhouet">
            <a:extLst>
              <a:ext uri="{FF2B5EF4-FFF2-40B4-BE49-F238E27FC236}">
                <a16:creationId xmlns:a16="http://schemas.microsoft.com/office/drawing/2014/main" id="{4E0D84E0-33FB-4F32-8D8C-880FF0039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8753" y="90768"/>
            <a:ext cx="2252382" cy="2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EE975-54E6-4A30-80D4-81D5845E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/>
              <a:t>Goede afspraken</a:t>
            </a:r>
          </a:p>
        </p:txBody>
      </p:sp>
    </p:spTree>
    <p:extLst>
      <p:ext uri="{BB962C8B-B14F-4D97-AF65-F5344CB8AC3E}">
        <p14:creationId xmlns:p14="http://schemas.microsoft.com/office/powerpoint/2010/main" val="174568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Communicatie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E7BBB8FC-67CC-48D0-96E1-9074DF8F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771" y="742110"/>
            <a:ext cx="1353110" cy="700928"/>
          </a:xfrm>
          <a:prstGeom prst="rect">
            <a:avLst/>
          </a:prstGeom>
        </p:spPr>
      </p:pic>
      <p:pic>
        <p:nvPicPr>
          <p:cNvPr id="4" name="Graphic 4" descr="E-mail met effen opvulling">
            <a:extLst>
              <a:ext uri="{FF2B5EF4-FFF2-40B4-BE49-F238E27FC236}">
                <a16:creationId xmlns:a16="http://schemas.microsoft.com/office/drawing/2014/main" id="{22C3F576-110D-45F2-80BB-C92A97DDC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4112" y="1092573"/>
            <a:ext cx="914400" cy="914400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6DD1A186-A834-40B0-B7C5-4F61471D9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12" y="2779819"/>
            <a:ext cx="1647265" cy="1069762"/>
          </a:xfrm>
          <a:prstGeom prst="rect">
            <a:avLst/>
          </a:prstGeom>
        </p:spPr>
      </p:pic>
      <p:pic>
        <p:nvPicPr>
          <p:cNvPr id="6" name="Afbeelding 6" descr="Afbeelding met tekst, illustratie, verbandtrommel, vectorafbeeldingen&#10;&#10;Automatisch gegenereerde beschrijving">
            <a:extLst>
              <a:ext uri="{FF2B5EF4-FFF2-40B4-BE49-F238E27FC236}">
                <a16:creationId xmlns:a16="http://schemas.microsoft.com/office/drawing/2014/main" id="{11BD4FE7-2C76-4D80-85AA-E28480A9E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0330" y="3728197"/>
            <a:ext cx="1028700" cy="1028700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40F57089-35CD-436E-9C59-5E52F7ECC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25" y="2394136"/>
            <a:ext cx="1586193" cy="116205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C3CA579-BC7C-4D8A-B8D0-78976BC2C2F0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533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Timing + flexibiliteit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5424A81-1E17-41FB-A6FE-14CAC34FE7CE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6365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14857-A9C5-49AD-BC8C-3EC09798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68" y="192308"/>
            <a:ext cx="8229600" cy="857250"/>
          </a:xfrm>
        </p:spPr>
        <p:txBody>
          <a:bodyPr/>
          <a:lstStyle/>
          <a:p>
            <a:r>
              <a:rPr lang="nl-NL" sz="4400" dirty="0"/>
              <a:t>Timing + flexibiliteit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2F1EE8-C180-40DD-8773-5B81283E475B}"/>
              </a:ext>
            </a:extLst>
          </p:cNvPr>
          <p:cNvSpPr txBox="1">
            <a:spLocks/>
          </p:cNvSpPr>
          <p:nvPr/>
        </p:nvSpPr>
        <p:spPr>
          <a:xfrm>
            <a:off x="2445326" y="2093844"/>
            <a:ext cx="6238010" cy="235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Char char="•"/>
            </a:pPr>
            <a:r>
              <a:rPr lang="nl-NL" sz="2800" dirty="0"/>
              <a:t>Start + einde project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Interim deadlines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Frequentie activiteiten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Frequentie overleg</a:t>
            </a:r>
          </a:p>
          <a:p>
            <a:pPr marL="571500" indent="-571500" algn="l">
              <a:buChar char="•"/>
            </a:pPr>
            <a:r>
              <a:rPr lang="nl-NL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...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B7E845-7F2F-4590-8237-D30AA742BB8B}"/>
              </a:ext>
            </a:extLst>
          </p:cNvPr>
          <p:cNvSpPr txBox="1">
            <a:spLocks/>
          </p:cNvSpPr>
          <p:nvPr/>
        </p:nvSpPr>
        <p:spPr>
          <a:xfrm rot="-5400000">
            <a:off x="-689265" y="3704436"/>
            <a:ext cx="2003715" cy="5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3200"/>
              <a:t>Afspraken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46501794"/>
      </p:ext>
    </p:extLst>
  </p:cSld>
  <p:clrMapOvr>
    <a:masterClrMapping/>
  </p:clrMapOvr>
</p:sld>
</file>

<file path=ppt/theme/theme1.xml><?xml version="1.0" encoding="utf-8"?>
<a:theme xmlns:a="http://schemas.openxmlformats.org/drawingml/2006/main" name="EPOS_PPT template v4">
  <a:themeElements>
    <a:clrScheme name="Aangepast 2">
      <a:dk1>
        <a:srgbClr val="000000"/>
      </a:dk1>
      <a:lt1>
        <a:srgbClr val="FFFFFF"/>
      </a:lt1>
      <a:dk2>
        <a:srgbClr val="4E7282"/>
      </a:dk2>
      <a:lt2>
        <a:srgbClr val="EEECE1"/>
      </a:lt2>
      <a:accent1>
        <a:srgbClr val="221365"/>
      </a:accent1>
      <a:accent2>
        <a:srgbClr val="EFAF13"/>
      </a:accent2>
      <a:accent3>
        <a:srgbClr val="FAE399"/>
      </a:accent3>
      <a:accent4>
        <a:srgbClr val="201317"/>
      </a:accent4>
      <a:accent5>
        <a:srgbClr val="A9A9A9"/>
      </a:accent5>
      <a:accent6>
        <a:srgbClr val="F4C730"/>
      </a:accent6>
      <a:hlink>
        <a:srgbClr val="221365"/>
      </a:hlink>
      <a:folHlink>
        <a:srgbClr val="FAE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stratielink xmlns="9c88f19c-a11a-4254-b707-74af32e07871">
      <Url xsi:nil="true"/>
      <Description xsi:nil="true"/>
    </registratie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CC6BF5565D849AA5CFE4EFEF4A922" ma:contentTypeVersion="14" ma:contentTypeDescription="Een nieuw document maken." ma:contentTypeScope="" ma:versionID="664a55c73cb5eb3764b5af975669b4ed">
  <xsd:schema xmlns:xsd="http://www.w3.org/2001/XMLSchema" xmlns:xs="http://www.w3.org/2001/XMLSchema" xmlns:p="http://schemas.microsoft.com/office/2006/metadata/properties" xmlns:ns2="9c88f19c-a11a-4254-b707-74af32e07871" xmlns:ns3="ade47b69-6004-40bd-9fcd-adf7f7e02b56" targetNamespace="http://schemas.microsoft.com/office/2006/metadata/properties" ma:root="true" ma:fieldsID="11a8bd48701a309397219d0aff7b5792" ns2:_="" ns3:_="">
    <xsd:import namespace="9c88f19c-a11a-4254-b707-74af32e07871"/>
    <xsd:import namespace="ade47b69-6004-40bd-9fcd-adf7f7e02b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registratielink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8f19c-a11a-4254-b707-74af32e07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registratielink" ma:index="17" nillable="true" ma:displayName="registratie link" ma:description="Reg link" ma:format="Hyperlink" ma:internalName="registrati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47b69-6004-40bd-9fcd-adf7f7e02b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281A9B-A2D0-4500-85BD-42F48A3D49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C1822-03E4-4EE2-A40C-4B78D87BE198}">
  <ds:schemaRefs>
    <ds:schemaRef ds:uri="ade47b69-6004-40bd-9fcd-adf7f7e02b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88f19c-a11a-4254-b707-74af32e0787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F25A61-3700-4D84-8BA6-85CC90273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8f19c-a11a-4254-b707-74af32e07871"/>
    <ds:schemaRef ds:uri="ade47b69-6004-40bd-9fcd-adf7f7e02b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1657</Words>
  <Application>Microsoft Office PowerPoint</Application>
  <PresentationFormat>Diavoorstelling (16:9)</PresentationFormat>
  <Paragraphs>289</Paragraphs>
  <Slides>44</Slides>
  <Notes>41</Notes>
  <HiddenSlides>6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EPOS_PPT template v4</vt:lpstr>
      <vt:lpstr>PowerPoint-presentatie</vt:lpstr>
      <vt:lpstr>PowerPoint-presentatie</vt:lpstr>
      <vt:lpstr>PowerPoint-presentatie</vt:lpstr>
      <vt:lpstr>Een project organiseren</vt:lpstr>
      <vt:lpstr>Een project organiseren hoe doe JIJ dat?</vt:lpstr>
      <vt:lpstr>Goede afspraken</vt:lpstr>
      <vt:lpstr>Communicatie</vt:lpstr>
      <vt:lpstr>Timing + flexibiliteit</vt:lpstr>
      <vt:lpstr>Timing + flexibiliteit</vt:lpstr>
      <vt:lpstr>Timing + flexibiliteit</vt:lpstr>
      <vt:lpstr>Timing + flexibiliteit</vt:lpstr>
      <vt:lpstr>Timing + flexibiliteit</vt:lpstr>
      <vt:lpstr>Eurydice</vt:lpstr>
      <vt:lpstr>Samenwerken</vt:lpstr>
      <vt:lpstr>Samenwerking LKR</vt:lpstr>
      <vt:lpstr>Samenwerking LKR</vt:lpstr>
      <vt:lpstr>Samenwerking LKR</vt:lpstr>
      <vt:lpstr>Samenwerking LLN</vt:lpstr>
      <vt:lpstr>Samenwerking LLN</vt:lpstr>
      <vt:lpstr>Samenwerking LLN</vt:lpstr>
      <vt:lpstr>Afsluiten</vt:lpstr>
      <vt:lpstr>Afsluiten</vt:lpstr>
      <vt:lpstr>Delen</vt:lpstr>
      <vt:lpstr>Delen</vt:lpstr>
      <vt:lpstr>Organisatie TwinSpace</vt:lpstr>
      <vt:lpstr>PowerPoint-presentatie</vt:lpstr>
      <vt:lpstr>PowerPoint-presentatie</vt:lpstr>
      <vt:lpstr>Startpagina</vt:lpstr>
      <vt:lpstr>Startpagina</vt:lpstr>
      <vt:lpstr>Pagina's</vt:lpstr>
      <vt:lpstr>Pagina's</vt:lpstr>
      <vt:lpstr>Pagina's - thematisch</vt:lpstr>
      <vt:lpstr>Pagina's - per land</vt:lpstr>
      <vt:lpstr>Pagina's - chronologisch</vt:lpstr>
      <vt:lpstr>Pagina's - flexibel</vt:lpstr>
      <vt:lpstr>Materialen</vt:lpstr>
      <vt:lpstr>Materialen</vt:lpstr>
      <vt:lpstr>Forum</vt:lpstr>
      <vt:lpstr>Forum</vt:lpstr>
      <vt:lpstr>Online vergaderingen</vt:lpstr>
      <vt:lpstr>Online vergaderingen</vt:lpstr>
      <vt:lpstr>Leden</vt:lpstr>
      <vt:lpstr>Leden</vt:lpstr>
      <vt:lpstr>Wij helpen je graag etwinning@epos-vlaanderen.be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Keyser, Jeroen</dc:creator>
  <cp:lastModifiedBy>De Keyser Jeroen</cp:lastModifiedBy>
  <cp:revision>706</cp:revision>
  <dcterms:modified xsi:type="dcterms:W3CDTF">2022-02-28T13:57:49Z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0x010100B10CC6BF5565D849AA5CFE4EFEF4A922</vt:lpwstr>
  </property>
  <property fmtid="{D5CDD505-2E9C-101B-9397-08002B2CF9AE}" pid="3" name="Order">
    <vt:r8>27100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