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69" r:id="rId13"/>
    <p:sldId id="271" r:id="rId14"/>
    <p:sldId id="274" r:id="rId15"/>
    <p:sldId id="275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Open Sans Bold" panose="020B0806030504020204" charset="0"/>
      <p:regular r:id="rId25"/>
    </p:embeddedFont>
    <p:embeddedFont>
      <p:font typeface="Open Sans Extra Bold" panose="020B0604020202020204" charset="0"/>
      <p:regular r:id="rId26"/>
    </p:embeddedFont>
    <p:embeddedFont>
      <p:font typeface="Open Sans Light" panose="020B0306030504020204" pitchFamily="34" charset="0"/>
      <p:regular r:id="rId27"/>
      <p:italic r:id="rId28"/>
    </p:embeddedFont>
    <p:embeddedFont>
      <p:font typeface="Poppins Medium" panose="00000600000000000000" pitchFamily="2" charset="0"/>
      <p:regular r:id="rId29"/>
      <p: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hyperlink" Target="mailto:info@etwinning.be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ites.google.com/view/etwinningvlaanderen/home" TargetMode="Externa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twinning.be/vlaanderen/events/" TargetMode="Externa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etwinning.be/vlaanderen/wedstrijden-labels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etwinningvlaanderen/" TargetMode="External"/><Relationship Id="rId13" Type="http://schemas.openxmlformats.org/officeDocument/2006/relationships/image" Target="../media/image39.png"/><Relationship Id="rId3" Type="http://schemas.openxmlformats.org/officeDocument/2006/relationships/image" Target="../media/image33.png"/><Relationship Id="rId7" Type="http://schemas.openxmlformats.org/officeDocument/2006/relationships/image" Target="../media/image36.svg"/><Relationship Id="rId12" Type="http://schemas.openxmlformats.org/officeDocument/2006/relationships/hyperlink" Target="https://school-education.ec.europa.eu/en/etwinning" TargetMode="External"/><Relationship Id="rId2" Type="http://schemas.openxmlformats.org/officeDocument/2006/relationships/hyperlink" Target="https://www.facebook.com/etwinning.b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6.png"/><Relationship Id="rId5" Type="http://schemas.openxmlformats.org/officeDocument/2006/relationships/hyperlink" Target="https://etwinning.be/vlaanderen/nieuwsbrief/" TargetMode="External"/><Relationship Id="rId10" Type="http://schemas.openxmlformats.org/officeDocument/2006/relationships/image" Target="../media/image38.svg"/><Relationship Id="rId4" Type="http://schemas.openxmlformats.org/officeDocument/2006/relationships/image" Target="../media/image34.svg"/><Relationship Id="rId9" Type="http://schemas.openxmlformats.org/officeDocument/2006/relationships/image" Target="../media/image37.png"/><Relationship Id="rId14" Type="http://schemas.openxmlformats.org/officeDocument/2006/relationships/image" Target="../media/image4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etwinning.be/vlaanderen/tea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hyperlink" Target="https://school-education.ec.europa.eu/en" TargetMode="External"/><Relationship Id="rId2" Type="http://schemas.openxmlformats.org/officeDocument/2006/relationships/hyperlink" Target="https://etwinning.be/vlaanderen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hyperlink" Target="https://etwinning.be/vlaanderen/nieuwsbericht/european-school-education-platform-faq/" TargetMode="External"/><Relationship Id="rId5" Type="http://schemas.openxmlformats.org/officeDocument/2006/relationships/hyperlink" Target="https://school-education.ec.europa.eu/en/etwinning" TargetMode="External"/><Relationship Id="rId10" Type="http://schemas.openxmlformats.org/officeDocument/2006/relationships/hyperlink" Target="https://etwinning.be/vlaanderen/nieuwsbrief/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etwinning.be/vlaanderen/inspiratie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88265" y="8996332"/>
            <a:ext cx="2456120" cy="9837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78832" y="9156915"/>
            <a:ext cx="4004508" cy="71580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153485" y="8900397"/>
            <a:ext cx="2562996" cy="10796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646940" y="-202700"/>
            <a:ext cx="5787772" cy="385851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0"/>
            <a:ext cx="7498865" cy="544491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721808" y="4805967"/>
            <a:ext cx="12844385" cy="4066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2"/>
              </a:lnSpc>
            </a:pPr>
            <a:r>
              <a:rPr lang="en-US" sz="5787">
                <a:solidFill>
                  <a:srgbClr val="230871"/>
                </a:solidFill>
                <a:latin typeface="Open Sans"/>
              </a:rPr>
              <a:t>eTwinning:</a:t>
            </a:r>
          </a:p>
          <a:p>
            <a:pPr algn="ctr">
              <a:lnSpc>
                <a:spcPts val="8102"/>
              </a:lnSpc>
            </a:pPr>
            <a:r>
              <a:rPr lang="en-US" sz="5787">
                <a:solidFill>
                  <a:srgbClr val="230871"/>
                </a:solidFill>
                <a:latin typeface="Open Sans"/>
              </a:rPr>
              <a:t>samenwerken met een school in Europa: hoe doe je dat?</a:t>
            </a:r>
          </a:p>
          <a:p>
            <a:pPr algn="ctr">
              <a:lnSpc>
                <a:spcPts val="8102"/>
              </a:lnSpc>
            </a:pPr>
            <a:r>
              <a:rPr lang="en-US" sz="5787">
                <a:solidFill>
                  <a:srgbClr val="230871"/>
                </a:solidFill>
                <a:latin typeface="Open Sans"/>
              </a:rPr>
              <a:t>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28508" y="8900397"/>
            <a:ext cx="1548894" cy="107647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28508" y="3311019"/>
            <a:ext cx="5509348" cy="1313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33"/>
              </a:lnSpc>
            </a:pPr>
            <a:r>
              <a:rPr lang="en-US" sz="3666">
                <a:solidFill>
                  <a:srgbClr val="8A7DA5"/>
                </a:solidFill>
                <a:latin typeface="Poppins Medium"/>
              </a:rPr>
              <a:t>de online community </a:t>
            </a:r>
          </a:p>
          <a:p>
            <a:pPr>
              <a:lnSpc>
                <a:spcPts val="5133"/>
              </a:lnSpc>
            </a:pPr>
            <a:r>
              <a:rPr lang="en-US" sz="3666">
                <a:solidFill>
                  <a:srgbClr val="8A7DA5"/>
                </a:solidFill>
                <a:latin typeface="Poppins Medium"/>
              </a:rPr>
              <a:t>voor scholen in Europa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4983954" y="224224"/>
            <a:ext cx="5960082" cy="5960082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A7DA5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86328" tIns="86328" rIns="86328" bIns="86328" rtlCol="0" anchor="ctr"/>
            <a:lstStyle/>
            <a:p>
              <a:pPr algn="ctr">
                <a:lnSpc>
                  <a:spcPts val="713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3731423" y="2252690"/>
            <a:ext cx="4322644" cy="4322627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24999" r="-24999"/>
              </a:stretch>
            </a:blip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344222" y="2764577"/>
            <a:ext cx="439688" cy="43968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409557" y="2041510"/>
            <a:ext cx="441183" cy="44118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385130" y="3415794"/>
            <a:ext cx="398780" cy="39878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363300" y="772844"/>
            <a:ext cx="442438" cy="42695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1409557" y="1439148"/>
            <a:ext cx="390832" cy="390832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11968588" y="2084127"/>
            <a:ext cx="3525668" cy="286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45"/>
              </a:lnSpc>
            </a:pPr>
            <a:r>
              <a:rPr lang="en-US" sz="1675">
                <a:solidFill>
                  <a:srgbClr val="230871"/>
                </a:solidFill>
                <a:latin typeface="Open Sans Light"/>
              </a:rPr>
              <a:t>ETwinning Vlaanderen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968588" y="2778370"/>
            <a:ext cx="3525668" cy="286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5"/>
              </a:lnSpc>
            </a:pPr>
            <a:r>
              <a:rPr lang="en-US" sz="1675">
                <a:solidFill>
                  <a:srgbClr val="230871"/>
                </a:solidFill>
                <a:latin typeface="Open Sans Light"/>
              </a:rPr>
              <a:t>etwinningvlaanderen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968588" y="3471442"/>
            <a:ext cx="1485222" cy="286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5"/>
              </a:lnSpc>
            </a:pPr>
            <a:r>
              <a:rPr lang="en-US" sz="1675">
                <a:solidFill>
                  <a:srgbClr val="230871"/>
                </a:solidFill>
                <a:latin typeface="Open Sans Light"/>
              </a:rPr>
              <a:t>@eTwinning_be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968588" y="823817"/>
            <a:ext cx="3525668" cy="286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5"/>
              </a:lnSpc>
            </a:pPr>
            <a:r>
              <a:rPr lang="en-US" sz="1675">
                <a:solidFill>
                  <a:srgbClr val="230871"/>
                </a:solidFill>
                <a:latin typeface="Open Sans Light"/>
                <a:hlinkClick r:id="rId19" tooltip="mailto:info@etwinning.be"/>
              </a:rPr>
              <a:t>etwinning@epos-vlaanderen.be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968588" y="1422423"/>
            <a:ext cx="2357036" cy="286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5"/>
              </a:lnSpc>
            </a:pPr>
            <a:r>
              <a:rPr lang="en-US" sz="1675">
                <a:solidFill>
                  <a:srgbClr val="230871"/>
                </a:solidFill>
                <a:latin typeface="Open Sans Light"/>
              </a:rPr>
              <a:t>etwinning.be/vlaanderen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0156" y="8601075"/>
            <a:ext cx="1891304" cy="13144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676400" y="813541"/>
            <a:ext cx="12626720" cy="878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8"/>
              </a:lnSpc>
            </a:pPr>
            <a:r>
              <a:rPr lang="en-US" sz="5142" dirty="0">
                <a:solidFill>
                  <a:srgbClr val="230871"/>
                </a:solidFill>
                <a:latin typeface="Open Sans Extra Bold"/>
              </a:rPr>
              <a:t>Parallel </a:t>
            </a:r>
            <a:r>
              <a:rPr lang="en-US" sz="5142" dirty="0" err="1">
                <a:solidFill>
                  <a:srgbClr val="230871"/>
                </a:solidFill>
                <a:latin typeface="Open Sans Extra Bold"/>
              </a:rPr>
              <a:t>werken</a:t>
            </a:r>
            <a:r>
              <a:rPr lang="en-US" sz="5142" dirty="0">
                <a:solidFill>
                  <a:srgbClr val="230871"/>
                </a:solidFill>
                <a:latin typeface="Open Sans Extra Bold"/>
              </a:rPr>
              <a:t> of </a:t>
            </a:r>
            <a:r>
              <a:rPr lang="en-US" sz="5142" dirty="0" err="1">
                <a:solidFill>
                  <a:srgbClr val="230871"/>
                </a:solidFill>
                <a:latin typeface="Open Sans Extra Bold"/>
              </a:rPr>
              <a:t>samenwerken</a:t>
            </a:r>
            <a:r>
              <a:rPr lang="en-US" sz="5142" dirty="0">
                <a:solidFill>
                  <a:srgbClr val="230871"/>
                </a:solidFill>
                <a:latin typeface="Open Sans Extra Bold"/>
              </a:rPr>
              <a:t>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43000" y="1783069"/>
            <a:ext cx="16394114" cy="7799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30871"/>
                </a:solidFill>
                <a:latin typeface="Open Sans Bold"/>
              </a:rPr>
              <a:t>Parallel </a:t>
            </a:r>
            <a:r>
              <a:rPr lang="en-US" sz="2000" dirty="0" err="1">
                <a:solidFill>
                  <a:srgbClr val="230871"/>
                </a:solidFill>
                <a:latin typeface="Open Sans Bold"/>
              </a:rPr>
              <a:t>werken</a:t>
            </a:r>
            <a:r>
              <a:rPr lang="en-US" sz="2000" dirty="0">
                <a:solidFill>
                  <a:srgbClr val="230871"/>
                </a:solidFill>
                <a:latin typeface="Open Sans Bold"/>
              </a:rPr>
              <a:t>:</a:t>
            </a:r>
          </a:p>
          <a:p>
            <a:pPr marL="453390" lvl="1" indent="-226695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rgbClr val="230871"/>
                </a:solidFill>
                <a:latin typeface="Open Sans"/>
              </a:rPr>
              <a:t>Elke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taak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wordt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in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elke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partnerklas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gemaakt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.</a:t>
            </a:r>
          </a:p>
          <a:p>
            <a:pPr marL="453390" lvl="1" indent="-226695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rgbClr val="230871"/>
                </a:solidFill>
                <a:latin typeface="Open Sans"/>
              </a:rPr>
              <a:t>De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resultaten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worden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wel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gedeeld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en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besproken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, maar er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wordt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weinig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/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niets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gedaan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met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elkaars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resultaten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.</a:t>
            </a:r>
          </a:p>
          <a:p>
            <a:pPr marL="1026795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Bv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: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lln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onderzoeken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de SDG’s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en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delen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hun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bevindingen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230871"/>
              </a:solidFill>
              <a:latin typeface="Open Sans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230871"/>
                </a:solidFill>
                <a:latin typeface="Open Sans Bold"/>
              </a:rPr>
              <a:t>Samenwerken</a:t>
            </a:r>
            <a:r>
              <a:rPr lang="en-US" sz="2000" dirty="0">
                <a:solidFill>
                  <a:srgbClr val="230871"/>
                </a:solidFill>
                <a:latin typeface="Open Sans Bold"/>
              </a:rPr>
              <a:t>:</a:t>
            </a:r>
          </a:p>
          <a:p>
            <a:pPr marL="453390" lvl="1" indent="-226695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rgbClr val="230871"/>
                </a:solidFill>
                <a:latin typeface="Open Sans"/>
              </a:rPr>
              <a:t>De </a:t>
            </a:r>
            <a:r>
              <a:rPr lang="en-US" sz="2000" b="1" dirty="0" err="1">
                <a:solidFill>
                  <a:srgbClr val="230871"/>
                </a:solidFill>
                <a:latin typeface="Open Sans"/>
              </a:rPr>
              <a:t>lln</a:t>
            </a:r>
            <a:r>
              <a:rPr lang="en-US" sz="2000" b="1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b="1" dirty="0" err="1">
                <a:solidFill>
                  <a:srgbClr val="230871"/>
                </a:solidFill>
                <a:latin typeface="Open Sans"/>
              </a:rPr>
              <a:t>werken</a:t>
            </a:r>
            <a:r>
              <a:rPr lang="en-US" sz="2000" b="1" dirty="0">
                <a:solidFill>
                  <a:srgbClr val="230871"/>
                </a:solidFill>
                <a:latin typeface="Open Sans"/>
              </a:rPr>
              <a:t> in </a:t>
            </a:r>
            <a:r>
              <a:rPr lang="en-US" sz="2000" b="1" dirty="0" err="1">
                <a:solidFill>
                  <a:srgbClr val="230871"/>
                </a:solidFill>
                <a:latin typeface="Open Sans"/>
              </a:rPr>
              <a:t>internationale</a:t>
            </a:r>
            <a:r>
              <a:rPr lang="en-US" sz="2000" b="1" dirty="0">
                <a:solidFill>
                  <a:srgbClr val="230871"/>
                </a:solidFill>
                <a:latin typeface="Open Sans"/>
              </a:rPr>
              <a:t> teams </a:t>
            </a:r>
            <a:r>
              <a:rPr lang="en-US" sz="2000" b="1" dirty="0" err="1">
                <a:solidFill>
                  <a:srgbClr val="230871"/>
                </a:solidFill>
                <a:latin typeface="Open Sans"/>
              </a:rPr>
              <a:t>samen</a:t>
            </a:r>
            <a:r>
              <a:rPr lang="en-US" sz="2000" b="1" dirty="0">
                <a:solidFill>
                  <a:srgbClr val="230871"/>
                </a:solidFill>
                <a:latin typeface="Open Sans"/>
              </a:rPr>
              <a:t> om </a:t>
            </a:r>
            <a:r>
              <a:rPr lang="en-US" sz="2000" b="1" dirty="0" err="1">
                <a:solidFill>
                  <a:srgbClr val="230871"/>
                </a:solidFill>
                <a:latin typeface="Open Sans"/>
              </a:rPr>
              <a:t>een</a:t>
            </a:r>
            <a:r>
              <a:rPr lang="en-US" sz="2000" b="1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b="1" dirty="0" err="1">
                <a:solidFill>
                  <a:srgbClr val="230871"/>
                </a:solidFill>
                <a:latin typeface="Open Sans"/>
              </a:rPr>
              <a:t>taak</a:t>
            </a:r>
            <a:r>
              <a:rPr lang="en-US" sz="2000" b="1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b="1" dirty="0" err="1">
                <a:solidFill>
                  <a:srgbClr val="230871"/>
                </a:solidFill>
                <a:latin typeface="Open Sans"/>
              </a:rPr>
              <a:t>te</a:t>
            </a:r>
            <a:r>
              <a:rPr lang="en-US" sz="2000" b="1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b="1" dirty="0" err="1">
                <a:solidFill>
                  <a:srgbClr val="230871"/>
                </a:solidFill>
                <a:latin typeface="Open Sans"/>
              </a:rPr>
              <a:t>maken</a:t>
            </a:r>
            <a:r>
              <a:rPr lang="en-US" sz="2000" b="1" dirty="0">
                <a:solidFill>
                  <a:srgbClr val="230871"/>
                </a:solidFill>
                <a:latin typeface="Open Sans"/>
              </a:rPr>
              <a:t>: </a:t>
            </a:r>
          </a:p>
          <a:p>
            <a:pPr marL="1026795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rgbClr val="230871"/>
                </a:solidFill>
                <a:latin typeface="Open Sans"/>
              </a:rPr>
              <a:t>bv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redactie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krant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: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Sportdienst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,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Cultuur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,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Politiek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...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zijn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internationale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teams.</a:t>
            </a:r>
          </a:p>
          <a:p>
            <a:pPr marL="1026795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rgbClr val="230871"/>
                </a:solidFill>
                <a:latin typeface="Open Sans"/>
              </a:rPr>
              <a:t>bv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simultaan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werken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(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kan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ook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op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ander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tijdstip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!):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lln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bekijken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in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internationale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teams welk SDG ze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willen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nader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bekijken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en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gaan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samen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op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onderzoek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.</a:t>
            </a:r>
          </a:p>
          <a:p>
            <a:pPr marL="453390" lvl="1" indent="-226695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rgbClr val="230871"/>
                </a:solidFill>
                <a:latin typeface="Open Sans"/>
              </a:rPr>
              <a:t>De </a:t>
            </a:r>
            <a:r>
              <a:rPr lang="en-US" sz="2000" b="1" dirty="0" err="1">
                <a:solidFill>
                  <a:srgbClr val="230871"/>
                </a:solidFill>
                <a:latin typeface="Open Sans"/>
              </a:rPr>
              <a:t>lln</a:t>
            </a:r>
            <a:r>
              <a:rPr lang="en-US" sz="2000" b="1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b="1" dirty="0" err="1">
                <a:solidFill>
                  <a:srgbClr val="230871"/>
                </a:solidFill>
                <a:latin typeface="Open Sans"/>
              </a:rPr>
              <a:t>werken</a:t>
            </a:r>
            <a:r>
              <a:rPr lang="en-US" sz="2000" b="1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b="1" dirty="0" err="1">
                <a:solidFill>
                  <a:srgbClr val="230871"/>
                </a:solidFill>
                <a:latin typeface="Open Sans"/>
              </a:rPr>
              <a:t>verder</a:t>
            </a:r>
            <a:r>
              <a:rPr lang="en-US" sz="2000" b="1" dirty="0">
                <a:solidFill>
                  <a:srgbClr val="230871"/>
                </a:solidFill>
                <a:latin typeface="Open Sans"/>
              </a:rPr>
              <a:t> met </a:t>
            </a:r>
            <a:r>
              <a:rPr lang="en-US" sz="2000" b="1" dirty="0" err="1">
                <a:solidFill>
                  <a:srgbClr val="230871"/>
                </a:solidFill>
                <a:latin typeface="Open Sans"/>
              </a:rPr>
              <a:t>elkaars</a:t>
            </a:r>
            <a:r>
              <a:rPr lang="en-US" sz="2000" b="1" dirty="0">
                <a:solidFill>
                  <a:srgbClr val="230871"/>
                </a:solidFill>
                <a:latin typeface="Open Sans"/>
              </a:rPr>
              <a:t> info </a:t>
            </a:r>
            <a:r>
              <a:rPr lang="en-US" sz="2000" b="1" dirty="0" err="1">
                <a:solidFill>
                  <a:srgbClr val="230871"/>
                </a:solidFill>
                <a:latin typeface="Open Sans"/>
              </a:rPr>
              <a:t>en</a:t>
            </a:r>
            <a:r>
              <a:rPr lang="en-US" sz="2000" b="1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b="1" dirty="0" err="1">
                <a:solidFill>
                  <a:srgbClr val="230871"/>
                </a:solidFill>
                <a:latin typeface="Open Sans"/>
              </a:rPr>
              <a:t>komen</a:t>
            </a:r>
            <a:r>
              <a:rPr lang="en-US" sz="2000" b="1" dirty="0">
                <a:solidFill>
                  <a:srgbClr val="230871"/>
                </a:solidFill>
                <a:latin typeface="Open Sans"/>
              </a:rPr>
              <a:t> zo tot </a:t>
            </a:r>
            <a:r>
              <a:rPr lang="en-US" sz="2000" b="1" dirty="0" err="1">
                <a:solidFill>
                  <a:srgbClr val="230871"/>
                </a:solidFill>
                <a:latin typeface="Open Sans"/>
              </a:rPr>
              <a:t>een</a:t>
            </a:r>
            <a:r>
              <a:rPr lang="en-US" sz="2000" b="1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b="1" dirty="0" err="1">
                <a:solidFill>
                  <a:srgbClr val="230871"/>
                </a:solidFill>
                <a:latin typeface="Open Sans"/>
              </a:rPr>
              <a:t>gezamenlijk</a:t>
            </a:r>
            <a:r>
              <a:rPr lang="en-US" sz="2000" b="1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b="1" dirty="0" err="1">
                <a:solidFill>
                  <a:srgbClr val="230871"/>
                </a:solidFill>
                <a:latin typeface="Open Sans"/>
              </a:rPr>
              <a:t>werk</a:t>
            </a:r>
            <a:r>
              <a:rPr lang="en-US" sz="2000" b="1" dirty="0">
                <a:solidFill>
                  <a:srgbClr val="230871"/>
                </a:solidFill>
                <a:latin typeface="Open Sans"/>
              </a:rPr>
              <a:t>: </a:t>
            </a:r>
          </a:p>
          <a:p>
            <a:pPr marL="1026795" lvl="2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rgbClr val="230871"/>
                </a:solidFill>
                <a:latin typeface="Open Sans"/>
              </a:rPr>
              <a:t>bv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vervolgactiviteiten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: </a:t>
            </a:r>
          </a:p>
          <a:p>
            <a:pPr marL="1483995" lvl="3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230871"/>
                </a:solidFill>
                <a:latin typeface="Open Sans"/>
              </a:rPr>
              <a:t>script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schrijven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dat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partner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verfilmd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, </a:t>
            </a:r>
          </a:p>
          <a:p>
            <a:pPr marL="1483995" lvl="3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rgbClr val="230871"/>
                </a:solidFill>
                <a:latin typeface="Open Sans"/>
              </a:rPr>
              <a:t>nieuwsbericht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maken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dat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anderen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in de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krant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schrijven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..., </a:t>
            </a:r>
          </a:p>
          <a:p>
            <a:pPr marL="1483995" lvl="3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rgbClr val="230871"/>
                </a:solidFill>
                <a:latin typeface="Open Sans"/>
              </a:rPr>
              <a:t>vervolgverhaal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- of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gedicht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, </a:t>
            </a:r>
          </a:p>
          <a:p>
            <a:pPr marL="1483995" lvl="3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230871"/>
                </a:solidFill>
                <a:latin typeface="Open Sans"/>
              </a:rPr>
              <a:t>‘how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to’s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’: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stappenplannen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schrijven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bv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kookboek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: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recepten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230871"/>
                </a:solidFill>
                <a:latin typeface="Open Sans"/>
              </a:rPr>
              <a:t>schrijven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000" dirty="0">
                <a:solidFill>
                  <a:srgbClr val="230871"/>
                </a:solidFill>
                <a:latin typeface="Open Sans"/>
                <a:sym typeface="Wingdings" panose="05000000000000000000" pitchFamily="2" charset="2"/>
              </a:rPr>
              <a:t> </a:t>
            </a:r>
            <a:r>
              <a:rPr lang="en-US" sz="2000" dirty="0" err="1">
                <a:solidFill>
                  <a:srgbClr val="230871"/>
                </a:solidFill>
                <a:latin typeface="Open Sans"/>
                <a:sym typeface="Wingdings" panose="05000000000000000000" pitchFamily="2" charset="2"/>
              </a:rPr>
              <a:t>koken</a:t>
            </a:r>
            <a:r>
              <a:rPr lang="en-US" sz="2000" dirty="0">
                <a:solidFill>
                  <a:srgbClr val="230871"/>
                </a:solidFill>
                <a:latin typeface="Open Sans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230871"/>
                </a:solidFill>
                <a:latin typeface="Open Sans"/>
                <a:sym typeface="Wingdings" panose="05000000000000000000" pitchFamily="2" charset="2"/>
              </a:rPr>
              <a:t>en</a:t>
            </a:r>
            <a:r>
              <a:rPr lang="en-US" sz="2000" dirty="0">
                <a:solidFill>
                  <a:srgbClr val="230871"/>
                </a:solidFill>
                <a:latin typeface="Open Sans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230871"/>
                </a:solidFill>
                <a:latin typeface="Open Sans"/>
                <a:sym typeface="Wingdings" panose="05000000000000000000" pitchFamily="2" charset="2"/>
              </a:rPr>
              <a:t>foto’s</a:t>
            </a:r>
            <a:r>
              <a:rPr lang="en-US" sz="2000" dirty="0">
                <a:solidFill>
                  <a:srgbClr val="230871"/>
                </a:solidFill>
                <a:latin typeface="Open Sans"/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230871"/>
                </a:solidFill>
                <a:latin typeface="Open Sans"/>
                <a:sym typeface="Wingdings" panose="05000000000000000000" pitchFamily="2" charset="2"/>
              </a:rPr>
              <a:t>maken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, </a:t>
            </a:r>
          </a:p>
          <a:p>
            <a:pPr marL="1483995" lvl="3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rgbClr val="230871"/>
                </a:solidFill>
                <a:latin typeface="Open Sans"/>
              </a:rPr>
              <a:t>reisgids</a:t>
            </a:r>
            <a:r>
              <a:rPr lang="en-US" sz="2000" dirty="0">
                <a:solidFill>
                  <a:srgbClr val="230871"/>
                </a:solidFill>
                <a:latin typeface="Open Sans"/>
              </a:rPr>
              <a:t>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96969" y="3322434"/>
            <a:ext cx="4114800" cy="4114800"/>
            <a:chOff x="0" y="0"/>
            <a:chExt cx="5486400" cy="54864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486400" cy="5486400"/>
            </a:xfrm>
            <a:prstGeom prst="rect">
              <a:avLst/>
            </a:prstGeom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13717" t="12680" r="12345" b="4877"/>
          <a:stretch>
            <a:fillRect/>
          </a:stretch>
        </p:blipFill>
        <p:spPr>
          <a:xfrm>
            <a:off x="2076114" y="3086100"/>
            <a:ext cx="7314196" cy="458746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19281" y="8550401"/>
            <a:ext cx="9360432" cy="357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8"/>
              </a:lnSpc>
              <a:spcBef>
                <a:spcPct val="0"/>
              </a:spcBef>
            </a:pPr>
            <a:r>
              <a:rPr lang="en-US" sz="2113" u="sng">
                <a:solidFill>
                  <a:srgbClr val="230871"/>
                </a:solidFill>
                <a:latin typeface="Open Sans Extra Bold"/>
                <a:hlinkClick r:id="rId5" tooltip="https://sites.google.com/view/etwinningvlaanderen/home"/>
              </a:rPr>
              <a:t>https://sites.google.com/view/etwinningvlaanderen/home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54996" y="1436633"/>
            <a:ext cx="15621697" cy="994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90"/>
              </a:lnSpc>
            </a:pPr>
            <a:r>
              <a:rPr lang="en-US" sz="5850">
                <a:solidFill>
                  <a:srgbClr val="230871"/>
                </a:solidFill>
                <a:latin typeface="Open Sans Extra Bold"/>
              </a:rPr>
              <a:t>Tools for eTwinning projects + ideeën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0156" y="8601075"/>
            <a:ext cx="1891304" cy="13144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24524" t="17161" r="25568" b="20049"/>
          <a:stretch>
            <a:fillRect/>
          </a:stretch>
        </p:blipFill>
        <p:spPr>
          <a:xfrm>
            <a:off x="1455808" y="4883005"/>
            <a:ext cx="4751711" cy="336274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29367" t="21784" r="15845" b="3691"/>
          <a:stretch>
            <a:fillRect/>
          </a:stretch>
        </p:blipFill>
        <p:spPr>
          <a:xfrm>
            <a:off x="7116744" y="4906817"/>
            <a:ext cx="4552192" cy="348304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039589" y="2456852"/>
            <a:ext cx="15219711" cy="1234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4"/>
              </a:lnSpc>
            </a:pPr>
            <a:r>
              <a:rPr lang="en-US" sz="2600">
                <a:solidFill>
                  <a:srgbClr val="230871"/>
                </a:solidFill>
                <a:latin typeface="Open Sans"/>
              </a:rPr>
              <a:t>Je hebt een projectidee dat je kan koppelen aan je leerplan? Dan kan je partners zoeken!</a:t>
            </a:r>
          </a:p>
          <a:p>
            <a:pPr algn="ctr">
              <a:lnSpc>
                <a:spcPts val="5174"/>
              </a:lnSpc>
            </a:pPr>
            <a:endParaRPr lang="en-US" sz="2600">
              <a:solidFill>
                <a:srgbClr val="230871"/>
              </a:solidFill>
              <a:latin typeface="Open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039589" y="1362795"/>
            <a:ext cx="15621697" cy="994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90"/>
              </a:lnSpc>
            </a:pPr>
            <a:r>
              <a:rPr lang="en-US" sz="5850">
                <a:solidFill>
                  <a:srgbClr val="230871"/>
                </a:solidFill>
                <a:latin typeface="Open Sans Extra Bold"/>
              </a:rPr>
              <a:t>Partners zoeken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99485" y="3520188"/>
            <a:ext cx="6059637" cy="1007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28"/>
              </a:lnSpc>
            </a:pPr>
            <a:r>
              <a:rPr lang="en-US" sz="2125" dirty="0">
                <a:solidFill>
                  <a:srgbClr val="230871"/>
                </a:solidFill>
                <a:latin typeface="Open Sans Bold"/>
              </a:rPr>
              <a:t>Als je </a:t>
            </a:r>
            <a:r>
              <a:rPr lang="en-US" sz="2125" dirty="0" err="1">
                <a:solidFill>
                  <a:srgbClr val="230871"/>
                </a:solidFill>
                <a:latin typeface="Open Sans Bold"/>
              </a:rPr>
              <a:t>een</a:t>
            </a:r>
            <a:r>
              <a:rPr lang="en-US" sz="2125" dirty="0">
                <a:solidFill>
                  <a:srgbClr val="230871"/>
                </a:solidFill>
                <a:latin typeface="Open Sans Bold"/>
              </a:rPr>
              <a:t> eTwinning-account </a:t>
            </a:r>
            <a:r>
              <a:rPr lang="en-US" sz="2125" dirty="0" err="1">
                <a:solidFill>
                  <a:srgbClr val="230871"/>
                </a:solidFill>
                <a:latin typeface="Open Sans Bold"/>
              </a:rPr>
              <a:t>hebt</a:t>
            </a:r>
            <a:r>
              <a:rPr lang="en-US" sz="2125" dirty="0">
                <a:solidFill>
                  <a:srgbClr val="230871"/>
                </a:solidFill>
                <a:latin typeface="Open Sans Bold"/>
              </a:rPr>
              <a:t>: </a:t>
            </a:r>
          </a:p>
          <a:p>
            <a:pPr algn="ctr">
              <a:lnSpc>
                <a:spcPts val="4228"/>
              </a:lnSpc>
            </a:pPr>
            <a:r>
              <a:rPr lang="en-US" sz="2125" dirty="0" err="1">
                <a:solidFill>
                  <a:srgbClr val="230871"/>
                </a:solidFill>
                <a:latin typeface="Open Sans Bold"/>
              </a:rPr>
              <a:t>gebruik</a:t>
            </a:r>
            <a:r>
              <a:rPr lang="en-US" sz="2125" dirty="0">
                <a:solidFill>
                  <a:srgbClr val="230871"/>
                </a:solidFill>
                <a:latin typeface="Open Sans Bold"/>
              </a:rPr>
              <a:t> de </a:t>
            </a:r>
            <a:r>
              <a:rPr lang="en-US" sz="2125" dirty="0" err="1">
                <a:solidFill>
                  <a:srgbClr val="230871"/>
                </a:solidFill>
                <a:latin typeface="Open Sans Bold"/>
              </a:rPr>
              <a:t>netwerkfunctie</a:t>
            </a:r>
            <a:r>
              <a:rPr lang="en-US" sz="2125" dirty="0">
                <a:solidFill>
                  <a:srgbClr val="230871"/>
                </a:solidFill>
                <a:latin typeface="Open Sans Bold"/>
              </a:rPr>
              <a:t> op </a:t>
            </a:r>
            <a:r>
              <a:rPr lang="en-US" sz="2125" dirty="0" err="1">
                <a:solidFill>
                  <a:srgbClr val="230871"/>
                </a:solidFill>
                <a:latin typeface="Open Sans Bold"/>
              </a:rPr>
              <a:t>Esep</a:t>
            </a:r>
            <a:r>
              <a:rPr lang="en-US" sz="2125" dirty="0">
                <a:solidFill>
                  <a:srgbClr val="230871"/>
                </a:solidFill>
                <a:latin typeface="Open Sans Bold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720827" y="3420534"/>
            <a:ext cx="5537629" cy="1537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1"/>
              </a:lnSpc>
            </a:pPr>
            <a:r>
              <a:rPr lang="en-US" sz="2126" dirty="0" err="1">
                <a:solidFill>
                  <a:srgbClr val="230871"/>
                </a:solidFill>
                <a:latin typeface="Open Sans Bold"/>
              </a:rPr>
              <a:t>Gebruik</a:t>
            </a:r>
            <a:r>
              <a:rPr lang="en-US" sz="2126" dirty="0">
                <a:solidFill>
                  <a:srgbClr val="230871"/>
                </a:solidFill>
                <a:latin typeface="Open Sans Bold"/>
              </a:rPr>
              <a:t> </a:t>
            </a:r>
            <a:r>
              <a:rPr lang="en-US" sz="2126" dirty="0" err="1">
                <a:solidFill>
                  <a:srgbClr val="230871"/>
                </a:solidFill>
                <a:latin typeface="Open Sans Bold"/>
              </a:rPr>
              <a:t>sociale</a:t>
            </a:r>
            <a:r>
              <a:rPr lang="en-US" sz="2126" dirty="0">
                <a:solidFill>
                  <a:srgbClr val="230871"/>
                </a:solidFill>
                <a:latin typeface="Open Sans Bold"/>
              </a:rPr>
              <a:t> media, </a:t>
            </a:r>
            <a:r>
              <a:rPr lang="en-US" sz="2126" dirty="0" err="1">
                <a:solidFill>
                  <a:srgbClr val="230871"/>
                </a:solidFill>
                <a:latin typeface="Open Sans Bold"/>
              </a:rPr>
              <a:t>zoals</a:t>
            </a:r>
            <a:r>
              <a:rPr lang="en-US" sz="2126" dirty="0">
                <a:solidFill>
                  <a:srgbClr val="230871"/>
                </a:solidFill>
                <a:latin typeface="Open Sans Bold"/>
              </a:rPr>
              <a:t> de </a:t>
            </a:r>
            <a:r>
              <a:rPr lang="en-US" sz="2126" dirty="0" err="1">
                <a:solidFill>
                  <a:srgbClr val="230871"/>
                </a:solidFill>
                <a:latin typeface="Open Sans Bold"/>
              </a:rPr>
              <a:t>Facebookgroep</a:t>
            </a:r>
            <a:r>
              <a:rPr lang="en-US" sz="2126" dirty="0">
                <a:solidFill>
                  <a:srgbClr val="230871"/>
                </a:solidFill>
                <a:latin typeface="Open Sans Bold"/>
              </a:rPr>
              <a:t> 'eTwinning Social </a:t>
            </a:r>
            <a:r>
              <a:rPr lang="en-US" sz="2126" dirty="0" err="1">
                <a:solidFill>
                  <a:srgbClr val="230871"/>
                </a:solidFill>
                <a:latin typeface="Open Sans Bold"/>
              </a:rPr>
              <a:t>Netwerk</a:t>
            </a:r>
            <a:r>
              <a:rPr lang="en-US" sz="2126" dirty="0">
                <a:solidFill>
                  <a:srgbClr val="230871"/>
                </a:solidFill>
                <a:latin typeface="Open Sans Bold"/>
              </a:rPr>
              <a:t>' of 'eTwinning partner finding'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7D1D61-F524-983C-135F-3E08A6B46594}"/>
              </a:ext>
            </a:extLst>
          </p:cNvPr>
          <p:cNvSpPr txBox="1"/>
          <p:nvPr/>
        </p:nvSpPr>
        <p:spPr>
          <a:xfrm>
            <a:off x="12654373" y="3496386"/>
            <a:ext cx="4478837" cy="1551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31"/>
              </a:lnSpc>
            </a:pPr>
            <a:r>
              <a:rPr lang="en-US" sz="2126" dirty="0" err="1">
                <a:solidFill>
                  <a:srgbClr val="230871"/>
                </a:solidFill>
                <a:latin typeface="Open Sans Bold"/>
              </a:rPr>
              <a:t>Volg</a:t>
            </a:r>
            <a:r>
              <a:rPr lang="en-US" sz="2126" dirty="0">
                <a:solidFill>
                  <a:srgbClr val="230871"/>
                </a:solidFill>
                <a:latin typeface="Open Sans Bold"/>
              </a:rPr>
              <a:t> ‘partner finding webinars’ </a:t>
            </a:r>
          </a:p>
          <a:p>
            <a:pPr algn="ctr">
              <a:lnSpc>
                <a:spcPts val="4231"/>
              </a:lnSpc>
            </a:pPr>
            <a:r>
              <a:rPr lang="en-US" sz="2126" dirty="0">
                <a:solidFill>
                  <a:srgbClr val="230871"/>
                </a:solidFill>
                <a:latin typeface="Open Sans Bold"/>
              </a:rPr>
              <a:t>of seminaries </a:t>
            </a:r>
            <a:r>
              <a:rPr lang="en-US" sz="2126" dirty="0" err="1">
                <a:solidFill>
                  <a:srgbClr val="230871"/>
                </a:solidFill>
                <a:latin typeface="Open Sans Bold"/>
              </a:rPr>
              <a:t>georganiseerd</a:t>
            </a:r>
            <a:r>
              <a:rPr lang="en-US" sz="2126" dirty="0">
                <a:solidFill>
                  <a:srgbClr val="230871"/>
                </a:solidFill>
                <a:latin typeface="Open Sans Bold"/>
              </a:rPr>
              <a:t> door eTwinning.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539194E7-D889-F58A-1855-E03ADE3CC682}"/>
              </a:ext>
            </a:extLst>
          </p:cNvPr>
          <p:cNvSpPr/>
          <p:nvPr/>
        </p:nvSpPr>
        <p:spPr>
          <a:xfrm>
            <a:off x="1295400" y="3520188"/>
            <a:ext cx="5181600" cy="504278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FB560C67-7845-FA22-379F-9C416F37C781}"/>
              </a:ext>
            </a:extLst>
          </p:cNvPr>
          <p:cNvSpPr/>
          <p:nvPr/>
        </p:nvSpPr>
        <p:spPr>
          <a:xfrm>
            <a:off x="6709526" y="3520186"/>
            <a:ext cx="5577515" cy="504278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54EC479-3851-1698-AF69-48F9112B44E5}"/>
              </a:ext>
            </a:extLst>
          </p:cNvPr>
          <p:cNvSpPr/>
          <p:nvPr/>
        </p:nvSpPr>
        <p:spPr>
          <a:xfrm>
            <a:off x="12542807" y="3524946"/>
            <a:ext cx="4716493" cy="504278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F1E9E36-9E7C-0B21-D500-3F428DD8324D}"/>
              </a:ext>
            </a:extLst>
          </p:cNvPr>
          <p:cNvSpPr txBox="1"/>
          <p:nvPr/>
        </p:nvSpPr>
        <p:spPr>
          <a:xfrm>
            <a:off x="13022192" y="5672163"/>
            <a:ext cx="3810000" cy="369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b="1" u="sng" dirty="0">
                <a:solidFill>
                  <a:srgbClr val="155CB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online) workshops en seminars</a:t>
            </a:r>
            <a:endParaRPr lang="nl-B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tooltip="https://etwinning.be/vlaanderen/wedstrijden-labels/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432627" y="3086100"/>
            <a:ext cx="4114800" cy="41148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3029225"/>
            <a:ext cx="12403927" cy="4781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5"/>
              </a:lnSpc>
            </a:pPr>
            <a:r>
              <a:rPr lang="en-US" sz="3010">
                <a:solidFill>
                  <a:srgbClr val="230871"/>
                </a:solidFill>
                <a:latin typeface="Open Sans"/>
              </a:rPr>
              <a:t>Veranker internationalisering op school en motiveer collega's om deel te nemen:</a:t>
            </a:r>
          </a:p>
          <a:p>
            <a:pPr>
              <a:lnSpc>
                <a:spcPts val="4215"/>
              </a:lnSpc>
            </a:pPr>
            <a:endParaRPr lang="en-US" sz="3010">
              <a:solidFill>
                <a:srgbClr val="230871"/>
              </a:solidFill>
              <a:latin typeface="Open Sans"/>
            </a:endParaRPr>
          </a:p>
          <a:p>
            <a:pPr marL="650041" lvl="1" indent="-325021">
              <a:lnSpc>
                <a:spcPts val="4215"/>
              </a:lnSpc>
              <a:buFont typeface="Arial"/>
              <a:buChar char="•"/>
            </a:pPr>
            <a:r>
              <a:rPr lang="en-US" sz="3010">
                <a:solidFill>
                  <a:srgbClr val="230871"/>
                </a:solidFill>
                <a:latin typeface="Open Sans"/>
              </a:rPr>
              <a:t>Win kwaliteitslabels en awards met projecten die voldoen aan bepaalde nationale &amp; Europese voorwaarden. </a:t>
            </a:r>
          </a:p>
          <a:p>
            <a:pPr marL="650041" lvl="1" indent="-325021">
              <a:lnSpc>
                <a:spcPts val="4215"/>
              </a:lnSpc>
              <a:buFont typeface="Arial"/>
              <a:buChar char="•"/>
            </a:pPr>
            <a:r>
              <a:rPr lang="en-US" sz="3010">
                <a:solidFill>
                  <a:srgbClr val="230871"/>
                </a:solidFill>
                <a:latin typeface="Open Sans"/>
              </a:rPr>
              <a:t>Krijg positieve aandacht voor jouw project &amp; school en win er leuke prijzen mee.</a:t>
            </a:r>
          </a:p>
          <a:p>
            <a:pPr marL="650041" lvl="1" indent="-325021">
              <a:lnSpc>
                <a:spcPts val="4215"/>
              </a:lnSpc>
              <a:buFont typeface="Arial"/>
              <a:buChar char="•"/>
            </a:pPr>
            <a:r>
              <a:rPr lang="en-US" sz="3010">
                <a:solidFill>
                  <a:srgbClr val="230871"/>
                </a:solidFill>
                <a:latin typeface="Open Sans"/>
              </a:rPr>
              <a:t>Word een eTwinning School: slechts 15 Vlaamse scholen dragen deze titel in 2023 - 2024!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10156" y="923925"/>
            <a:ext cx="11555331" cy="99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0"/>
              </a:lnSpc>
            </a:pPr>
            <a:r>
              <a:rPr lang="en-US" sz="5850">
                <a:solidFill>
                  <a:srgbClr val="230871"/>
                </a:solidFill>
                <a:latin typeface="Open Sans Extra Bold"/>
              </a:rPr>
              <a:t>Kwaliteitslabels en awards!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10156" y="8601075"/>
            <a:ext cx="1891304" cy="131445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142311" y="7868350"/>
            <a:ext cx="4695432" cy="7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2"/>
              </a:lnSpc>
            </a:pPr>
            <a:r>
              <a:rPr lang="en-US" sz="2123">
                <a:solidFill>
                  <a:srgbClr val="230871"/>
                </a:solidFill>
                <a:latin typeface="Open Sans Extra Bold"/>
              </a:rPr>
              <a:t>https://etwinning.be/vlaanderen/wedstrijden-labels/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tooltip="https://www.facebook.com/etwinning.b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954802" y="2548163"/>
            <a:ext cx="2595337" cy="2595337"/>
          </a:xfrm>
          <a:prstGeom prst="rect">
            <a:avLst/>
          </a:prstGeom>
        </p:spPr>
      </p:pic>
      <p:pic>
        <p:nvPicPr>
          <p:cNvPr id="3" name="Picture 3">
            <a:hlinkClick r:id="rId5" tooltip="https://etwinning.be/vlaanderen/nieuwsbrief/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788023" y="2361256"/>
            <a:ext cx="2591047" cy="2591047"/>
          </a:xfrm>
          <a:prstGeom prst="rect">
            <a:avLst/>
          </a:prstGeom>
        </p:spPr>
      </p:pic>
      <p:pic>
        <p:nvPicPr>
          <p:cNvPr id="4" name="Picture 4">
            <a:hlinkClick r:id="rId8" tooltip="https://www.instagram.com/etwinningvlaanderen/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94533" y="6510025"/>
            <a:ext cx="2575373" cy="25753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7415189" y="4106989"/>
            <a:ext cx="3457622" cy="2403036"/>
          </a:xfrm>
          <a:prstGeom prst="rect">
            <a:avLst/>
          </a:prstGeom>
        </p:spPr>
      </p:pic>
      <p:pic>
        <p:nvPicPr>
          <p:cNvPr id="6" name="Picture 6">
            <a:hlinkClick r:id="rId12" tooltip="https://school-education.ec.europa.eu/en/etwinning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682363" y="6507278"/>
            <a:ext cx="2578119" cy="257811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010751" y="514736"/>
            <a:ext cx="5960672" cy="1457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85"/>
              </a:lnSpc>
            </a:pPr>
            <a:r>
              <a:rPr lang="en-US" sz="8560">
                <a:solidFill>
                  <a:srgbClr val="230871"/>
                </a:solidFill>
                <a:latin typeface="Open Sans Extra Bold"/>
              </a:rPr>
              <a:t>Meer info?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16712" y="3090101"/>
            <a:ext cx="294191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230871"/>
                </a:solidFill>
                <a:latin typeface="Open Sans"/>
              </a:rPr>
              <a:t>Facebook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740255" y="3266957"/>
            <a:ext cx="370486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230871"/>
                </a:solidFill>
                <a:latin typeface="Open Sans"/>
              </a:rPr>
              <a:t>Nieuwsbrief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54802" y="7305165"/>
            <a:ext cx="311765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230871"/>
                </a:solidFill>
                <a:latin typeface="Open Sans"/>
              </a:rPr>
              <a:t>Instagram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260483" y="6843203"/>
            <a:ext cx="4838295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230871"/>
                </a:solidFill>
                <a:latin typeface="Open Sans"/>
              </a:rPr>
              <a:t>Registreer je als eTwinner!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tooltip="https://etwinning.be/vlaanderen/team/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476169" y="2722758"/>
            <a:ext cx="4114800" cy="41148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85125" y="2582953"/>
            <a:ext cx="8991044" cy="5351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16"/>
              </a:lnSpc>
            </a:pPr>
            <a:r>
              <a:rPr lang="en-US" sz="3011" dirty="0">
                <a:solidFill>
                  <a:srgbClr val="230871"/>
                </a:solidFill>
                <a:latin typeface="Open Sans"/>
              </a:rPr>
              <a:t>Iris Speleers - </a:t>
            </a:r>
            <a:r>
              <a:rPr lang="en-US" sz="3011" dirty="0" err="1">
                <a:solidFill>
                  <a:srgbClr val="230871"/>
                </a:solidFill>
                <a:latin typeface="Open Sans"/>
              </a:rPr>
              <a:t>coördinator</a:t>
            </a:r>
            <a:endParaRPr lang="en-US" sz="3011" dirty="0">
              <a:solidFill>
                <a:srgbClr val="230871"/>
              </a:solidFill>
              <a:latin typeface="Open Sans"/>
            </a:endParaRPr>
          </a:p>
          <a:p>
            <a:pPr>
              <a:lnSpc>
                <a:spcPts val="4216"/>
              </a:lnSpc>
            </a:pPr>
            <a:r>
              <a:rPr lang="en-US" sz="3011" dirty="0">
                <a:solidFill>
                  <a:srgbClr val="230871"/>
                </a:solidFill>
                <a:latin typeface="Open Sans"/>
              </a:rPr>
              <a:t>Linda Cys – </a:t>
            </a:r>
            <a:r>
              <a:rPr lang="en-US" sz="3011" dirty="0" err="1">
                <a:solidFill>
                  <a:srgbClr val="230871"/>
                </a:solidFill>
                <a:latin typeface="Open Sans"/>
              </a:rPr>
              <a:t>medewerker</a:t>
            </a:r>
            <a:r>
              <a:rPr lang="en-US" sz="3011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3011" dirty="0" err="1">
                <a:solidFill>
                  <a:srgbClr val="230871"/>
                </a:solidFill>
                <a:latin typeface="Open Sans"/>
              </a:rPr>
              <a:t>administratie</a:t>
            </a:r>
            <a:endParaRPr lang="en-US" sz="3011" dirty="0">
              <a:solidFill>
                <a:srgbClr val="230871"/>
              </a:solidFill>
              <a:latin typeface="Open Sans"/>
            </a:endParaRPr>
          </a:p>
          <a:p>
            <a:pPr>
              <a:lnSpc>
                <a:spcPts val="4216"/>
              </a:lnSpc>
            </a:pPr>
            <a:r>
              <a:rPr lang="en-US" sz="3011" dirty="0">
                <a:solidFill>
                  <a:srgbClr val="230871"/>
                </a:solidFill>
                <a:latin typeface="Open Sans"/>
              </a:rPr>
              <a:t>Marianne Gees – </a:t>
            </a:r>
            <a:r>
              <a:rPr lang="en-US" sz="3011" dirty="0" err="1">
                <a:solidFill>
                  <a:srgbClr val="230871"/>
                </a:solidFill>
                <a:latin typeface="Open Sans"/>
              </a:rPr>
              <a:t>medewerker</a:t>
            </a:r>
            <a:r>
              <a:rPr lang="en-US" sz="3011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3011" dirty="0" err="1">
                <a:solidFill>
                  <a:srgbClr val="230871"/>
                </a:solidFill>
                <a:latin typeface="Open Sans"/>
              </a:rPr>
              <a:t>communicatie</a:t>
            </a:r>
            <a:endParaRPr lang="en-US" sz="3011" dirty="0">
              <a:solidFill>
                <a:srgbClr val="230871"/>
              </a:solidFill>
              <a:latin typeface="Open Sans"/>
            </a:endParaRPr>
          </a:p>
          <a:p>
            <a:pPr>
              <a:lnSpc>
                <a:spcPts val="4216"/>
              </a:lnSpc>
            </a:pPr>
            <a:endParaRPr lang="en-US" sz="3011" dirty="0">
              <a:solidFill>
                <a:srgbClr val="230871"/>
              </a:solidFill>
              <a:latin typeface="Open Sans"/>
            </a:endParaRPr>
          </a:p>
          <a:p>
            <a:pPr>
              <a:lnSpc>
                <a:spcPts val="4216"/>
              </a:lnSpc>
            </a:pPr>
            <a:r>
              <a:rPr lang="en-US" sz="3011" dirty="0">
                <a:solidFill>
                  <a:srgbClr val="230871"/>
                </a:solidFill>
                <a:latin typeface="Open Sans"/>
              </a:rPr>
              <a:t>E-mail: etwinning@epos-vlaanderen.be</a:t>
            </a:r>
          </a:p>
          <a:p>
            <a:pPr>
              <a:lnSpc>
                <a:spcPts val="4216"/>
              </a:lnSpc>
            </a:pPr>
            <a:r>
              <a:rPr lang="en-US" sz="3011" dirty="0" err="1">
                <a:solidFill>
                  <a:srgbClr val="230871"/>
                </a:solidFill>
                <a:latin typeface="Open Sans"/>
              </a:rPr>
              <a:t>Telefoon</a:t>
            </a:r>
            <a:r>
              <a:rPr lang="en-US" sz="3011" dirty="0">
                <a:solidFill>
                  <a:srgbClr val="230871"/>
                </a:solidFill>
                <a:latin typeface="Open Sans"/>
              </a:rPr>
              <a:t>: +32 (0)2 553 02 99</a:t>
            </a:r>
          </a:p>
          <a:p>
            <a:pPr>
              <a:lnSpc>
                <a:spcPts val="4216"/>
              </a:lnSpc>
            </a:pPr>
            <a:endParaRPr lang="en-US" sz="3011" dirty="0">
              <a:solidFill>
                <a:srgbClr val="230871"/>
              </a:solidFill>
              <a:latin typeface="Open Sans"/>
            </a:endParaRPr>
          </a:p>
          <a:p>
            <a:pPr>
              <a:lnSpc>
                <a:spcPts val="4216"/>
              </a:lnSpc>
            </a:pPr>
            <a:r>
              <a:rPr lang="en-US" sz="3011" dirty="0">
                <a:solidFill>
                  <a:srgbClr val="230871"/>
                </a:solidFill>
                <a:latin typeface="Open Sans"/>
              </a:rPr>
              <a:t>Epos - eTwinning NSO</a:t>
            </a:r>
          </a:p>
          <a:p>
            <a:pPr>
              <a:lnSpc>
                <a:spcPts val="4216"/>
              </a:lnSpc>
            </a:pPr>
            <a:r>
              <a:rPr lang="en-US" sz="3011" dirty="0">
                <a:solidFill>
                  <a:srgbClr val="230871"/>
                </a:solidFill>
                <a:latin typeface="Open Sans"/>
              </a:rPr>
              <a:t>Koning Albert II </a:t>
            </a:r>
            <a:r>
              <a:rPr lang="en-US" sz="3011" dirty="0" err="1">
                <a:solidFill>
                  <a:srgbClr val="230871"/>
                </a:solidFill>
                <a:latin typeface="Open Sans"/>
              </a:rPr>
              <a:t>laan</a:t>
            </a:r>
            <a:r>
              <a:rPr lang="en-US" sz="3011" dirty="0">
                <a:solidFill>
                  <a:srgbClr val="230871"/>
                </a:solidFill>
                <a:latin typeface="Open Sans"/>
              </a:rPr>
              <a:t> 15 – 3A - bus 151</a:t>
            </a:r>
          </a:p>
          <a:p>
            <a:pPr>
              <a:lnSpc>
                <a:spcPts val="4216"/>
              </a:lnSpc>
            </a:pPr>
            <a:r>
              <a:rPr lang="en-US" sz="3011" dirty="0">
                <a:solidFill>
                  <a:srgbClr val="230871"/>
                </a:solidFill>
                <a:latin typeface="Open Sans"/>
              </a:rPr>
              <a:t>1210 Brussel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899768"/>
            <a:ext cx="14618972" cy="1152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25"/>
              </a:lnSpc>
            </a:pPr>
            <a:r>
              <a:rPr lang="en-US" sz="6732">
                <a:solidFill>
                  <a:srgbClr val="230871"/>
                </a:solidFill>
                <a:latin typeface="Open Sans Extra Bold"/>
              </a:rPr>
              <a:t>Contacteer het eTwinning-team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8302" y="8267825"/>
            <a:ext cx="1912026" cy="13288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476169" y="7135445"/>
            <a:ext cx="4565170" cy="1132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4"/>
              </a:lnSpc>
            </a:pPr>
            <a:r>
              <a:rPr lang="en-US" sz="3253">
                <a:solidFill>
                  <a:srgbClr val="230871"/>
                </a:solidFill>
                <a:latin typeface="Open Sans Extra Bold"/>
              </a:rPr>
              <a:t>https://etwinning.be/vlaanderen/team/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306789"/>
            <a:ext cx="16230600" cy="5213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3204" lvl="1" indent="-346602">
              <a:lnSpc>
                <a:spcPts val="5907"/>
              </a:lnSpc>
              <a:buFont typeface="Arial"/>
              <a:buChar char="•"/>
            </a:pPr>
            <a:r>
              <a:rPr lang="en-US" sz="3210" dirty="0" err="1">
                <a:solidFill>
                  <a:srgbClr val="230871"/>
                </a:solidFill>
                <a:latin typeface="Open Sans"/>
              </a:rPr>
              <a:t>Een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online platform / community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voor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leerkrachten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en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leerlingen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in Europa </a:t>
            </a:r>
            <a:r>
              <a:rPr lang="nl-BE" sz="3210" dirty="0">
                <a:solidFill>
                  <a:srgbClr val="230871"/>
                </a:solidFill>
                <a:latin typeface="Open Sans"/>
              </a:rPr>
              <a:t>om samen te werken.</a:t>
            </a:r>
            <a:r>
              <a:rPr lang="nl-BE" sz="1800" dirty="0">
                <a:solidFill>
                  <a:srgbClr val="37415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US" sz="3210" dirty="0">
              <a:solidFill>
                <a:srgbClr val="230871"/>
              </a:solidFill>
              <a:latin typeface="Open Sans"/>
            </a:endParaRPr>
          </a:p>
          <a:p>
            <a:pPr marL="693204" lvl="1" indent="-346602">
              <a:lnSpc>
                <a:spcPts val="5907"/>
              </a:lnSpc>
              <a:buFont typeface="Arial"/>
              <a:buChar char="•"/>
            </a:pPr>
            <a:r>
              <a:rPr lang="en-US" sz="3210" dirty="0">
                <a:solidFill>
                  <a:srgbClr val="230871"/>
                </a:solidFill>
                <a:latin typeface="Open Sans"/>
              </a:rPr>
              <a:t>Ten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minste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2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scholen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uit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ten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minste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2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verschillende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Europese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landen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zetten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een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project op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en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maken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gebruik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van ICT om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hun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projectactiviteiten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uit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te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voeren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. </a:t>
            </a:r>
          </a:p>
          <a:p>
            <a:pPr marL="693204" lvl="1" indent="-346602">
              <a:lnSpc>
                <a:spcPts val="5907"/>
              </a:lnSpc>
              <a:buFont typeface="Arial"/>
              <a:buChar char="•"/>
            </a:pPr>
            <a:r>
              <a:rPr lang="en-US" sz="3210" dirty="0">
                <a:solidFill>
                  <a:srgbClr val="230871"/>
                </a:solidFill>
                <a:latin typeface="Open Sans"/>
              </a:rPr>
              <a:t>In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België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: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combinatie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Vlaamse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, Frans- of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Duitstalige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Gemeenschap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ook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mogelijk</a:t>
            </a:r>
            <a:endParaRPr lang="en-US" sz="3210" dirty="0">
              <a:solidFill>
                <a:srgbClr val="230871"/>
              </a:solidFill>
              <a:latin typeface="Open Sans"/>
            </a:endParaRPr>
          </a:p>
          <a:p>
            <a:pPr marL="693204" lvl="1" indent="-346602">
              <a:lnSpc>
                <a:spcPts val="5907"/>
              </a:lnSpc>
              <a:buFont typeface="Arial"/>
              <a:buChar char="•"/>
            </a:pPr>
            <a:r>
              <a:rPr lang="en-US" sz="3210" dirty="0" err="1">
                <a:solidFill>
                  <a:srgbClr val="230871"/>
                </a:solidFill>
                <a:latin typeface="Open Sans"/>
              </a:rPr>
              <a:t>Geen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subsidies of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voorwaarden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&amp;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geen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persoonlijke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ontmoetingen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vereist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.</a:t>
            </a:r>
          </a:p>
          <a:p>
            <a:pPr marL="693204" lvl="1" indent="-346602">
              <a:lnSpc>
                <a:spcPts val="5907"/>
              </a:lnSpc>
              <a:buFont typeface="Arial"/>
              <a:buChar char="•"/>
            </a:pPr>
            <a:r>
              <a:rPr lang="en-US" sz="3210" dirty="0">
                <a:solidFill>
                  <a:srgbClr val="230871"/>
                </a:solidFill>
                <a:latin typeface="Open Sans"/>
              </a:rPr>
              <a:t>Account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enkel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voor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leerplichtonderwijs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en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de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initiële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lerarenopleiding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.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4948" y="8515317"/>
            <a:ext cx="2006168" cy="139428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402069" y="980329"/>
            <a:ext cx="14857949" cy="943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4"/>
              </a:lnSpc>
            </a:pPr>
            <a:r>
              <a:rPr lang="en-US" sz="5502">
                <a:solidFill>
                  <a:srgbClr val="230871"/>
                </a:solidFill>
                <a:latin typeface="Open Sans Extra Bold"/>
              </a:rPr>
              <a:t>Wat is eTwinning?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71115" y="2249569"/>
            <a:ext cx="12719857" cy="665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13"/>
              </a:lnSpc>
            </a:pPr>
            <a:r>
              <a:rPr lang="en-US" sz="3866">
                <a:solidFill>
                  <a:srgbClr val="230871"/>
                </a:solidFill>
                <a:latin typeface="Open Sans Extra Bold"/>
              </a:rPr>
              <a:t>Samenwerken met een klas elders in Europa.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88262" y="2989307"/>
            <a:ext cx="16230600" cy="6620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3204" lvl="1" indent="-346602">
              <a:lnSpc>
                <a:spcPts val="6196"/>
              </a:lnSpc>
              <a:buFont typeface="Arial"/>
              <a:buChar char="•"/>
            </a:pPr>
            <a:r>
              <a:rPr lang="en-US" sz="3210" dirty="0" err="1">
                <a:solidFill>
                  <a:srgbClr val="230871"/>
                </a:solidFill>
                <a:latin typeface="Open Sans"/>
              </a:rPr>
              <a:t>Laagdrempelige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manier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tot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internationalisering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,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netwerken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en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professionaliseren</a:t>
            </a:r>
            <a:endParaRPr lang="en-US" sz="3210" dirty="0">
              <a:solidFill>
                <a:srgbClr val="230871"/>
              </a:solidFill>
              <a:latin typeface="Open Sans"/>
            </a:endParaRPr>
          </a:p>
          <a:p>
            <a:pPr marL="693204" lvl="1" indent="-346602">
              <a:lnSpc>
                <a:spcPts val="6196"/>
              </a:lnSpc>
              <a:buFont typeface="Arial"/>
              <a:buChar char="•"/>
            </a:pPr>
            <a:r>
              <a:rPr lang="en-US" sz="3210" dirty="0" err="1">
                <a:solidFill>
                  <a:srgbClr val="230871"/>
                </a:solidFill>
                <a:latin typeface="Open Sans"/>
              </a:rPr>
              <a:t>Kleuteronderwijs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, lager,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middelbaar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,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lerarenopleiding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&amp;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buitengewoon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onderwijs</a:t>
            </a:r>
            <a:endParaRPr lang="en-US" sz="3210" dirty="0">
              <a:solidFill>
                <a:srgbClr val="230871"/>
              </a:solidFill>
              <a:latin typeface="Open Sans"/>
            </a:endParaRPr>
          </a:p>
          <a:p>
            <a:pPr marL="693204" lvl="1" indent="-346602">
              <a:lnSpc>
                <a:spcPts val="6196"/>
              </a:lnSpc>
              <a:buFont typeface="Arial"/>
              <a:buChar char="•"/>
            </a:pPr>
            <a:r>
              <a:rPr lang="en-US" sz="3210" dirty="0" err="1">
                <a:solidFill>
                  <a:srgbClr val="230871"/>
                </a:solidFill>
                <a:latin typeface="Open Sans"/>
              </a:rPr>
              <a:t>Ideeën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uitwisselen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,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inspireren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en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motiveren</a:t>
            </a:r>
            <a:endParaRPr lang="en-US" sz="3210" dirty="0">
              <a:solidFill>
                <a:srgbClr val="230871"/>
              </a:solidFill>
              <a:latin typeface="Open Sans"/>
            </a:endParaRPr>
          </a:p>
          <a:p>
            <a:pPr marL="693204" lvl="1" indent="-346602">
              <a:lnSpc>
                <a:spcPts val="6196"/>
              </a:lnSpc>
              <a:buFont typeface="Arial"/>
              <a:buChar char="•"/>
            </a:pPr>
            <a:r>
              <a:rPr lang="en-US" sz="3210" dirty="0" err="1">
                <a:solidFill>
                  <a:srgbClr val="230871"/>
                </a:solidFill>
                <a:latin typeface="Open Sans"/>
              </a:rPr>
              <a:t>Betekenisvolle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,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maatschappelijk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relevante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en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educatieve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projecten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maken</a:t>
            </a:r>
            <a:endParaRPr lang="en-US" sz="3210" dirty="0">
              <a:solidFill>
                <a:srgbClr val="230871"/>
              </a:solidFill>
              <a:latin typeface="Open Sans"/>
            </a:endParaRPr>
          </a:p>
          <a:p>
            <a:pPr marL="693204" lvl="1" indent="-346602">
              <a:lnSpc>
                <a:spcPts val="6196"/>
              </a:lnSpc>
              <a:buFont typeface="Arial"/>
              <a:buChar char="•"/>
            </a:pPr>
            <a:r>
              <a:rPr lang="en-US" sz="3210" dirty="0" err="1">
                <a:solidFill>
                  <a:srgbClr val="230871"/>
                </a:solidFill>
                <a:latin typeface="Open Sans"/>
              </a:rPr>
              <a:t>Integratie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van het curriculum in eTwinning-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projecten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: je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leerplan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waarmaken</a:t>
            </a:r>
            <a:endParaRPr lang="en-US" sz="3210" dirty="0">
              <a:solidFill>
                <a:srgbClr val="230871"/>
              </a:solidFill>
              <a:latin typeface="Open Sans"/>
            </a:endParaRPr>
          </a:p>
          <a:p>
            <a:pPr marL="693204" lvl="1" indent="-346602">
              <a:lnSpc>
                <a:spcPts val="6196"/>
              </a:lnSpc>
              <a:buFont typeface="Arial"/>
              <a:buChar char="•"/>
            </a:pPr>
            <a:r>
              <a:rPr lang="en-US" sz="3210" dirty="0" err="1">
                <a:solidFill>
                  <a:srgbClr val="230871"/>
                </a:solidFill>
                <a:latin typeface="Open Sans"/>
              </a:rPr>
              <a:t>Differentiatie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mogelijk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,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innovatief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en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inclusief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onderwijs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</a:t>
            </a:r>
          </a:p>
          <a:p>
            <a:pPr marL="693204" lvl="1" indent="-346602">
              <a:lnSpc>
                <a:spcPts val="6196"/>
              </a:lnSpc>
              <a:buFont typeface="Arial"/>
              <a:buChar char="•"/>
            </a:pPr>
            <a:r>
              <a:rPr lang="en-US" sz="3210" dirty="0">
                <a:solidFill>
                  <a:srgbClr val="230871"/>
                </a:solidFill>
                <a:latin typeface="Open Sans"/>
              </a:rPr>
              <a:t>Als 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onderdeel</a:t>
            </a:r>
            <a:r>
              <a:rPr lang="en-US" sz="3210" dirty="0">
                <a:solidFill>
                  <a:srgbClr val="230871"/>
                </a:solidFill>
                <a:latin typeface="Open Sans"/>
              </a:rPr>
              <a:t> van Erasmus+-</a:t>
            </a:r>
            <a:r>
              <a:rPr lang="en-US" sz="3210" dirty="0" err="1">
                <a:solidFill>
                  <a:srgbClr val="230871"/>
                </a:solidFill>
                <a:latin typeface="Open Sans"/>
              </a:rPr>
              <a:t>projecten</a:t>
            </a:r>
            <a:endParaRPr lang="en-US" sz="3210" dirty="0">
              <a:solidFill>
                <a:srgbClr val="230871"/>
              </a:solidFill>
              <a:latin typeface="Open Sans"/>
            </a:endParaRPr>
          </a:p>
          <a:p>
            <a:pPr>
              <a:lnSpc>
                <a:spcPts val="4495"/>
              </a:lnSpc>
              <a:spcBef>
                <a:spcPct val="0"/>
              </a:spcBef>
            </a:pPr>
            <a:endParaRPr lang="en-US" sz="3210" dirty="0">
              <a:solidFill>
                <a:srgbClr val="230871"/>
              </a:solidFill>
              <a:latin typeface="Open Sans"/>
            </a:endParaRPr>
          </a:p>
          <a:p>
            <a:pPr>
              <a:lnSpc>
                <a:spcPts val="4495"/>
              </a:lnSpc>
              <a:spcBef>
                <a:spcPct val="0"/>
              </a:spcBef>
            </a:pPr>
            <a:endParaRPr lang="en-US" sz="3210" dirty="0">
              <a:solidFill>
                <a:srgbClr val="230871"/>
              </a:solidFill>
              <a:latin typeface="Open Sans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4948" y="8607004"/>
            <a:ext cx="1874243" cy="130259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402069" y="980329"/>
            <a:ext cx="14857949" cy="943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4"/>
              </a:lnSpc>
            </a:pPr>
            <a:r>
              <a:rPr lang="en-US" sz="5502">
                <a:solidFill>
                  <a:srgbClr val="230871"/>
                </a:solidFill>
                <a:latin typeface="Open Sans Extra Bold"/>
              </a:rPr>
              <a:t>Samenwerken met een klas in Europa.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71115" y="2318126"/>
            <a:ext cx="12719857" cy="665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13"/>
              </a:lnSpc>
            </a:pPr>
            <a:r>
              <a:rPr lang="en-US" sz="3866">
                <a:solidFill>
                  <a:srgbClr val="230871"/>
                </a:solidFill>
                <a:latin typeface="Open Sans Extra Bold"/>
              </a:rPr>
              <a:t>Voordelen voor de school en leerkrachten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578181"/>
            <a:ext cx="15622499" cy="4146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3204" lvl="1" indent="-346602">
              <a:lnSpc>
                <a:spcPts val="6678"/>
              </a:lnSpc>
              <a:buFont typeface="Arial"/>
              <a:buChar char="•"/>
            </a:pPr>
            <a:r>
              <a:rPr lang="en-US" sz="3210">
                <a:solidFill>
                  <a:srgbClr val="230871"/>
                </a:solidFill>
                <a:latin typeface="Open Sans"/>
              </a:rPr>
              <a:t>De leerstof nuttig gebruiken op een praktische manier, in voor leerlingen betekenisvolle, maatschappelijk relevante projecten.</a:t>
            </a:r>
          </a:p>
          <a:p>
            <a:pPr marL="693204" lvl="1" indent="-346602">
              <a:lnSpc>
                <a:spcPts val="6678"/>
              </a:lnSpc>
              <a:buFont typeface="Arial"/>
              <a:buChar char="•"/>
            </a:pPr>
            <a:r>
              <a:rPr lang="en-US" sz="3210">
                <a:solidFill>
                  <a:srgbClr val="230871"/>
                </a:solidFill>
                <a:latin typeface="Open Sans"/>
              </a:rPr>
              <a:t>Deel uitmaken van een community en vrienden maken in Europese landen.</a:t>
            </a:r>
          </a:p>
          <a:p>
            <a:pPr marL="693204" lvl="1" indent="-346602">
              <a:lnSpc>
                <a:spcPts val="6678"/>
              </a:lnSpc>
              <a:buFont typeface="Arial"/>
              <a:buChar char="•"/>
            </a:pPr>
            <a:r>
              <a:rPr lang="en-US" sz="3210">
                <a:solidFill>
                  <a:srgbClr val="230871"/>
                </a:solidFill>
                <a:latin typeface="Open Sans"/>
              </a:rPr>
              <a:t>Gemotiveerd worden / blijven door een andere manier van lesgeven.</a:t>
            </a:r>
          </a:p>
          <a:p>
            <a:pPr marL="693204" lvl="1" indent="-346602">
              <a:lnSpc>
                <a:spcPts val="6678"/>
              </a:lnSpc>
              <a:buFont typeface="Arial"/>
              <a:buChar char="•"/>
            </a:pPr>
            <a:r>
              <a:rPr lang="en-US" sz="3210">
                <a:solidFill>
                  <a:srgbClr val="230871"/>
                </a:solidFill>
                <a:latin typeface="Open Sans"/>
              </a:rPr>
              <a:t>Digitale vaardigheden worden versterkt.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4948" y="8607004"/>
            <a:ext cx="1874243" cy="130259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402069" y="980329"/>
            <a:ext cx="14857949" cy="943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4"/>
              </a:lnSpc>
            </a:pPr>
            <a:r>
              <a:rPr lang="en-US" sz="5502">
                <a:solidFill>
                  <a:srgbClr val="230871"/>
                </a:solidFill>
                <a:latin typeface="Open Sans Extra Bold"/>
              </a:rPr>
              <a:t>Samenwerken met een klas in Europa.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71115" y="2337517"/>
            <a:ext cx="12719857" cy="665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13"/>
              </a:lnSpc>
            </a:pPr>
            <a:r>
              <a:rPr lang="en-US" sz="3866">
                <a:solidFill>
                  <a:srgbClr val="230871"/>
                </a:solidFill>
                <a:latin typeface="Open Sans Extra Bold"/>
              </a:rPr>
              <a:t>Voordelen voor je leerlingen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tooltip="https://etwinning.be/vlaanderen/"/>
          </p:cNvPr>
          <p:cNvPicPr>
            <a:picLocks noChangeAspect="1"/>
          </p:cNvPicPr>
          <p:nvPr/>
        </p:nvPicPr>
        <p:blipFill>
          <a:blip r:embed="rId3"/>
          <a:srcRect l="5865" t="11470" r="7625" b="5561"/>
          <a:stretch>
            <a:fillRect/>
          </a:stretch>
        </p:blipFill>
        <p:spPr>
          <a:xfrm>
            <a:off x="2991101" y="6834058"/>
            <a:ext cx="4219011" cy="227604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23508" y="8371676"/>
            <a:ext cx="2168513" cy="1507109"/>
          </a:xfrm>
          <a:prstGeom prst="rect">
            <a:avLst/>
          </a:prstGeom>
        </p:spPr>
      </p:pic>
      <p:pic>
        <p:nvPicPr>
          <p:cNvPr id="4" name="Picture 4">
            <a:hlinkClick r:id="rId5" tooltip="https://school-education.ec.europa.eu/en/etwinning"/>
          </p:cNvPr>
          <p:cNvPicPr>
            <a:picLocks noChangeAspect="1"/>
          </p:cNvPicPr>
          <p:nvPr/>
        </p:nvPicPr>
        <p:blipFill>
          <a:blip r:embed="rId6"/>
          <a:srcRect l="9996" t="13987" r="11402" b="29851"/>
          <a:stretch>
            <a:fillRect/>
          </a:stretch>
        </p:blipFill>
        <p:spPr>
          <a:xfrm>
            <a:off x="10270431" y="6685865"/>
            <a:ext cx="6400470" cy="257243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4759014">
            <a:off x="3764039" y="5613508"/>
            <a:ext cx="1276772" cy="38622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0" y="933450"/>
            <a:ext cx="12287035" cy="941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1"/>
              </a:lnSpc>
            </a:pPr>
            <a:r>
              <a:rPr lang="en-US" sz="5551">
                <a:solidFill>
                  <a:srgbClr val="230871"/>
                </a:solidFill>
                <a:latin typeface="Open Sans Extra Bold"/>
              </a:rPr>
              <a:t>eTwinning biedt je gratis...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00187" y="2473672"/>
            <a:ext cx="8143813" cy="3069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5536" lvl="1" indent="-312768">
              <a:lnSpc>
                <a:spcPts val="4056"/>
              </a:lnSpc>
              <a:buFont typeface="Arial"/>
              <a:buChar char="•"/>
            </a:pPr>
            <a:r>
              <a:rPr lang="en-US" sz="2897">
                <a:solidFill>
                  <a:srgbClr val="230871"/>
                </a:solidFill>
                <a:latin typeface="Open Sans"/>
              </a:rPr>
              <a:t>Een Vlaamse informatieve website: </a:t>
            </a:r>
            <a:r>
              <a:rPr lang="en-US" sz="2897" u="sng">
                <a:solidFill>
                  <a:srgbClr val="230871"/>
                </a:solidFill>
                <a:latin typeface="Open Sans"/>
                <a:hlinkClick r:id="rId2" tooltip="https://etwinning.be/vlaanderen/"/>
              </a:rPr>
              <a:t>https://etwinning.be/vlaanderen/ .</a:t>
            </a:r>
          </a:p>
          <a:p>
            <a:pPr marL="625536" lvl="1" indent="-312768">
              <a:lnSpc>
                <a:spcPts val="4056"/>
              </a:lnSpc>
              <a:buFont typeface="Arial"/>
              <a:buChar char="•"/>
            </a:pPr>
            <a:r>
              <a:rPr lang="en-US" sz="2897" u="sng">
                <a:solidFill>
                  <a:srgbClr val="230871"/>
                </a:solidFill>
                <a:latin typeface="Open Sans"/>
                <a:hlinkClick r:id="rId9" tooltip="https://etwinning.be/vlaanderen/inspiratie/"/>
              </a:rPr>
              <a:t>Vind projecten, verhalen, tips...</a:t>
            </a:r>
          </a:p>
          <a:p>
            <a:pPr marL="625536" lvl="1" indent="-312768">
              <a:lnSpc>
                <a:spcPts val="4056"/>
              </a:lnSpc>
              <a:buFont typeface="Arial"/>
              <a:buChar char="•"/>
            </a:pPr>
            <a:r>
              <a:rPr lang="en-US" sz="2897" u="sng">
                <a:solidFill>
                  <a:srgbClr val="230871"/>
                </a:solidFill>
                <a:latin typeface="Open Sans"/>
                <a:hlinkClick r:id="rId10" tooltip="https://etwinning.be/vlaanderen/nieuwsbrief/"/>
              </a:rPr>
              <a:t>Schrijf je in voor de nieuwsbrief.</a:t>
            </a:r>
          </a:p>
          <a:p>
            <a:pPr marL="625536" lvl="1" indent="-312768">
              <a:lnSpc>
                <a:spcPts val="4056"/>
              </a:lnSpc>
              <a:buFont typeface="Arial"/>
              <a:buChar char="•"/>
            </a:pPr>
            <a:r>
              <a:rPr lang="en-US" sz="2897" u="sng">
                <a:solidFill>
                  <a:srgbClr val="230871"/>
                </a:solidFill>
                <a:latin typeface="Open Sans"/>
                <a:hlinkClick r:id="rId11" tooltip="https://etwinning.be/vlaanderen/nieuwsbericht/european-school-education-platform-faq/"/>
              </a:rPr>
              <a:t>Handleiding eTwinning-platform ESEP en FAQ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957868" y="1983069"/>
            <a:ext cx="8301432" cy="3455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6"/>
              </a:lnSpc>
            </a:pPr>
            <a:endParaRPr/>
          </a:p>
          <a:p>
            <a:pPr marL="619439" lvl="1" indent="-309720">
              <a:lnSpc>
                <a:spcPts val="4016"/>
              </a:lnSpc>
              <a:buFont typeface="Arial"/>
              <a:buChar char="•"/>
            </a:pPr>
            <a:r>
              <a:rPr lang="en-US" sz="2869">
                <a:solidFill>
                  <a:srgbClr val="230871"/>
                </a:solidFill>
                <a:latin typeface="Open Sans"/>
              </a:rPr>
              <a:t>Een Europees platform </a:t>
            </a:r>
            <a:r>
              <a:rPr lang="en-US" sz="2869" u="sng">
                <a:solidFill>
                  <a:srgbClr val="230871"/>
                </a:solidFill>
                <a:latin typeface="Open Sans"/>
                <a:hlinkClick r:id="rId12" tooltip="https://school-education.ec.europa.eu/en"/>
              </a:rPr>
              <a:t>https://school-education.ec.europa.eu/en</a:t>
            </a:r>
          </a:p>
          <a:p>
            <a:pPr marL="619439" lvl="1" indent="-309720">
              <a:lnSpc>
                <a:spcPts val="4016"/>
              </a:lnSpc>
              <a:buFont typeface="Arial"/>
              <a:buChar char="•"/>
            </a:pPr>
            <a:r>
              <a:rPr lang="en-US" sz="2869">
                <a:solidFill>
                  <a:srgbClr val="230871"/>
                </a:solidFill>
                <a:latin typeface="Open Sans"/>
              </a:rPr>
              <a:t> Waar je je kan registreren voor</a:t>
            </a:r>
            <a:r>
              <a:rPr lang="en-US" sz="2869" u="sng">
                <a:solidFill>
                  <a:srgbClr val="230871"/>
                </a:solidFill>
                <a:latin typeface="Open Sans"/>
                <a:hlinkClick r:id="rId5" tooltip="https://school-education.ec.europa.eu/en/etwinning"/>
              </a:rPr>
              <a:t> eTwinning</a:t>
            </a:r>
          </a:p>
          <a:p>
            <a:pPr marL="619439" lvl="1" indent="-309720">
              <a:lnSpc>
                <a:spcPts val="4016"/>
              </a:lnSpc>
              <a:buFont typeface="Arial"/>
              <a:buChar char="•"/>
            </a:pPr>
            <a:r>
              <a:rPr lang="en-US" sz="2869">
                <a:solidFill>
                  <a:srgbClr val="230871"/>
                </a:solidFill>
                <a:latin typeface="Open Sans"/>
              </a:rPr>
              <a:t>Samen met partners en leerlingen projecten kan uitwerken in een besloten, beveiligde en GDPR-veilige TwinSpace.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4759014">
            <a:off x="12470198" y="5977827"/>
            <a:ext cx="1276772" cy="3862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19200" y="2324100"/>
            <a:ext cx="16116300" cy="71574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37769" lvl="1" indent="-318885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230871"/>
                </a:solidFill>
                <a:latin typeface="Open Sans"/>
              </a:rPr>
              <a:t>In je eigen lessen: </a:t>
            </a:r>
            <a:r>
              <a:rPr lang="en-US" sz="2800" dirty="0" err="1">
                <a:solidFill>
                  <a:srgbClr val="230871"/>
                </a:solidFill>
                <a:latin typeface="Open Sans"/>
              </a:rPr>
              <a:t>bekijk</a:t>
            </a:r>
            <a:r>
              <a:rPr lang="en-US" sz="2800" dirty="0">
                <a:solidFill>
                  <a:srgbClr val="230871"/>
                </a:solidFill>
                <a:latin typeface="Open Sans"/>
              </a:rPr>
              <a:t> je cursus </a:t>
            </a:r>
            <a:r>
              <a:rPr lang="en-US" sz="2800" dirty="0" err="1">
                <a:solidFill>
                  <a:srgbClr val="230871"/>
                </a:solidFill>
                <a:latin typeface="Open Sans"/>
              </a:rPr>
              <a:t>en</a:t>
            </a:r>
            <a:r>
              <a:rPr lang="en-US" sz="28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230871"/>
                </a:solidFill>
                <a:latin typeface="Open Sans"/>
              </a:rPr>
              <a:t>gebruik</a:t>
            </a:r>
            <a:r>
              <a:rPr lang="en-US" sz="28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230871"/>
                </a:solidFill>
                <a:latin typeface="Open Sans"/>
              </a:rPr>
              <a:t>deze</a:t>
            </a:r>
            <a:r>
              <a:rPr lang="en-US" sz="2800" dirty="0">
                <a:solidFill>
                  <a:srgbClr val="230871"/>
                </a:solidFill>
                <a:latin typeface="Open Sans"/>
              </a:rPr>
              <a:t> om </a:t>
            </a:r>
            <a:r>
              <a:rPr lang="en-US" sz="2800" dirty="0" err="1">
                <a:solidFill>
                  <a:srgbClr val="230871"/>
                </a:solidFill>
                <a:latin typeface="Open Sans"/>
              </a:rPr>
              <a:t>een</a:t>
            </a:r>
            <a:r>
              <a:rPr lang="en-US" sz="2800" dirty="0">
                <a:solidFill>
                  <a:srgbClr val="230871"/>
                </a:solidFill>
                <a:latin typeface="Open Sans"/>
              </a:rPr>
              <a:t> eTwinning-project </a:t>
            </a:r>
            <a:r>
              <a:rPr lang="en-US" sz="2800" dirty="0" err="1">
                <a:solidFill>
                  <a:srgbClr val="230871"/>
                </a:solidFill>
                <a:latin typeface="Open Sans"/>
              </a:rPr>
              <a:t>te</a:t>
            </a:r>
            <a:r>
              <a:rPr lang="en-US" sz="28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230871"/>
                </a:solidFill>
                <a:latin typeface="Open Sans"/>
              </a:rPr>
              <a:t>starten</a:t>
            </a:r>
            <a:endParaRPr lang="en-US" sz="2800" dirty="0">
              <a:solidFill>
                <a:srgbClr val="230871"/>
              </a:solidFill>
              <a:latin typeface="Open Sans"/>
            </a:endParaRPr>
          </a:p>
          <a:p>
            <a:pPr marL="637769" lvl="1" indent="-318885">
              <a:lnSpc>
                <a:spcPct val="150000"/>
              </a:lnSpc>
              <a:buFont typeface="Arial"/>
              <a:buChar char="•"/>
            </a:pPr>
            <a:r>
              <a:rPr lang="en-US" sz="2800" dirty="0" err="1">
                <a:solidFill>
                  <a:srgbClr val="230871"/>
                </a:solidFill>
                <a:latin typeface="Open Sans"/>
              </a:rPr>
              <a:t>Integratie</a:t>
            </a:r>
            <a:r>
              <a:rPr lang="en-US" sz="2800" dirty="0">
                <a:solidFill>
                  <a:srgbClr val="230871"/>
                </a:solidFill>
                <a:latin typeface="Open Sans"/>
              </a:rPr>
              <a:t> van eTwinning in </a:t>
            </a:r>
            <a:r>
              <a:rPr lang="en-US" sz="2800" dirty="0" err="1">
                <a:solidFill>
                  <a:srgbClr val="230871"/>
                </a:solidFill>
                <a:latin typeface="Open Sans"/>
              </a:rPr>
              <a:t>vakoverschrijdend</a:t>
            </a:r>
            <a:r>
              <a:rPr lang="en-US" sz="28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230871"/>
                </a:solidFill>
                <a:latin typeface="Open Sans"/>
              </a:rPr>
              <a:t>werken</a:t>
            </a:r>
            <a:r>
              <a:rPr lang="en-US" sz="2800" dirty="0">
                <a:solidFill>
                  <a:srgbClr val="230871"/>
                </a:solidFill>
                <a:latin typeface="Open Sans"/>
              </a:rPr>
              <a:t>: </a:t>
            </a:r>
          </a:p>
          <a:p>
            <a:pPr marL="1233284" lvl="2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230871"/>
                </a:solidFill>
                <a:latin typeface="Open Sans"/>
              </a:rPr>
              <a:t>In </a:t>
            </a:r>
            <a:r>
              <a:rPr lang="en-US" sz="2800" dirty="0" err="1">
                <a:solidFill>
                  <a:srgbClr val="230871"/>
                </a:solidFill>
                <a:latin typeface="Open Sans"/>
              </a:rPr>
              <a:t>Aardrijkskunde</a:t>
            </a:r>
            <a:r>
              <a:rPr lang="en-US" sz="2800" dirty="0">
                <a:solidFill>
                  <a:srgbClr val="230871"/>
                </a:solidFill>
                <a:latin typeface="Open Sans"/>
              </a:rPr>
              <a:t>: </a:t>
            </a:r>
            <a:r>
              <a:rPr lang="en-US" sz="2800" dirty="0" err="1">
                <a:solidFill>
                  <a:srgbClr val="230871"/>
                </a:solidFill>
                <a:latin typeface="Open Sans"/>
              </a:rPr>
              <a:t>opzoekwerk</a:t>
            </a:r>
            <a:r>
              <a:rPr lang="en-US" sz="2800" dirty="0">
                <a:solidFill>
                  <a:srgbClr val="230871"/>
                </a:solidFill>
                <a:latin typeface="Open Sans"/>
              </a:rPr>
              <a:t>, in </a:t>
            </a:r>
            <a:r>
              <a:rPr lang="en-US" sz="2800" dirty="0" err="1">
                <a:solidFill>
                  <a:srgbClr val="230871"/>
                </a:solidFill>
                <a:latin typeface="Open Sans"/>
              </a:rPr>
              <a:t>Toegepaste</a:t>
            </a:r>
            <a:r>
              <a:rPr lang="en-US" sz="28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230871"/>
                </a:solidFill>
                <a:latin typeface="Open Sans"/>
              </a:rPr>
              <a:t>Informatice</a:t>
            </a:r>
            <a:r>
              <a:rPr lang="en-US" sz="2800" dirty="0">
                <a:solidFill>
                  <a:srgbClr val="230871"/>
                </a:solidFill>
                <a:latin typeface="Open Sans"/>
              </a:rPr>
              <a:t> in Word, excel, website… </a:t>
            </a:r>
            <a:r>
              <a:rPr lang="en-US" sz="2800" dirty="0" err="1">
                <a:solidFill>
                  <a:srgbClr val="230871"/>
                </a:solidFill>
                <a:latin typeface="Open Sans"/>
              </a:rPr>
              <a:t>verwerken</a:t>
            </a:r>
            <a:endParaRPr lang="en-US" sz="2800" dirty="0">
              <a:solidFill>
                <a:srgbClr val="230871"/>
              </a:solidFill>
              <a:latin typeface="Open Sans"/>
            </a:endParaRPr>
          </a:p>
          <a:p>
            <a:pPr marL="1233284" lvl="2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230871"/>
                </a:solidFill>
                <a:latin typeface="Open Sans"/>
              </a:rPr>
              <a:t>In les Engels </a:t>
            </a:r>
            <a:r>
              <a:rPr lang="en-US" sz="2800" dirty="0" err="1">
                <a:solidFill>
                  <a:srgbClr val="230871"/>
                </a:solidFill>
                <a:latin typeface="Open Sans"/>
              </a:rPr>
              <a:t>opzoeken</a:t>
            </a:r>
            <a:r>
              <a:rPr lang="en-US" sz="2800" dirty="0">
                <a:solidFill>
                  <a:srgbClr val="230871"/>
                </a:solidFill>
                <a:latin typeface="Open Sans"/>
              </a:rPr>
              <a:t>, </a:t>
            </a:r>
            <a:r>
              <a:rPr lang="en-US" sz="2800" dirty="0" err="1">
                <a:solidFill>
                  <a:srgbClr val="230871"/>
                </a:solidFill>
                <a:latin typeface="Open Sans"/>
              </a:rPr>
              <a:t>bij</a:t>
            </a:r>
            <a:r>
              <a:rPr lang="en-US" sz="28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230871"/>
                </a:solidFill>
                <a:latin typeface="Open Sans"/>
              </a:rPr>
              <a:t>Nederlands</a:t>
            </a:r>
            <a:r>
              <a:rPr lang="en-US" sz="28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230871"/>
                </a:solidFill>
                <a:latin typeface="Open Sans"/>
              </a:rPr>
              <a:t>samenvatten</a:t>
            </a:r>
            <a:r>
              <a:rPr lang="en-US" sz="2800" dirty="0">
                <a:solidFill>
                  <a:srgbClr val="230871"/>
                </a:solidFill>
                <a:latin typeface="Open Sans"/>
              </a:rPr>
              <a:t>… , </a:t>
            </a:r>
            <a:r>
              <a:rPr lang="en-US" sz="2800" dirty="0" err="1">
                <a:solidFill>
                  <a:srgbClr val="230871"/>
                </a:solidFill>
                <a:latin typeface="Open Sans"/>
              </a:rPr>
              <a:t>bij</a:t>
            </a:r>
            <a:r>
              <a:rPr lang="en-US" sz="2800" dirty="0">
                <a:solidFill>
                  <a:srgbClr val="230871"/>
                </a:solidFill>
                <a:latin typeface="Open Sans"/>
              </a:rPr>
              <a:t> lessen PO logo </a:t>
            </a:r>
            <a:r>
              <a:rPr lang="en-US" sz="2800" dirty="0" err="1">
                <a:solidFill>
                  <a:srgbClr val="230871"/>
                </a:solidFill>
                <a:latin typeface="Open Sans"/>
              </a:rPr>
              <a:t>maken</a:t>
            </a:r>
            <a:r>
              <a:rPr lang="en-US" sz="2800" dirty="0">
                <a:solidFill>
                  <a:srgbClr val="230871"/>
                </a:solidFill>
                <a:latin typeface="Open Sans"/>
              </a:rPr>
              <a:t>, …</a:t>
            </a:r>
          </a:p>
          <a:p>
            <a:pPr marL="776084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230871"/>
                </a:solidFill>
                <a:latin typeface="Open Sans"/>
              </a:rPr>
              <a:t>Integratie</a:t>
            </a:r>
            <a:r>
              <a:rPr lang="en-US" sz="2800" dirty="0">
                <a:solidFill>
                  <a:srgbClr val="230871"/>
                </a:solidFill>
                <a:latin typeface="Open Sans"/>
              </a:rPr>
              <a:t> van eTwinning in </a:t>
            </a:r>
            <a:r>
              <a:rPr lang="en-US" sz="2800" dirty="0" err="1">
                <a:solidFill>
                  <a:srgbClr val="230871"/>
                </a:solidFill>
                <a:latin typeface="Open Sans"/>
              </a:rPr>
              <a:t>projectdagen</a:t>
            </a:r>
            <a:r>
              <a:rPr lang="en-US" sz="2800" dirty="0">
                <a:solidFill>
                  <a:srgbClr val="230871"/>
                </a:solidFill>
                <a:latin typeface="Open Sans"/>
              </a:rPr>
              <a:t> of </a:t>
            </a:r>
            <a:r>
              <a:rPr lang="en-US" sz="2800" dirty="0" err="1">
                <a:solidFill>
                  <a:srgbClr val="230871"/>
                </a:solidFill>
                <a:latin typeface="Open Sans"/>
              </a:rPr>
              <a:t>projectweken</a:t>
            </a:r>
            <a:r>
              <a:rPr lang="en-US" sz="2800" dirty="0">
                <a:solidFill>
                  <a:srgbClr val="230871"/>
                </a:solidFill>
                <a:latin typeface="Open Sans"/>
              </a:rPr>
              <a:t>: MOS, GWP</a:t>
            </a:r>
          </a:p>
          <a:p>
            <a:pPr marL="637769" lvl="1" indent="-318885">
              <a:lnSpc>
                <a:spcPct val="150000"/>
              </a:lnSpc>
              <a:buFont typeface="Arial"/>
              <a:buChar char="•"/>
            </a:pPr>
            <a:r>
              <a:rPr lang="en-US" sz="2800" dirty="0" err="1">
                <a:solidFill>
                  <a:srgbClr val="230871"/>
                </a:solidFill>
                <a:latin typeface="Open Sans"/>
              </a:rPr>
              <a:t>Motivatie</a:t>
            </a:r>
            <a:r>
              <a:rPr lang="en-US" sz="28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230871"/>
                </a:solidFill>
                <a:latin typeface="Open Sans"/>
              </a:rPr>
              <a:t>en</a:t>
            </a:r>
            <a:r>
              <a:rPr lang="en-US" sz="28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230871"/>
                </a:solidFill>
                <a:latin typeface="Open Sans"/>
              </a:rPr>
              <a:t>welbevinden</a:t>
            </a:r>
            <a:r>
              <a:rPr lang="en-US" sz="28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230871"/>
                </a:solidFill>
                <a:latin typeface="Open Sans"/>
              </a:rPr>
              <a:t>leerkrachten</a:t>
            </a:r>
            <a:r>
              <a:rPr lang="en-US" sz="28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230871"/>
                </a:solidFill>
                <a:latin typeface="Open Sans"/>
              </a:rPr>
              <a:t>en</a:t>
            </a:r>
            <a:r>
              <a:rPr lang="en-US" sz="28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230871"/>
                </a:solidFill>
                <a:latin typeface="Open Sans"/>
              </a:rPr>
              <a:t>leerlingen</a:t>
            </a:r>
            <a:r>
              <a:rPr lang="en-US" sz="28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230871"/>
                </a:solidFill>
                <a:latin typeface="Open Sans"/>
              </a:rPr>
              <a:t>versterken</a:t>
            </a:r>
            <a:endParaRPr lang="en-US" sz="2800" dirty="0">
              <a:solidFill>
                <a:srgbClr val="230871"/>
              </a:solidFill>
              <a:latin typeface="Open Sans"/>
            </a:endParaRPr>
          </a:p>
          <a:p>
            <a:pPr marL="637769" lvl="1" indent="-318885">
              <a:lnSpc>
                <a:spcPct val="150000"/>
              </a:lnSpc>
              <a:buFont typeface="Arial"/>
              <a:buChar char="•"/>
            </a:pPr>
            <a:r>
              <a:rPr lang="en-US" sz="2800" dirty="0" err="1">
                <a:solidFill>
                  <a:srgbClr val="230871"/>
                </a:solidFill>
                <a:latin typeface="Open Sans"/>
              </a:rPr>
              <a:t>Teamgebeuren</a:t>
            </a:r>
            <a:r>
              <a:rPr lang="en-US" sz="28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230871"/>
                </a:solidFill>
                <a:latin typeface="Open Sans"/>
              </a:rPr>
              <a:t>als</a:t>
            </a:r>
            <a:r>
              <a:rPr lang="en-US" sz="2800" dirty="0">
                <a:solidFill>
                  <a:srgbClr val="230871"/>
                </a:solidFill>
                <a:latin typeface="Open Sans"/>
              </a:rPr>
              <a:t> de hele school </a:t>
            </a:r>
            <a:r>
              <a:rPr lang="en-US" sz="2800" dirty="0" err="1">
                <a:solidFill>
                  <a:srgbClr val="230871"/>
                </a:solidFill>
                <a:latin typeface="Open Sans"/>
              </a:rPr>
              <a:t>betrokken</a:t>
            </a:r>
            <a:r>
              <a:rPr lang="en-US" sz="28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230871"/>
                </a:solidFill>
                <a:latin typeface="Open Sans"/>
              </a:rPr>
              <a:t>wordt</a:t>
            </a:r>
            <a:r>
              <a:rPr lang="en-US" sz="2800" dirty="0">
                <a:solidFill>
                  <a:srgbClr val="230871"/>
                </a:solidFill>
                <a:latin typeface="Open Sans"/>
              </a:rPr>
              <a:t>: </a:t>
            </a:r>
            <a:r>
              <a:rPr lang="en-US" sz="2800" dirty="0" err="1">
                <a:solidFill>
                  <a:srgbClr val="230871"/>
                </a:solidFill>
                <a:latin typeface="Open Sans"/>
              </a:rPr>
              <a:t>successen</a:t>
            </a:r>
            <a:r>
              <a:rPr lang="en-US" sz="28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230871"/>
                </a:solidFill>
                <a:latin typeface="Open Sans"/>
              </a:rPr>
              <a:t>samen</a:t>
            </a:r>
            <a:r>
              <a:rPr lang="en-US" sz="28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230871"/>
                </a:solidFill>
                <a:latin typeface="Open Sans"/>
              </a:rPr>
              <a:t>vieren</a:t>
            </a:r>
            <a:r>
              <a:rPr lang="en-US" sz="2800" dirty="0">
                <a:solidFill>
                  <a:srgbClr val="230871"/>
                </a:solidFill>
                <a:latin typeface="Open Sans"/>
              </a:rPr>
              <a:t>!</a:t>
            </a:r>
          </a:p>
          <a:p>
            <a:pPr marL="637769" lvl="1" indent="-318885">
              <a:lnSpc>
                <a:spcPct val="150000"/>
              </a:lnSpc>
              <a:buFont typeface="Arial"/>
              <a:buChar char="•"/>
            </a:pPr>
            <a:r>
              <a:rPr lang="en-US" sz="2800" dirty="0" err="1">
                <a:solidFill>
                  <a:srgbClr val="230871"/>
                </a:solidFill>
                <a:latin typeface="Open Sans"/>
              </a:rPr>
              <a:t>Differentiatie</a:t>
            </a:r>
            <a:r>
              <a:rPr lang="en-US" sz="28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230871"/>
                </a:solidFill>
                <a:latin typeface="Open Sans"/>
              </a:rPr>
              <a:t>voor</a:t>
            </a:r>
            <a:r>
              <a:rPr lang="en-US" sz="28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230871"/>
                </a:solidFill>
                <a:latin typeface="Open Sans"/>
              </a:rPr>
              <a:t>bepaalde</a:t>
            </a:r>
            <a:r>
              <a:rPr lang="en-US" sz="28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230871"/>
                </a:solidFill>
                <a:latin typeface="Open Sans"/>
              </a:rPr>
              <a:t>vakken</a:t>
            </a:r>
            <a:r>
              <a:rPr lang="en-US" sz="2800" dirty="0">
                <a:solidFill>
                  <a:srgbClr val="230871"/>
                </a:solidFill>
                <a:latin typeface="Open Sans"/>
              </a:rPr>
              <a:t> (</a:t>
            </a:r>
            <a:r>
              <a:rPr lang="en-US" sz="2800" dirty="0" err="1">
                <a:solidFill>
                  <a:srgbClr val="230871"/>
                </a:solidFill>
                <a:latin typeface="Open Sans"/>
              </a:rPr>
              <a:t>leerlingen</a:t>
            </a:r>
            <a:r>
              <a:rPr lang="en-US" sz="2800" dirty="0">
                <a:solidFill>
                  <a:srgbClr val="230871"/>
                </a:solidFill>
                <a:latin typeface="Open Sans"/>
              </a:rPr>
              <a:t> laten </a:t>
            </a:r>
            <a:r>
              <a:rPr lang="en-US" sz="2800" dirty="0" err="1">
                <a:solidFill>
                  <a:srgbClr val="230871"/>
                </a:solidFill>
                <a:latin typeface="Open Sans"/>
              </a:rPr>
              <a:t>excelleren</a:t>
            </a:r>
            <a:r>
              <a:rPr lang="en-US" sz="2800" dirty="0">
                <a:solidFill>
                  <a:srgbClr val="230871"/>
                </a:solidFill>
                <a:latin typeface="Open Sans"/>
              </a:rPr>
              <a:t>)</a:t>
            </a:r>
          </a:p>
          <a:p>
            <a:pPr marL="637769" lvl="1" indent="-318885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230871"/>
                </a:solidFill>
                <a:latin typeface="Open Sans"/>
              </a:rPr>
              <a:t>Extra </a:t>
            </a:r>
            <a:r>
              <a:rPr lang="en-US" sz="2800" dirty="0" err="1">
                <a:solidFill>
                  <a:srgbClr val="230871"/>
                </a:solidFill>
                <a:latin typeface="Open Sans"/>
              </a:rPr>
              <a:t>aandacht</a:t>
            </a:r>
            <a:r>
              <a:rPr lang="en-US" sz="28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230871"/>
                </a:solidFill>
                <a:latin typeface="Open Sans"/>
              </a:rPr>
              <a:t>voor</a:t>
            </a:r>
            <a:r>
              <a:rPr lang="en-US" sz="2800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230871"/>
                </a:solidFill>
                <a:latin typeface="Open Sans"/>
              </a:rPr>
              <a:t>talen</a:t>
            </a:r>
            <a:r>
              <a:rPr lang="en-US" sz="2800" dirty="0">
                <a:solidFill>
                  <a:srgbClr val="230871"/>
                </a:solidFill>
                <a:latin typeface="Open Sans"/>
              </a:rPr>
              <a:t>/CLIL</a:t>
            </a:r>
          </a:p>
          <a:p>
            <a:pPr>
              <a:lnSpc>
                <a:spcPts val="6173"/>
              </a:lnSpc>
            </a:pPr>
            <a:endParaRPr lang="en-US" sz="2954" dirty="0">
              <a:solidFill>
                <a:srgbClr val="230871"/>
              </a:solidFill>
              <a:latin typeface="Open San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31443" y="923925"/>
            <a:ext cx="14979871" cy="99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0"/>
              </a:lnSpc>
            </a:pPr>
            <a:r>
              <a:rPr lang="en-US" sz="5850">
                <a:solidFill>
                  <a:srgbClr val="230871"/>
                </a:solidFill>
                <a:latin typeface="Open Sans Extra Bold"/>
              </a:rPr>
              <a:t>Hoe eTwinning starten op school?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0156" y="8601075"/>
            <a:ext cx="1891304" cy="13144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0156" y="8601075"/>
            <a:ext cx="1891304" cy="13144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5478" t="16465" r="7174" b="19944"/>
          <a:stretch>
            <a:fillRect/>
          </a:stretch>
        </p:blipFill>
        <p:spPr>
          <a:xfrm>
            <a:off x="1878224" y="3787493"/>
            <a:ext cx="11754405" cy="48135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81845" y="4746914"/>
            <a:ext cx="2824521" cy="282452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878224" y="2848250"/>
            <a:ext cx="15381076" cy="480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4"/>
              </a:lnSpc>
            </a:pPr>
            <a:r>
              <a:rPr lang="en-US" sz="2853">
                <a:solidFill>
                  <a:srgbClr val="230871"/>
                </a:solidFill>
                <a:latin typeface="Open Sans"/>
              </a:rPr>
              <a:t>Bekijk onze website: https://etwinning.be/vlaanderen/inspiratie/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53383" y="1257466"/>
            <a:ext cx="5219395" cy="99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0"/>
              </a:lnSpc>
            </a:pPr>
            <a:r>
              <a:rPr lang="en-US" sz="5850">
                <a:solidFill>
                  <a:srgbClr val="230871"/>
                </a:solidFill>
                <a:latin typeface="Open Sans Extra Bold"/>
              </a:rPr>
              <a:t>Voorbeelden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0156" y="8601075"/>
            <a:ext cx="1891304" cy="13144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4826" t="17393" r="20871" b="6261"/>
          <a:stretch>
            <a:fillRect/>
          </a:stretch>
        </p:blipFill>
        <p:spPr>
          <a:xfrm>
            <a:off x="5980451" y="5601416"/>
            <a:ext cx="6327097" cy="365688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2395358"/>
            <a:ext cx="15561303" cy="2603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1" lvl="1" indent="-280670">
              <a:lnSpc>
                <a:spcPts val="5278"/>
              </a:lnSpc>
              <a:buFont typeface="Arial"/>
              <a:buChar char="•"/>
            </a:pPr>
            <a:r>
              <a:rPr lang="en-US" sz="2600">
                <a:solidFill>
                  <a:srgbClr val="230871"/>
                </a:solidFill>
                <a:latin typeface="Open Sans"/>
              </a:rPr>
              <a:t>Stappenplannen die je kan gebruiken om je lessen en projecten vorm te geven.</a:t>
            </a:r>
          </a:p>
          <a:p>
            <a:pPr marL="558466" lvl="1" indent="-279233">
              <a:lnSpc>
                <a:spcPts val="5250"/>
              </a:lnSpc>
              <a:buFont typeface="Arial"/>
              <a:buChar char="•"/>
            </a:pPr>
            <a:r>
              <a:rPr lang="en-US" sz="2586">
                <a:solidFill>
                  <a:srgbClr val="230871"/>
                </a:solidFill>
                <a:latin typeface="Open Sans"/>
              </a:rPr>
              <a:t>Tips om samen te werken met collega's en organisaties zoals MOS &amp; Cultuurkuur.</a:t>
            </a:r>
          </a:p>
          <a:p>
            <a:pPr marL="558466" lvl="1" indent="-279233">
              <a:lnSpc>
                <a:spcPts val="5250"/>
              </a:lnSpc>
              <a:buFont typeface="Arial"/>
              <a:buChar char="•"/>
            </a:pPr>
            <a:r>
              <a:rPr lang="en-US" sz="2586">
                <a:solidFill>
                  <a:srgbClr val="230871"/>
                </a:solidFill>
                <a:latin typeface="Open Sans"/>
              </a:rPr>
              <a:t>Afhankelijk het vak, de leeftijd en vaardigheden van je leerlingen, je klasgroep, en je Europese partner pas je de opdrachten aan, voeg je leerstof toe of gebruik je andere apps.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53383" y="1257466"/>
            <a:ext cx="5219395" cy="99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0"/>
              </a:lnSpc>
            </a:pPr>
            <a:r>
              <a:rPr lang="en-US" sz="5850">
                <a:solidFill>
                  <a:srgbClr val="230871"/>
                </a:solidFill>
                <a:latin typeface="Open Sans Extra Bold"/>
              </a:rPr>
              <a:t>Voorbeelden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0156" y="8601075"/>
            <a:ext cx="1891304" cy="13144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819896" y="831581"/>
            <a:ext cx="11205586" cy="99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0"/>
              </a:lnSpc>
            </a:pPr>
            <a:r>
              <a:rPr lang="en-US" sz="5850" dirty="0">
                <a:solidFill>
                  <a:srgbClr val="230871"/>
                </a:solidFill>
                <a:latin typeface="Open Sans Extra Bold"/>
              </a:rPr>
              <a:t>KISS! Keep it small &amp; simple!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19896" y="2855463"/>
            <a:ext cx="14338399" cy="6340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6946" lvl="1" indent="-278473">
              <a:lnSpc>
                <a:spcPct val="150000"/>
              </a:lnSpc>
              <a:buFont typeface="Arial"/>
              <a:buChar char="•"/>
            </a:pPr>
            <a:r>
              <a:rPr lang="en-US" sz="2579" dirty="0" err="1">
                <a:solidFill>
                  <a:srgbClr val="230871"/>
                </a:solidFill>
                <a:latin typeface="Open Sans"/>
              </a:rPr>
              <a:t>Samenwerken</a:t>
            </a:r>
            <a:r>
              <a:rPr lang="en-US" sz="2579" dirty="0">
                <a:solidFill>
                  <a:srgbClr val="230871"/>
                </a:solidFill>
                <a:latin typeface="Open Sans"/>
              </a:rPr>
              <a:t> met 1 school in het </a:t>
            </a:r>
            <a:r>
              <a:rPr lang="en-US" sz="2579" dirty="0" err="1">
                <a:solidFill>
                  <a:srgbClr val="230871"/>
                </a:solidFill>
                <a:latin typeface="Open Sans"/>
              </a:rPr>
              <a:t>binnenland</a:t>
            </a:r>
            <a:r>
              <a:rPr lang="en-US" sz="2579" dirty="0">
                <a:solidFill>
                  <a:srgbClr val="230871"/>
                </a:solidFill>
                <a:latin typeface="Open Sans"/>
              </a:rPr>
              <a:t> of </a:t>
            </a:r>
            <a:r>
              <a:rPr lang="en-US" sz="2579" dirty="0" err="1">
                <a:solidFill>
                  <a:srgbClr val="230871"/>
                </a:solidFill>
                <a:latin typeface="Open Sans"/>
              </a:rPr>
              <a:t>buitenland</a:t>
            </a:r>
            <a:r>
              <a:rPr lang="en-US" sz="2579" dirty="0">
                <a:solidFill>
                  <a:srgbClr val="230871"/>
                </a:solidFill>
                <a:latin typeface="Open Sans"/>
              </a:rPr>
              <a:t> </a:t>
            </a:r>
          </a:p>
          <a:p>
            <a:pPr marL="556946" lvl="1" indent="-278473">
              <a:lnSpc>
                <a:spcPct val="150000"/>
              </a:lnSpc>
              <a:buFont typeface="Arial"/>
              <a:buChar char="•"/>
            </a:pPr>
            <a:r>
              <a:rPr lang="en-US" sz="2579" dirty="0" err="1">
                <a:solidFill>
                  <a:srgbClr val="230871"/>
                </a:solidFill>
                <a:latin typeface="Open Sans"/>
              </a:rPr>
              <a:t>Samenwerken</a:t>
            </a:r>
            <a:r>
              <a:rPr lang="en-US" sz="2579" dirty="0">
                <a:solidFill>
                  <a:srgbClr val="230871"/>
                </a:solidFill>
                <a:latin typeface="Open Sans"/>
              </a:rPr>
              <a:t> met </a:t>
            </a:r>
            <a:r>
              <a:rPr lang="en-US" sz="2579" dirty="0" err="1">
                <a:solidFill>
                  <a:srgbClr val="230871"/>
                </a:solidFill>
                <a:latin typeface="Open Sans"/>
              </a:rPr>
              <a:t>meerdere</a:t>
            </a:r>
            <a:r>
              <a:rPr lang="en-US" sz="2579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579" dirty="0" err="1">
                <a:solidFill>
                  <a:srgbClr val="230871"/>
                </a:solidFill>
                <a:latin typeface="Open Sans"/>
              </a:rPr>
              <a:t>partnerlanden</a:t>
            </a:r>
            <a:endParaRPr lang="en-US" sz="2579" dirty="0">
              <a:solidFill>
                <a:srgbClr val="230871"/>
              </a:solidFill>
              <a:latin typeface="Open Sans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230871"/>
              </a:solidFill>
              <a:latin typeface="Open Sans"/>
            </a:endParaRPr>
          </a:p>
          <a:p>
            <a:pPr marL="556946" lvl="1" indent="-278473">
              <a:lnSpc>
                <a:spcPct val="150000"/>
              </a:lnSpc>
              <a:buFont typeface="Arial"/>
              <a:buChar char="•"/>
            </a:pPr>
            <a:r>
              <a:rPr lang="en-US" sz="2579" dirty="0" err="1">
                <a:solidFill>
                  <a:srgbClr val="230871"/>
                </a:solidFill>
                <a:latin typeface="Open Sans"/>
              </a:rPr>
              <a:t>Een</a:t>
            </a:r>
            <a:r>
              <a:rPr lang="en-US" sz="2579" dirty="0">
                <a:solidFill>
                  <a:srgbClr val="230871"/>
                </a:solidFill>
                <a:latin typeface="Open Sans"/>
              </a:rPr>
              <a:t> project van 1 </a:t>
            </a:r>
            <a:r>
              <a:rPr lang="en-US" sz="2579" dirty="0" err="1">
                <a:solidFill>
                  <a:srgbClr val="230871"/>
                </a:solidFill>
                <a:latin typeface="Open Sans"/>
              </a:rPr>
              <a:t>dag</a:t>
            </a:r>
            <a:r>
              <a:rPr lang="en-US" sz="2579" dirty="0">
                <a:solidFill>
                  <a:srgbClr val="230871"/>
                </a:solidFill>
                <a:latin typeface="Open Sans"/>
              </a:rPr>
              <a:t> of 1 week: </a:t>
            </a:r>
            <a:r>
              <a:rPr lang="en-US" sz="2579" dirty="0" err="1">
                <a:solidFill>
                  <a:srgbClr val="230871"/>
                </a:solidFill>
                <a:latin typeface="Open Sans"/>
              </a:rPr>
              <a:t>kerstkaartjes</a:t>
            </a:r>
            <a:r>
              <a:rPr lang="en-US" sz="2579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579" dirty="0" err="1">
                <a:solidFill>
                  <a:srgbClr val="230871"/>
                </a:solidFill>
                <a:latin typeface="Open Sans"/>
              </a:rPr>
              <a:t>sturen</a:t>
            </a:r>
            <a:r>
              <a:rPr lang="en-US" sz="2579" dirty="0">
                <a:solidFill>
                  <a:srgbClr val="230871"/>
                </a:solidFill>
                <a:latin typeface="Open Sans"/>
              </a:rPr>
              <a:t>, 1 </a:t>
            </a:r>
            <a:r>
              <a:rPr lang="en-US" sz="2579" dirty="0" err="1">
                <a:solidFill>
                  <a:srgbClr val="230871"/>
                </a:solidFill>
                <a:latin typeface="Open Sans"/>
              </a:rPr>
              <a:t>april-grappen</a:t>
            </a:r>
            <a:r>
              <a:rPr lang="en-US" sz="2579" dirty="0">
                <a:solidFill>
                  <a:srgbClr val="230871"/>
                </a:solidFill>
                <a:latin typeface="Open Sans"/>
              </a:rPr>
              <a:t>, </a:t>
            </a:r>
            <a:r>
              <a:rPr lang="en-US" sz="2579" dirty="0" err="1">
                <a:solidFill>
                  <a:srgbClr val="230871"/>
                </a:solidFill>
                <a:latin typeface="Open Sans"/>
              </a:rPr>
              <a:t>thema</a:t>
            </a:r>
            <a:r>
              <a:rPr lang="en-US" sz="2579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579" dirty="0" err="1">
                <a:solidFill>
                  <a:srgbClr val="230871"/>
                </a:solidFill>
                <a:latin typeface="Open Sans"/>
              </a:rPr>
              <a:t>carnaval</a:t>
            </a:r>
            <a:r>
              <a:rPr lang="en-US" sz="2579" dirty="0">
                <a:solidFill>
                  <a:srgbClr val="230871"/>
                </a:solidFill>
                <a:latin typeface="Open Sans"/>
              </a:rPr>
              <a:t>...</a:t>
            </a:r>
          </a:p>
          <a:p>
            <a:pPr marL="556946" lvl="1" indent="-278473">
              <a:lnSpc>
                <a:spcPct val="150000"/>
              </a:lnSpc>
              <a:buFont typeface="Arial"/>
              <a:buChar char="•"/>
            </a:pPr>
            <a:r>
              <a:rPr lang="en-US" sz="2579" dirty="0" err="1">
                <a:solidFill>
                  <a:srgbClr val="230871"/>
                </a:solidFill>
                <a:latin typeface="Open Sans"/>
              </a:rPr>
              <a:t>Een</a:t>
            </a:r>
            <a:r>
              <a:rPr lang="en-US" sz="2579" dirty="0">
                <a:solidFill>
                  <a:srgbClr val="230871"/>
                </a:solidFill>
                <a:latin typeface="Open Sans"/>
              </a:rPr>
              <a:t> project van </a:t>
            </a:r>
            <a:r>
              <a:rPr lang="en-US" sz="2579" dirty="0" err="1">
                <a:solidFill>
                  <a:srgbClr val="230871"/>
                </a:solidFill>
                <a:latin typeface="Open Sans"/>
              </a:rPr>
              <a:t>meerdere</a:t>
            </a:r>
            <a:r>
              <a:rPr lang="en-US" sz="2579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579" dirty="0" err="1">
                <a:solidFill>
                  <a:srgbClr val="230871"/>
                </a:solidFill>
                <a:latin typeface="Open Sans"/>
              </a:rPr>
              <a:t>weken</a:t>
            </a:r>
            <a:r>
              <a:rPr lang="en-US" sz="2579" dirty="0">
                <a:solidFill>
                  <a:srgbClr val="230871"/>
                </a:solidFill>
                <a:latin typeface="Open Sans"/>
              </a:rPr>
              <a:t> of </a:t>
            </a:r>
            <a:r>
              <a:rPr lang="en-US" sz="2579" dirty="0" err="1">
                <a:solidFill>
                  <a:srgbClr val="230871"/>
                </a:solidFill>
                <a:latin typeface="Open Sans"/>
              </a:rPr>
              <a:t>maanden</a:t>
            </a:r>
            <a:r>
              <a:rPr lang="en-US" sz="2579" dirty="0">
                <a:solidFill>
                  <a:srgbClr val="230871"/>
                </a:solidFill>
                <a:latin typeface="Open Sans"/>
              </a:rPr>
              <a:t>: </a:t>
            </a:r>
            <a:r>
              <a:rPr lang="en-US" sz="2579" dirty="0" err="1">
                <a:solidFill>
                  <a:srgbClr val="230871"/>
                </a:solidFill>
                <a:latin typeface="Open Sans"/>
              </a:rPr>
              <a:t>bv</a:t>
            </a:r>
            <a:r>
              <a:rPr lang="en-US" sz="2579" dirty="0">
                <a:solidFill>
                  <a:srgbClr val="230871"/>
                </a:solidFill>
                <a:latin typeface="Open Sans"/>
              </a:rPr>
              <a:t> elk </a:t>
            </a:r>
            <a:r>
              <a:rPr lang="en-US" sz="2579" dirty="0" err="1">
                <a:solidFill>
                  <a:srgbClr val="230871"/>
                </a:solidFill>
                <a:latin typeface="Open Sans"/>
              </a:rPr>
              <a:t>hoofdstuk</a:t>
            </a:r>
            <a:r>
              <a:rPr lang="en-US" sz="2579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579" dirty="0" err="1">
                <a:solidFill>
                  <a:srgbClr val="230871"/>
                </a:solidFill>
                <a:latin typeface="Open Sans"/>
              </a:rPr>
              <a:t>vasthangen</a:t>
            </a:r>
            <a:r>
              <a:rPr lang="en-US" sz="2579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579" dirty="0" err="1">
                <a:solidFill>
                  <a:srgbClr val="230871"/>
                </a:solidFill>
                <a:latin typeface="Open Sans"/>
              </a:rPr>
              <a:t>aan</a:t>
            </a:r>
            <a:r>
              <a:rPr lang="en-US" sz="2579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579" dirty="0" err="1">
                <a:solidFill>
                  <a:srgbClr val="230871"/>
                </a:solidFill>
                <a:latin typeface="Open Sans"/>
              </a:rPr>
              <a:t>een</a:t>
            </a:r>
            <a:r>
              <a:rPr lang="en-US" sz="2579" dirty="0">
                <a:solidFill>
                  <a:srgbClr val="230871"/>
                </a:solidFill>
                <a:latin typeface="Open Sans"/>
              </a:rPr>
              <a:t> SDG, alle </a:t>
            </a:r>
            <a:r>
              <a:rPr lang="en-US" sz="2579" dirty="0" err="1">
                <a:solidFill>
                  <a:srgbClr val="230871"/>
                </a:solidFill>
                <a:latin typeface="Open Sans"/>
              </a:rPr>
              <a:t>feestdagen</a:t>
            </a:r>
            <a:r>
              <a:rPr lang="en-US" sz="2579" dirty="0">
                <a:solidFill>
                  <a:srgbClr val="230871"/>
                </a:solidFill>
                <a:latin typeface="Open Sans"/>
              </a:rPr>
              <a:t> in </a:t>
            </a:r>
            <a:r>
              <a:rPr lang="en-US" sz="2579" dirty="0" err="1">
                <a:solidFill>
                  <a:srgbClr val="230871"/>
                </a:solidFill>
                <a:latin typeface="Open Sans"/>
              </a:rPr>
              <a:t>een</a:t>
            </a:r>
            <a:r>
              <a:rPr lang="en-US" sz="2579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579" dirty="0" err="1">
                <a:solidFill>
                  <a:srgbClr val="230871"/>
                </a:solidFill>
                <a:latin typeface="Open Sans"/>
              </a:rPr>
              <a:t>jaar</a:t>
            </a:r>
            <a:r>
              <a:rPr lang="en-US" sz="2579" dirty="0">
                <a:solidFill>
                  <a:srgbClr val="230871"/>
                </a:solidFill>
                <a:latin typeface="Open Sans"/>
              </a:rPr>
              <a:t>…</a:t>
            </a:r>
          </a:p>
          <a:p>
            <a:pPr marL="556946" lvl="1" indent="-278473">
              <a:lnSpc>
                <a:spcPct val="150000"/>
              </a:lnSpc>
              <a:buFont typeface="Arial"/>
              <a:buChar char="•"/>
            </a:pPr>
            <a:endParaRPr lang="en-US" sz="2000" dirty="0">
              <a:solidFill>
                <a:srgbClr val="230871"/>
              </a:solidFill>
              <a:latin typeface="Open Sans"/>
            </a:endParaRPr>
          </a:p>
          <a:p>
            <a:pPr marL="556946" lvl="1" indent="-278473">
              <a:lnSpc>
                <a:spcPct val="150000"/>
              </a:lnSpc>
              <a:buFont typeface="Arial"/>
              <a:buChar char="•"/>
            </a:pPr>
            <a:r>
              <a:rPr lang="en-US" sz="2579" dirty="0" err="1">
                <a:solidFill>
                  <a:srgbClr val="230871"/>
                </a:solidFill>
                <a:latin typeface="Open Sans"/>
              </a:rPr>
              <a:t>Combineer</a:t>
            </a:r>
            <a:r>
              <a:rPr lang="en-US" sz="2579" dirty="0">
                <a:solidFill>
                  <a:srgbClr val="230871"/>
                </a:solidFill>
                <a:latin typeface="Open Sans"/>
              </a:rPr>
              <a:t> met </a:t>
            </a:r>
            <a:r>
              <a:rPr lang="en-US" sz="2579" dirty="0" err="1">
                <a:solidFill>
                  <a:srgbClr val="230871"/>
                </a:solidFill>
                <a:latin typeface="Open Sans"/>
              </a:rPr>
              <a:t>lesonderwerpen</a:t>
            </a:r>
            <a:r>
              <a:rPr lang="en-US" sz="2579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579" dirty="0" err="1">
                <a:solidFill>
                  <a:srgbClr val="230871"/>
                </a:solidFill>
                <a:latin typeface="Open Sans"/>
              </a:rPr>
              <a:t>en</a:t>
            </a:r>
            <a:r>
              <a:rPr lang="en-US" sz="2579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579" dirty="0" err="1">
                <a:solidFill>
                  <a:srgbClr val="230871"/>
                </a:solidFill>
                <a:latin typeface="Open Sans"/>
              </a:rPr>
              <a:t>projecten</a:t>
            </a:r>
            <a:r>
              <a:rPr lang="en-US" sz="2579" dirty="0">
                <a:solidFill>
                  <a:srgbClr val="230871"/>
                </a:solidFill>
                <a:latin typeface="Open Sans"/>
              </a:rPr>
              <a:t> die je al </a:t>
            </a:r>
            <a:r>
              <a:rPr lang="en-US" sz="2579" dirty="0" err="1">
                <a:solidFill>
                  <a:srgbClr val="230871"/>
                </a:solidFill>
                <a:latin typeface="Open Sans"/>
              </a:rPr>
              <a:t>hebt</a:t>
            </a:r>
            <a:r>
              <a:rPr lang="en-US" sz="2579" dirty="0">
                <a:solidFill>
                  <a:srgbClr val="230871"/>
                </a:solidFill>
                <a:latin typeface="Open Sans"/>
              </a:rPr>
              <a:t> in de lessen die je </a:t>
            </a:r>
            <a:r>
              <a:rPr lang="en-US" sz="2579" dirty="0" err="1">
                <a:solidFill>
                  <a:srgbClr val="230871"/>
                </a:solidFill>
                <a:latin typeface="Open Sans"/>
              </a:rPr>
              <a:t>moet</a:t>
            </a:r>
            <a:r>
              <a:rPr lang="en-US" sz="2579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579" dirty="0" err="1">
                <a:solidFill>
                  <a:srgbClr val="230871"/>
                </a:solidFill>
                <a:latin typeface="Open Sans"/>
              </a:rPr>
              <a:t>geven</a:t>
            </a:r>
            <a:r>
              <a:rPr lang="en-US" sz="2579" dirty="0">
                <a:solidFill>
                  <a:srgbClr val="230871"/>
                </a:solidFill>
                <a:latin typeface="Open Sans"/>
              </a:rPr>
              <a:t>.</a:t>
            </a:r>
          </a:p>
          <a:p>
            <a:pPr marL="556946" lvl="1" indent="-278473">
              <a:lnSpc>
                <a:spcPct val="150000"/>
              </a:lnSpc>
              <a:buFont typeface="Arial"/>
              <a:buChar char="•"/>
            </a:pPr>
            <a:r>
              <a:rPr lang="en-US" sz="2579" dirty="0" err="1">
                <a:solidFill>
                  <a:srgbClr val="230871"/>
                </a:solidFill>
                <a:latin typeface="Open Sans"/>
              </a:rPr>
              <a:t>Alles</a:t>
            </a:r>
            <a:r>
              <a:rPr lang="en-US" sz="2579" dirty="0">
                <a:solidFill>
                  <a:srgbClr val="230871"/>
                </a:solidFill>
                <a:latin typeface="Open Sans"/>
              </a:rPr>
              <a:t> wat je in je lessen </a:t>
            </a:r>
            <a:r>
              <a:rPr lang="en-US" sz="2579" dirty="0" err="1">
                <a:solidFill>
                  <a:srgbClr val="230871"/>
                </a:solidFill>
                <a:latin typeface="Open Sans"/>
              </a:rPr>
              <a:t>doet</a:t>
            </a:r>
            <a:r>
              <a:rPr lang="en-US" sz="2579" dirty="0">
                <a:solidFill>
                  <a:srgbClr val="230871"/>
                </a:solidFill>
                <a:latin typeface="Open Sans"/>
              </a:rPr>
              <a:t>, </a:t>
            </a:r>
            <a:r>
              <a:rPr lang="en-US" sz="2579" dirty="0" err="1">
                <a:solidFill>
                  <a:srgbClr val="230871"/>
                </a:solidFill>
                <a:latin typeface="Open Sans"/>
              </a:rPr>
              <a:t>kan</a:t>
            </a:r>
            <a:r>
              <a:rPr lang="en-US" sz="2579" dirty="0">
                <a:solidFill>
                  <a:srgbClr val="230871"/>
                </a:solidFill>
                <a:latin typeface="Open Sans"/>
              </a:rPr>
              <a:t> je </a:t>
            </a:r>
            <a:r>
              <a:rPr lang="en-US" sz="2579" dirty="0" err="1">
                <a:solidFill>
                  <a:srgbClr val="230871"/>
                </a:solidFill>
                <a:latin typeface="Open Sans"/>
              </a:rPr>
              <a:t>samen</a:t>
            </a:r>
            <a:r>
              <a:rPr lang="en-US" sz="2579" dirty="0">
                <a:solidFill>
                  <a:srgbClr val="230871"/>
                </a:solidFill>
                <a:latin typeface="Open Sans"/>
              </a:rPr>
              <a:t> met </a:t>
            </a:r>
            <a:r>
              <a:rPr lang="en-US" sz="2579" dirty="0" err="1">
                <a:solidFill>
                  <a:srgbClr val="230871"/>
                </a:solidFill>
                <a:latin typeface="Open Sans"/>
              </a:rPr>
              <a:t>een</a:t>
            </a:r>
            <a:r>
              <a:rPr lang="en-US" sz="2579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579" dirty="0" err="1">
                <a:solidFill>
                  <a:srgbClr val="230871"/>
                </a:solidFill>
                <a:latin typeface="Open Sans"/>
              </a:rPr>
              <a:t>collega</a:t>
            </a:r>
            <a:r>
              <a:rPr lang="en-US" sz="2579" dirty="0">
                <a:solidFill>
                  <a:srgbClr val="230871"/>
                </a:solidFill>
                <a:latin typeface="Open Sans"/>
              </a:rPr>
              <a:t> in </a:t>
            </a:r>
            <a:r>
              <a:rPr lang="en-US" sz="2579" dirty="0" err="1">
                <a:solidFill>
                  <a:srgbClr val="230871"/>
                </a:solidFill>
                <a:latin typeface="Open Sans"/>
              </a:rPr>
              <a:t>een</a:t>
            </a:r>
            <a:r>
              <a:rPr lang="en-US" sz="2579" dirty="0">
                <a:solidFill>
                  <a:srgbClr val="230871"/>
                </a:solidFill>
                <a:latin typeface="Open Sans"/>
              </a:rPr>
              <a:t> </a:t>
            </a:r>
            <a:r>
              <a:rPr lang="en-US" sz="2579" dirty="0" err="1">
                <a:solidFill>
                  <a:srgbClr val="230871"/>
                </a:solidFill>
                <a:latin typeface="Open Sans"/>
              </a:rPr>
              <a:t>ander</a:t>
            </a:r>
            <a:r>
              <a:rPr lang="en-US" sz="2579" dirty="0">
                <a:solidFill>
                  <a:srgbClr val="230871"/>
                </a:solidFill>
                <a:latin typeface="Open Sans"/>
              </a:rPr>
              <a:t> land </a:t>
            </a:r>
            <a:r>
              <a:rPr lang="en-US" sz="2579" dirty="0" err="1">
                <a:solidFill>
                  <a:srgbClr val="230871"/>
                </a:solidFill>
                <a:latin typeface="Open Sans"/>
              </a:rPr>
              <a:t>doen</a:t>
            </a:r>
            <a:r>
              <a:rPr lang="en-US" sz="2579" dirty="0">
                <a:solidFill>
                  <a:srgbClr val="230871"/>
                </a:solidFill>
                <a:latin typeface="Open Sans"/>
              </a:rPr>
              <a:t>: parallel of </a:t>
            </a:r>
            <a:r>
              <a:rPr lang="en-US" sz="2579" dirty="0" err="1">
                <a:solidFill>
                  <a:srgbClr val="230871"/>
                </a:solidFill>
                <a:latin typeface="Open Sans"/>
              </a:rPr>
              <a:t>samenwerkend</a:t>
            </a:r>
            <a:r>
              <a:rPr lang="en-US" sz="2579" dirty="0">
                <a:solidFill>
                  <a:srgbClr val="230871"/>
                </a:solidFill>
                <a:latin typeface="Open Sans"/>
              </a:rPr>
              <a:t>.</a:t>
            </a:r>
          </a:p>
          <a:p>
            <a:pPr>
              <a:lnSpc>
                <a:spcPts val="6449"/>
              </a:lnSpc>
            </a:pPr>
            <a:endParaRPr lang="en-US" sz="2579" dirty="0">
              <a:solidFill>
                <a:srgbClr val="230871"/>
              </a:solidFill>
              <a:latin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1001</Words>
  <Application>Microsoft Office PowerPoint</Application>
  <PresentationFormat>Aangepast</PresentationFormat>
  <Paragraphs>117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5" baseType="lpstr">
      <vt:lpstr>Open Sans Light</vt:lpstr>
      <vt:lpstr>Open Sans Bold</vt:lpstr>
      <vt:lpstr>Courier New</vt:lpstr>
      <vt:lpstr>Arial</vt:lpstr>
      <vt:lpstr>Poppins Medium</vt:lpstr>
      <vt:lpstr>Open Sans Extra Bold</vt:lpstr>
      <vt:lpstr>Open Sans</vt:lpstr>
      <vt:lpstr>Wingdings</vt:lpstr>
      <vt:lpstr>Calibri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 lkrn secundair onderwijs- Presentatie eTwinning algemeen</dc:title>
  <cp:lastModifiedBy>Gees Marianne</cp:lastModifiedBy>
  <cp:revision>5</cp:revision>
  <dcterms:created xsi:type="dcterms:W3CDTF">2006-08-16T00:00:00Z</dcterms:created>
  <dcterms:modified xsi:type="dcterms:W3CDTF">2023-05-15T13:20:03Z</dcterms:modified>
  <dc:identifier>DAFiDtMgDdA</dc:identifier>
</cp:coreProperties>
</file>