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25"/>
  </p:notesMasterIdLst>
  <p:sldIdLst>
    <p:sldId id="256" r:id="rId5"/>
    <p:sldId id="309" r:id="rId6"/>
    <p:sldId id="323" r:id="rId7"/>
    <p:sldId id="303" r:id="rId8"/>
    <p:sldId id="326" r:id="rId9"/>
    <p:sldId id="304" r:id="rId10"/>
    <p:sldId id="261" r:id="rId11"/>
    <p:sldId id="281" r:id="rId12"/>
    <p:sldId id="312" r:id="rId13"/>
    <p:sldId id="313" r:id="rId14"/>
    <p:sldId id="314" r:id="rId15"/>
    <p:sldId id="318" r:id="rId16"/>
    <p:sldId id="307" r:id="rId17"/>
    <p:sldId id="319" r:id="rId18"/>
    <p:sldId id="320" r:id="rId19"/>
    <p:sldId id="324" r:id="rId20"/>
    <p:sldId id="321" r:id="rId21"/>
    <p:sldId id="322" r:id="rId22"/>
    <p:sldId id="325" r:id="rId23"/>
    <p:sldId id="271" r:id="rId2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gyDJhdM24n0fwFhU/UAuMUubrD4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8A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Stijl, licht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70204" autoAdjust="0"/>
  </p:normalViewPr>
  <p:slideViewPr>
    <p:cSldViewPr snapToGrid="0">
      <p:cViewPr varScale="1">
        <p:scale>
          <a:sx n="58" d="100"/>
          <a:sy n="58" d="100"/>
        </p:scale>
        <p:origin x="1618" y="67"/>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17.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40" Type="http://customschemas.google.com/relationships/presentationmetadata" Target="meta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10" Type="http://schemas.openxmlformats.org/officeDocument/2006/relationships/slide" Target="slides/slide6.xml"/><Relationship Id="rId19" Type="http://schemas.openxmlformats.org/officeDocument/2006/relationships/slide" Target="slides/slide15.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FCF30D-E7CA-483E-8A0C-7349B4122316}"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nl-BE"/>
        </a:p>
      </dgm:t>
    </dgm:pt>
    <dgm:pt modelId="{97867F1D-6A23-44F3-B22B-0B362D42989D}">
      <dgm:prSet phldrT="[Tekst]" custT="1"/>
      <dgm:spPr>
        <a:solidFill>
          <a:srgbClr val="1F8A8E"/>
        </a:solidFill>
        <a:ln>
          <a:solidFill>
            <a:srgbClr val="1F8A8E"/>
          </a:solidFill>
        </a:ln>
      </dgm:spPr>
      <dgm:t>
        <a:bodyPr/>
        <a:lstStyle/>
        <a:p>
          <a:r>
            <a:rPr lang="nl-BE" sz="2000" b="1" dirty="0">
              <a:latin typeface="Calibri" panose="020F0502020204030204" pitchFamily="34" charset="0"/>
              <a:ea typeface="Calibri" panose="020F0502020204030204" pitchFamily="34" charset="0"/>
              <a:cs typeface="Calibri" panose="020F0502020204030204" pitchFamily="34" charset="0"/>
            </a:rPr>
            <a:t>Theoretische fase</a:t>
          </a:r>
        </a:p>
        <a:p>
          <a:r>
            <a:rPr lang="nl-BE" sz="2000" dirty="0">
              <a:latin typeface="Calibri" panose="020F0502020204030204" pitchFamily="34" charset="0"/>
              <a:ea typeface="Calibri" panose="020F0502020204030204" pitchFamily="34" charset="0"/>
              <a:cs typeface="Calibri" panose="020F0502020204030204" pitchFamily="34" charset="0"/>
            </a:rPr>
            <a:t>- Theoretische studie van bestaande instrumenten</a:t>
          </a:r>
        </a:p>
        <a:p>
          <a:r>
            <a:rPr lang="nl-BE" sz="2000" dirty="0">
              <a:latin typeface="Calibri" panose="020F0502020204030204" pitchFamily="34" charset="0"/>
              <a:ea typeface="Calibri" panose="020F0502020204030204" pitchFamily="34" charset="0"/>
              <a:cs typeface="Calibri" panose="020F0502020204030204" pitchFamily="34" charset="0"/>
            </a:rPr>
            <a:t>- Delphi-</a:t>
          </a:r>
          <a:r>
            <a:rPr lang="nl-BE" sz="2000" dirty="0" err="1">
              <a:latin typeface="Calibri" panose="020F0502020204030204" pitchFamily="34" charset="0"/>
              <a:ea typeface="Calibri" panose="020F0502020204030204" pitchFamily="34" charset="0"/>
              <a:cs typeface="Calibri" panose="020F0502020204030204" pitchFamily="34" charset="0"/>
            </a:rPr>
            <a:t>study</a:t>
          </a:r>
          <a:r>
            <a:rPr lang="nl-BE" sz="2000" dirty="0">
              <a:latin typeface="Calibri" panose="020F0502020204030204" pitchFamily="34" charset="0"/>
              <a:ea typeface="Calibri" panose="020F0502020204030204" pitchFamily="34" charset="0"/>
              <a:cs typeface="Calibri" panose="020F0502020204030204" pitchFamily="34" charset="0"/>
            </a:rPr>
            <a:t> met academische experten en experten uit het werkveld</a:t>
          </a:r>
        </a:p>
        <a:p>
          <a:r>
            <a:rPr lang="nl-BE" sz="20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Eerste theoretische prototype</a:t>
          </a:r>
          <a:endParaRPr lang="nl-BE" sz="2000" dirty="0">
            <a:latin typeface="Calibri" panose="020F0502020204030204" pitchFamily="34" charset="0"/>
            <a:ea typeface="Calibri" panose="020F0502020204030204" pitchFamily="34" charset="0"/>
            <a:cs typeface="Calibri" panose="020F0502020204030204" pitchFamily="34" charset="0"/>
          </a:endParaRPr>
        </a:p>
      </dgm:t>
    </dgm:pt>
    <dgm:pt modelId="{846F9A93-7F1F-4D1F-8650-4087EEAF979B}" type="parTrans" cxnId="{AE242A6D-86AF-4A70-A619-8C9853F39C7E}">
      <dgm:prSet/>
      <dgm:spPr/>
      <dgm:t>
        <a:bodyPr/>
        <a:lstStyle/>
        <a:p>
          <a:endParaRPr lang="nl-BE"/>
        </a:p>
      </dgm:t>
    </dgm:pt>
    <dgm:pt modelId="{92D81F7A-E739-4FD5-A775-ADB0115875EB}" type="sibTrans" cxnId="{AE242A6D-86AF-4A70-A619-8C9853F39C7E}">
      <dgm:prSet/>
      <dgm:spPr>
        <a:solidFill>
          <a:schemeClr val="bg1">
            <a:alpha val="90000"/>
          </a:schemeClr>
        </a:solidFill>
        <a:ln>
          <a:solidFill>
            <a:srgbClr val="1F8A8E">
              <a:alpha val="90000"/>
            </a:srgbClr>
          </a:solidFill>
        </a:ln>
      </dgm:spPr>
      <dgm:t>
        <a:bodyPr/>
        <a:lstStyle/>
        <a:p>
          <a:endParaRPr lang="nl-BE"/>
        </a:p>
      </dgm:t>
    </dgm:pt>
    <dgm:pt modelId="{B5EE6C36-545B-4689-9DF1-EF6FD4ED8BC4}">
      <dgm:prSet phldrT="[Tekst]" custT="1"/>
      <dgm:spPr>
        <a:solidFill>
          <a:srgbClr val="1F8A8E"/>
        </a:solidFill>
        <a:ln>
          <a:solidFill>
            <a:srgbClr val="1F8A8E"/>
          </a:solidFill>
        </a:ln>
      </dgm:spPr>
      <dgm:t>
        <a:bodyPr/>
        <a:lstStyle/>
        <a:p>
          <a:r>
            <a:rPr lang="nl-BE" sz="2000" b="1" dirty="0">
              <a:latin typeface="Calibri" panose="020F0502020204030204" pitchFamily="34" charset="0"/>
              <a:ea typeface="Calibri" panose="020F0502020204030204" pitchFamily="34" charset="0"/>
              <a:cs typeface="Calibri" panose="020F0502020204030204" pitchFamily="34" charset="0"/>
            </a:rPr>
            <a:t>Praktische testfase</a:t>
          </a:r>
        </a:p>
        <a:p>
          <a:r>
            <a:rPr lang="nl-BE" sz="2000" b="0" dirty="0">
              <a:latin typeface="Calibri" panose="020F0502020204030204" pitchFamily="34" charset="0"/>
              <a:ea typeface="Calibri" panose="020F0502020204030204" pitchFamily="34" charset="0"/>
              <a:cs typeface="Calibri" panose="020F0502020204030204" pitchFamily="34" charset="0"/>
            </a:rPr>
            <a:t>- Talige </a:t>
          </a:r>
          <a:r>
            <a:rPr lang="nl-BE" sz="2000" b="0" dirty="0" err="1">
              <a:latin typeface="Calibri" panose="020F0502020204030204" pitchFamily="34" charset="0"/>
              <a:ea typeface="Calibri" panose="020F0502020204030204" pitchFamily="34" charset="0"/>
              <a:cs typeface="Calibri" panose="020F0502020204030204" pitchFamily="34" charset="0"/>
            </a:rPr>
            <a:t>testing</a:t>
          </a:r>
          <a:endParaRPr lang="nl-BE" sz="2000" b="0" dirty="0">
            <a:latin typeface="Calibri" panose="020F0502020204030204" pitchFamily="34" charset="0"/>
            <a:ea typeface="Calibri" panose="020F0502020204030204" pitchFamily="34" charset="0"/>
            <a:cs typeface="Calibri" panose="020F0502020204030204" pitchFamily="34" charset="0"/>
          </a:endParaRPr>
        </a:p>
        <a:p>
          <a:r>
            <a:rPr lang="nl-BE" sz="2000" b="0" dirty="0">
              <a:latin typeface="Calibri" panose="020F0502020204030204" pitchFamily="34" charset="0"/>
              <a:ea typeface="Calibri" panose="020F0502020204030204" pitchFamily="34" charset="0"/>
              <a:cs typeface="Calibri" panose="020F0502020204030204" pitchFamily="34" charset="0"/>
            </a:rPr>
            <a:t>- Factoranalyse</a:t>
          </a:r>
        </a:p>
        <a:p>
          <a:r>
            <a:rPr lang="nl-BE" sz="2000" b="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Gevalideerde vragenlijst met vier deelconstructen</a:t>
          </a:r>
          <a:endParaRPr lang="nl-BE" sz="2000" b="0" dirty="0">
            <a:latin typeface="Calibri" panose="020F0502020204030204" pitchFamily="34" charset="0"/>
            <a:ea typeface="Calibri" panose="020F0502020204030204" pitchFamily="34" charset="0"/>
            <a:cs typeface="Calibri" panose="020F0502020204030204" pitchFamily="34" charset="0"/>
          </a:endParaRPr>
        </a:p>
      </dgm:t>
    </dgm:pt>
    <dgm:pt modelId="{24842350-3F63-4CE2-A04F-FFB9C4F7DD83}" type="parTrans" cxnId="{4F2E4BD2-9D60-4D70-84B5-CCF8FADB4019}">
      <dgm:prSet/>
      <dgm:spPr/>
      <dgm:t>
        <a:bodyPr/>
        <a:lstStyle/>
        <a:p>
          <a:endParaRPr lang="nl-BE"/>
        </a:p>
      </dgm:t>
    </dgm:pt>
    <dgm:pt modelId="{D7BD5873-1EAA-4A64-99A6-D02D0F9FFEC3}" type="sibTrans" cxnId="{4F2E4BD2-9D60-4D70-84B5-CCF8FADB4019}">
      <dgm:prSet/>
      <dgm:spPr>
        <a:solidFill>
          <a:schemeClr val="bg1">
            <a:alpha val="90000"/>
          </a:schemeClr>
        </a:solidFill>
        <a:ln>
          <a:solidFill>
            <a:srgbClr val="1F8A8E">
              <a:alpha val="90000"/>
            </a:srgbClr>
          </a:solidFill>
        </a:ln>
      </dgm:spPr>
      <dgm:t>
        <a:bodyPr/>
        <a:lstStyle/>
        <a:p>
          <a:endParaRPr lang="nl-BE"/>
        </a:p>
      </dgm:t>
    </dgm:pt>
    <dgm:pt modelId="{82CD936A-5C1E-4C94-8481-BCD216464298}">
      <dgm:prSet phldrT="[Tekst]" custT="1"/>
      <dgm:spPr>
        <a:solidFill>
          <a:srgbClr val="1F8A8E"/>
        </a:solidFill>
        <a:ln>
          <a:solidFill>
            <a:srgbClr val="1F8A8E"/>
          </a:solidFill>
        </a:ln>
      </dgm:spPr>
      <dgm:t>
        <a:bodyPr/>
        <a:lstStyle/>
        <a:p>
          <a:r>
            <a:rPr lang="nl-BE" sz="2000" b="1" dirty="0">
              <a:latin typeface="Calibri" panose="020F0502020204030204" pitchFamily="34" charset="0"/>
              <a:ea typeface="Calibri" panose="020F0502020204030204" pitchFamily="34" charset="0"/>
              <a:cs typeface="Calibri" panose="020F0502020204030204" pitchFamily="34" charset="0"/>
            </a:rPr>
            <a:t>Disseminatie</a:t>
          </a:r>
        </a:p>
        <a:p>
          <a:r>
            <a:rPr lang="nl-BE" sz="2000" b="0" dirty="0">
              <a:latin typeface="Calibri" panose="020F0502020204030204" pitchFamily="34" charset="0"/>
              <a:ea typeface="Calibri" panose="020F0502020204030204" pitchFamily="34" charset="0"/>
              <a:cs typeface="Calibri" panose="020F0502020204030204" pitchFamily="34" charset="0"/>
            </a:rPr>
            <a:t>- Geïmplementeerd in het lager en secundair onderwijs (&gt;500 scholen)</a:t>
          </a:r>
        </a:p>
        <a:p>
          <a:r>
            <a:rPr lang="nl-BE" sz="2000" b="0" dirty="0">
              <a:latin typeface="Calibri" panose="020F0502020204030204" pitchFamily="34" charset="0"/>
              <a:ea typeface="Calibri" panose="020F0502020204030204" pitchFamily="34" charset="0"/>
              <a:cs typeface="Calibri" panose="020F0502020204030204" pitchFamily="34" charset="0"/>
            </a:rPr>
            <a:t>- Toolkit, professionaliseringstraject, workshop voor leerlingen</a:t>
          </a:r>
        </a:p>
        <a:p>
          <a:r>
            <a:rPr lang="nl-BE" sz="2000" b="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Definitief instrument</a:t>
          </a:r>
          <a:endParaRPr lang="nl-BE" sz="2000" b="0" dirty="0">
            <a:latin typeface="Calibri" panose="020F0502020204030204" pitchFamily="34" charset="0"/>
            <a:ea typeface="Calibri" panose="020F0502020204030204" pitchFamily="34" charset="0"/>
            <a:cs typeface="Calibri" panose="020F0502020204030204" pitchFamily="34" charset="0"/>
          </a:endParaRPr>
        </a:p>
      </dgm:t>
    </dgm:pt>
    <dgm:pt modelId="{6531C43F-BF4E-4FD5-9C54-7DE4B6C0F5D3}" type="parTrans" cxnId="{86832FF5-74F2-4F8C-8C05-FFE84DD5C5D7}">
      <dgm:prSet/>
      <dgm:spPr/>
      <dgm:t>
        <a:bodyPr/>
        <a:lstStyle/>
        <a:p>
          <a:endParaRPr lang="nl-BE"/>
        </a:p>
      </dgm:t>
    </dgm:pt>
    <dgm:pt modelId="{CE6D920A-6472-4F7A-A595-282E9828C8BA}" type="sibTrans" cxnId="{86832FF5-74F2-4F8C-8C05-FFE84DD5C5D7}">
      <dgm:prSet/>
      <dgm:spPr/>
      <dgm:t>
        <a:bodyPr/>
        <a:lstStyle/>
        <a:p>
          <a:endParaRPr lang="nl-BE"/>
        </a:p>
      </dgm:t>
    </dgm:pt>
    <dgm:pt modelId="{414BB20E-A54F-4370-88C7-181566C4F2BB}" type="pres">
      <dgm:prSet presAssocID="{62FCF30D-E7CA-483E-8A0C-7349B4122316}" presName="outerComposite" presStyleCnt="0">
        <dgm:presLayoutVars>
          <dgm:chMax val="5"/>
          <dgm:dir/>
          <dgm:resizeHandles val="exact"/>
        </dgm:presLayoutVars>
      </dgm:prSet>
      <dgm:spPr/>
    </dgm:pt>
    <dgm:pt modelId="{84279443-81A0-4F2C-8A4D-550EC0EDCA0F}" type="pres">
      <dgm:prSet presAssocID="{62FCF30D-E7CA-483E-8A0C-7349B4122316}" presName="dummyMaxCanvas" presStyleCnt="0">
        <dgm:presLayoutVars/>
      </dgm:prSet>
      <dgm:spPr/>
    </dgm:pt>
    <dgm:pt modelId="{0B750BD8-A383-43C4-B105-6FCADD6F5935}" type="pres">
      <dgm:prSet presAssocID="{62FCF30D-E7CA-483E-8A0C-7349B4122316}" presName="ThreeNodes_1" presStyleLbl="node1" presStyleIdx="0" presStyleCnt="3" custScaleY="86485" custLinFactNeighborX="19" custLinFactNeighborY="27820">
        <dgm:presLayoutVars>
          <dgm:bulletEnabled val="1"/>
        </dgm:presLayoutVars>
      </dgm:prSet>
      <dgm:spPr/>
    </dgm:pt>
    <dgm:pt modelId="{7949E733-5968-4ABD-BA5A-C38C2C9BD933}" type="pres">
      <dgm:prSet presAssocID="{62FCF30D-E7CA-483E-8A0C-7349B4122316}" presName="ThreeNodes_2" presStyleLbl="node1" presStyleIdx="1" presStyleCnt="3" custScaleY="79354" custLinFactNeighborX="-3897" custLinFactNeighborY="2191">
        <dgm:presLayoutVars>
          <dgm:bulletEnabled val="1"/>
        </dgm:presLayoutVars>
      </dgm:prSet>
      <dgm:spPr/>
    </dgm:pt>
    <dgm:pt modelId="{92753C5B-1436-4EB0-8346-DF0DAF6D3E5D}" type="pres">
      <dgm:prSet presAssocID="{62FCF30D-E7CA-483E-8A0C-7349B4122316}" presName="ThreeNodes_3" presStyleLbl="node1" presStyleIdx="2" presStyleCnt="3" custScaleY="88203" custLinFactNeighborX="-9734" custLinFactNeighborY="-24586">
        <dgm:presLayoutVars>
          <dgm:bulletEnabled val="1"/>
        </dgm:presLayoutVars>
      </dgm:prSet>
      <dgm:spPr/>
    </dgm:pt>
    <dgm:pt modelId="{C11C30FC-CABF-4A22-8EDD-5CAE1E4FC21F}" type="pres">
      <dgm:prSet presAssocID="{62FCF30D-E7CA-483E-8A0C-7349B4122316}" presName="ThreeConn_1-2" presStyleLbl="fgAccFollowNode1" presStyleIdx="0" presStyleCnt="2" custLinFactNeighborX="244" custLinFactNeighborY="21663">
        <dgm:presLayoutVars>
          <dgm:bulletEnabled val="1"/>
        </dgm:presLayoutVars>
      </dgm:prSet>
      <dgm:spPr/>
    </dgm:pt>
    <dgm:pt modelId="{C59DB7A1-E3ED-4624-97E1-60DAAD27974B}" type="pres">
      <dgm:prSet presAssocID="{62FCF30D-E7CA-483E-8A0C-7349B4122316}" presName="ThreeConn_2-3" presStyleLbl="fgAccFollowNode1" presStyleIdx="1" presStyleCnt="2" custLinFactNeighborX="-18893" custLinFactNeighborY="2945">
        <dgm:presLayoutVars>
          <dgm:bulletEnabled val="1"/>
        </dgm:presLayoutVars>
      </dgm:prSet>
      <dgm:spPr/>
    </dgm:pt>
    <dgm:pt modelId="{7CCEA62C-1A47-4065-AFB3-24F1BAC2EA01}" type="pres">
      <dgm:prSet presAssocID="{62FCF30D-E7CA-483E-8A0C-7349B4122316}" presName="ThreeNodes_1_text" presStyleLbl="node1" presStyleIdx="2" presStyleCnt="3">
        <dgm:presLayoutVars>
          <dgm:bulletEnabled val="1"/>
        </dgm:presLayoutVars>
      </dgm:prSet>
      <dgm:spPr/>
    </dgm:pt>
    <dgm:pt modelId="{DE705DFE-15DD-44B4-B546-4CC872B3DA5E}" type="pres">
      <dgm:prSet presAssocID="{62FCF30D-E7CA-483E-8A0C-7349B4122316}" presName="ThreeNodes_2_text" presStyleLbl="node1" presStyleIdx="2" presStyleCnt="3">
        <dgm:presLayoutVars>
          <dgm:bulletEnabled val="1"/>
        </dgm:presLayoutVars>
      </dgm:prSet>
      <dgm:spPr/>
    </dgm:pt>
    <dgm:pt modelId="{78B85A85-4F74-495C-8DAE-E06469828CB9}" type="pres">
      <dgm:prSet presAssocID="{62FCF30D-E7CA-483E-8A0C-7349B4122316}" presName="ThreeNodes_3_text" presStyleLbl="node1" presStyleIdx="2" presStyleCnt="3">
        <dgm:presLayoutVars>
          <dgm:bulletEnabled val="1"/>
        </dgm:presLayoutVars>
      </dgm:prSet>
      <dgm:spPr/>
    </dgm:pt>
  </dgm:ptLst>
  <dgm:cxnLst>
    <dgm:cxn modelId="{0CD46507-961D-41B6-8705-18A455C1811C}" type="presOf" srcId="{82CD936A-5C1E-4C94-8481-BCD216464298}" destId="{92753C5B-1436-4EB0-8346-DF0DAF6D3E5D}" srcOrd="0" destOrd="0" presId="urn:microsoft.com/office/officeart/2005/8/layout/vProcess5"/>
    <dgm:cxn modelId="{6EF7A02D-9714-4C5D-9599-691FED945188}" type="presOf" srcId="{B5EE6C36-545B-4689-9DF1-EF6FD4ED8BC4}" destId="{7949E733-5968-4ABD-BA5A-C38C2C9BD933}" srcOrd="0" destOrd="0" presId="urn:microsoft.com/office/officeart/2005/8/layout/vProcess5"/>
    <dgm:cxn modelId="{D9BD072E-D926-4490-943C-EB940C69702F}" type="presOf" srcId="{97867F1D-6A23-44F3-B22B-0B362D42989D}" destId="{7CCEA62C-1A47-4065-AFB3-24F1BAC2EA01}" srcOrd="1" destOrd="0" presId="urn:microsoft.com/office/officeart/2005/8/layout/vProcess5"/>
    <dgm:cxn modelId="{AE242A6D-86AF-4A70-A619-8C9853F39C7E}" srcId="{62FCF30D-E7CA-483E-8A0C-7349B4122316}" destId="{97867F1D-6A23-44F3-B22B-0B362D42989D}" srcOrd="0" destOrd="0" parTransId="{846F9A93-7F1F-4D1F-8650-4087EEAF979B}" sibTransId="{92D81F7A-E739-4FD5-A775-ADB0115875EB}"/>
    <dgm:cxn modelId="{5320DF72-7BF0-4283-8973-27AFD0937242}" type="presOf" srcId="{B5EE6C36-545B-4689-9DF1-EF6FD4ED8BC4}" destId="{DE705DFE-15DD-44B4-B546-4CC872B3DA5E}" srcOrd="1" destOrd="0" presId="urn:microsoft.com/office/officeart/2005/8/layout/vProcess5"/>
    <dgm:cxn modelId="{54DAB87C-4C5B-4305-ABA4-91D0CE614DDE}" type="presOf" srcId="{97867F1D-6A23-44F3-B22B-0B362D42989D}" destId="{0B750BD8-A383-43C4-B105-6FCADD6F5935}" srcOrd="0" destOrd="0" presId="urn:microsoft.com/office/officeart/2005/8/layout/vProcess5"/>
    <dgm:cxn modelId="{54A43688-C505-42E5-A267-A5B0B0778413}" type="presOf" srcId="{92D81F7A-E739-4FD5-A775-ADB0115875EB}" destId="{C11C30FC-CABF-4A22-8EDD-5CAE1E4FC21F}" srcOrd="0" destOrd="0" presId="urn:microsoft.com/office/officeart/2005/8/layout/vProcess5"/>
    <dgm:cxn modelId="{628383A8-06D5-4DF5-A748-901651127C6A}" type="presOf" srcId="{82CD936A-5C1E-4C94-8481-BCD216464298}" destId="{78B85A85-4F74-495C-8DAE-E06469828CB9}" srcOrd="1" destOrd="0" presId="urn:microsoft.com/office/officeart/2005/8/layout/vProcess5"/>
    <dgm:cxn modelId="{4F2E4BD2-9D60-4D70-84B5-CCF8FADB4019}" srcId="{62FCF30D-E7CA-483E-8A0C-7349B4122316}" destId="{B5EE6C36-545B-4689-9DF1-EF6FD4ED8BC4}" srcOrd="1" destOrd="0" parTransId="{24842350-3F63-4CE2-A04F-FFB9C4F7DD83}" sibTransId="{D7BD5873-1EAA-4A64-99A6-D02D0F9FFEC3}"/>
    <dgm:cxn modelId="{43BC33D8-8AA7-4F09-9872-9E97B361CB57}" type="presOf" srcId="{62FCF30D-E7CA-483E-8A0C-7349B4122316}" destId="{414BB20E-A54F-4370-88C7-181566C4F2BB}" srcOrd="0" destOrd="0" presId="urn:microsoft.com/office/officeart/2005/8/layout/vProcess5"/>
    <dgm:cxn modelId="{04AF17F2-86C6-4BD8-AB4A-F6E54BAF5996}" type="presOf" srcId="{D7BD5873-1EAA-4A64-99A6-D02D0F9FFEC3}" destId="{C59DB7A1-E3ED-4624-97E1-60DAAD27974B}" srcOrd="0" destOrd="0" presId="urn:microsoft.com/office/officeart/2005/8/layout/vProcess5"/>
    <dgm:cxn modelId="{86832FF5-74F2-4F8C-8C05-FFE84DD5C5D7}" srcId="{62FCF30D-E7CA-483E-8A0C-7349B4122316}" destId="{82CD936A-5C1E-4C94-8481-BCD216464298}" srcOrd="2" destOrd="0" parTransId="{6531C43F-BF4E-4FD5-9C54-7DE4B6C0F5D3}" sibTransId="{CE6D920A-6472-4F7A-A595-282E9828C8BA}"/>
    <dgm:cxn modelId="{BB683FC2-17FA-4D36-95B2-CD8DDD43100B}" type="presParOf" srcId="{414BB20E-A54F-4370-88C7-181566C4F2BB}" destId="{84279443-81A0-4F2C-8A4D-550EC0EDCA0F}" srcOrd="0" destOrd="0" presId="urn:microsoft.com/office/officeart/2005/8/layout/vProcess5"/>
    <dgm:cxn modelId="{CD1DF5C5-C537-4208-9199-328015868805}" type="presParOf" srcId="{414BB20E-A54F-4370-88C7-181566C4F2BB}" destId="{0B750BD8-A383-43C4-B105-6FCADD6F5935}" srcOrd="1" destOrd="0" presId="urn:microsoft.com/office/officeart/2005/8/layout/vProcess5"/>
    <dgm:cxn modelId="{C66626CA-263A-47B5-9302-8484B7D0B620}" type="presParOf" srcId="{414BB20E-A54F-4370-88C7-181566C4F2BB}" destId="{7949E733-5968-4ABD-BA5A-C38C2C9BD933}" srcOrd="2" destOrd="0" presId="urn:microsoft.com/office/officeart/2005/8/layout/vProcess5"/>
    <dgm:cxn modelId="{6A53B3E9-78A0-4509-8B06-88EE223754C4}" type="presParOf" srcId="{414BB20E-A54F-4370-88C7-181566C4F2BB}" destId="{92753C5B-1436-4EB0-8346-DF0DAF6D3E5D}" srcOrd="3" destOrd="0" presId="urn:microsoft.com/office/officeart/2005/8/layout/vProcess5"/>
    <dgm:cxn modelId="{31835C6E-3B5F-4942-935B-8680EEC22F7B}" type="presParOf" srcId="{414BB20E-A54F-4370-88C7-181566C4F2BB}" destId="{C11C30FC-CABF-4A22-8EDD-5CAE1E4FC21F}" srcOrd="4" destOrd="0" presId="urn:microsoft.com/office/officeart/2005/8/layout/vProcess5"/>
    <dgm:cxn modelId="{A9AACFEE-0878-4673-B3B9-FF0DABEC6BCB}" type="presParOf" srcId="{414BB20E-A54F-4370-88C7-181566C4F2BB}" destId="{C59DB7A1-E3ED-4624-97E1-60DAAD27974B}" srcOrd="5" destOrd="0" presId="urn:microsoft.com/office/officeart/2005/8/layout/vProcess5"/>
    <dgm:cxn modelId="{090AAF62-3A20-4E62-8965-004432FB6A8D}" type="presParOf" srcId="{414BB20E-A54F-4370-88C7-181566C4F2BB}" destId="{7CCEA62C-1A47-4065-AFB3-24F1BAC2EA01}" srcOrd="6" destOrd="0" presId="urn:microsoft.com/office/officeart/2005/8/layout/vProcess5"/>
    <dgm:cxn modelId="{57337179-ACF3-4F96-AE3B-0DF10B5F8C51}" type="presParOf" srcId="{414BB20E-A54F-4370-88C7-181566C4F2BB}" destId="{DE705DFE-15DD-44B4-B546-4CC872B3DA5E}" srcOrd="7" destOrd="0" presId="urn:microsoft.com/office/officeart/2005/8/layout/vProcess5"/>
    <dgm:cxn modelId="{B5B8AC73-80E6-49E3-8A12-04C3C563340D}" type="presParOf" srcId="{414BB20E-A54F-4370-88C7-181566C4F2BB}" destId="{78B85A85-4F74-495C-8DAE-E06469828CB9}" srcOrd="8"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750BD8-A383-43C4-B105-6FCADD6F5935}">
      <dsp:nvSpPr>
        <dsp:cNvPr id="0" name=""/>
        <dsp:cNvSpPr/>
      </dsp:nvSpPr>
      <dsp:spPr>
        <a:xfrm>
          <a:off x="1809" y="711396"/>
          <a:ext cx="9524717" cy="1779339"/>
        </a:xfrm>
        <a:prstGeom prst="roundRect">
          <a:avLst>
            <a:gd name="adj" fmla="val 10000"/>
          </a:avLst>
        </a:prstGeom>
        <a:solidFill>
          <a:srgbClr val="1F8A8E"/>
        </a:solidFill>
        <a:ln w="25400" cap="flat" cmpd="sng" algn="ctr">
          <a:solidFill>
            <a:srgbClr val="1F8A8E"/>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nl-BE" sz="2000" b="1" kern="1200" dirty="0">
              <a:latin typeface="Calibri" panose="020F0502020204030204" pitchFamily="34" charset="0"/>
              <a:ea typeface="Calibri" panose="020F0502020204030204" pitchFamily="34" charset="0"/>
              <a:cs typeface="Calibri" panose="020F0502020204030204" pitchFamily="34" charset="0"/>
            </a:rPr>
            <a:t>Theoretische fase</a:t>
          </a:r>
        </a:p>
        <a:p>
          <a:pPr marL="0" lvl="0" indent="0" algn="l" defTabSz="889000">
            <a:lnSpc>
              <a:spcPct val="90000"/>
            </a:lnSpc>
            <a:spcBef>
              <a:spcPct val="0"/>
            </a:spcBef>
            <a:spcAft>
              <a:spcPct val="35000"/>
            </a:spcAft>
            <a:buNone/>
          </a:pPr>
          <a:r>
            <a:rPr lang="nl-BE" sz="2000" kern="1200" dirty="0">
              <a:latin typeface="Calibri" panose="020F0502020204030204" pitchFamily="34" charset="0"/>
              <a:ea typeface="Calibri" panose="020F0502020204030204" pitchFamily="34" charset="0"/>
              <a:cs typeface="Calibri" panose="020F0502020204030204" pitchFamily="34" charset="0"/>
            </a:rPr>
            <a:t>- Theoretische studie van bestaande instrumenten</a:t>
          </a:r>
        </a:p>
        <a:p>
          <a:pPr marL="0" lvl="0" indent="0" algn="l" defTabSz="889000">
            <a:lnSpc>
              <a:spcPct val="90000"/>
            </a:lnSpc>
            <a:spcBef>
              <a:spcPct val="0"/>
            </a:spcBef>
            <a:spcAft>
              <a:spcPct val="35000"/>
            </a:spcAft>
            <a:buNone/>
          </a:pPr>
          <a:r>
            <a:rPr lang="nl-BE" sz="2000" kern="1200" dirty="0">
              <a:latin typeface="Calibri" panose="020F0502020204030204" pitchFamily="34" charset="0"/>
              <a:ea typeface="Calibri" panose="020F0502020204030204" pitchFamily="34" charset="0"/>
              <a:cs typeface="Calibri" panose="020F0502020204030204" pitchFamily="34" charset="0"/>
            </a:rPr>
            <a:t>- Delphi-</a:t>
          </a:r>
          <a:r>
            <a:rPr lang="nl-BE" sz="2000" kern="1200" dirty="0" err="1">
              <a:latin typeface="Calibri" panose="020F0502020204030204" pitchFamily="34" charset="0"/>
              <a:ea typeface="Calibri" panose="020F0502020204030204" pitchFamily="34" charset="0"/>
              <a:cs typeface="Calibri" panose="020F0502020204030204" pitchFamily="34" charset="0"/>
            </a:rPr>
            <a:t>study</a:t>
          </a:r>
          <a:r>
            <a:rPr lang="nl-BE" sz="2000" kern="1200" dirty="0">
              <a:latin typeface="Calibri" panose="020F0502020204030204" pitchFamily="34" charset="0"/>
              <a:ea typeface="Calibri" panose="020F0502020204030204" pitchFamily="34" charset="0"/>
              <a:cs typeface="Calibri" panose="020F0502020204030204" pitchFamily="34" charset="0"/>
            </a:rPr>
            <a:t> met academische experten en experten uit het werkveld</a:t>
          </a:r>
        </a:p>
        <a:p>
          <a:pPr marL="0" lvl="0" indent="0" algn="l" defTabSz="889000">
            <a:lnSpc>
              <a:spcPct val="90000"/>
            </a:lnSpc>
            <a:spcBef>
              <a:spcPct val="0"/>
            </a:spcBef>
            <a:spcAft>
              <a:spcPct val="35000"/>
            </a:spcAft>
            <a:buNone/>
          </a:pPr>
          <a:r>
            <a:rPr lang="nl-BE" sz="2000" kern="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Eerste theoretische prototype</a:t>
          </a:r>
          <a:endParaRPr lang="nl-BE" sz="2000" kern="1200" dirty="0">
            <a:latin typeface="Calibri" panose="020F0502020204030204" pitchFamily="34" charset="0"/>
            <a:ea typeface="Calibri" panose="020F0502020204030204" pitchFamily="34" charset="0"/>
            <a:cs typeface="Calibri" panose="020F0502020204030204" pitchFamily="34" charset="0"/>
          </a:endParaRPr>
        </a:p>
      </dsp:txBody>
      <dsp:txXfrm>
        <a:off x="53924" y="763511"/>
        <a:ext cx="7320913" cy="1675109"/>
      </dsp:txXfrm>
    </dsp:sp>
    <dsp:sp modelId="{7949E733-5968-4ABD-BA5A-C38C2C9BD933}">
      <dsp:nvSpPr>
        <dsp:cNvPr id="0" name=""/>
        <dsp:cNvSpPr/>
      </dsp:nvSpPr>
      <dsp:spPr>
        <a:xfrm>
          <a:off x="469238" y="2657759"/>
          <a:ext cx="9524717" cy="1632626"/>
        </a:xfrm>
        <a:prstGeom prst="roundRect">
          <a:avLst>
            <a:gd name="adj" fmla="val 10000"/>
          </a:avLst>
        </a:prstGeom>
        <a:solidFill>
          <a:srgbClr val="1F8A8E"/>
        </a:solidFill>
        <a:ln w="25400" cap="flat" cmpd="sng" algn="ctr">
          <a:solidFill>
            <a:srgbClr val="1F8A8E"/>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nl-BE" sz="2000" b="1" kern="1200" dirty="0">
              <a:latin typeface="Calibri" panose="020F0502020204030204" pitchFamily="34" charset="0"/>
              <a:ea typeface="Calibri" panose="020F0502020204030204" pitchFamily="34" charset="0"/>
              <a:cs typeface="Calibri" panose="020F0502020204030204" pitchFamily="34" charset="0"/>
            </a:rPr>
            <a:t>Praktische testfase</a:t>
          </a:r>
        </a:p>
        <a:p>
          <a:pPr marL="0" lvl="0" indent="0" algn="l" defTabSz="889000">
            <a:lnSpc>
              <a:spcPct val="90000"/>
            </a:lnSpc>
            <a:spcBef>
              <a:spcPct val="0"/>
            </a:spcBef>
            <a:spcAft>
              <a:spcPct val="35000"/>
            </a:spcAft>
            <a:buNone/>
          </a:pPr>
          <a:r>
            <a:rPr lang="nl-BE" sz="2000" b="0" kern="1200" dirty="0">
              <a:latin typeface="Calibri" panose="020F0502020204030204" pitchFamily="34" charset="0"/>
              <a:ea typeface="Calibri" panose="020F0502020204030204" pitchFamily="34" charset="0"/>
              <a:cs typeface="Calibri" panose="020F0502020204030204" pitchFamily="34" charset="0"/>
            </a:rPr>
            <a:t>- Talige </a:t>
          </a:r>
          <a:r>
            <a:rPr lang="nl-BE" sz="2000" b="0" kern="1200" dirty="0" err="1">
              <a:latin typeface="Calibri" panose="020F0502020204030204" pitchFamily="34" charset="0"/>
              <a:ea typeface="Calibri" panose="020F0502020204030204" pitchFamily="34" charset="0"/>
              <a:cs typeface="Calibri" panose="020F0502020204030204" pitchFamily="34" charset="0"/>
            </a:rPr>
            <a:t>testing</a:t>
          </a:r>
          <a:endParaRPr lang="nl-BE" sz="2000" b="0" kern="1200" dirty="0">
            <a:latin typeface="Calibri" panose="020F0502020204030204" pitchFamily="34" charset="0"/>
            <a:ea typeface="Calibri" panose="020F0502020204030204" pitchFamily="34" charset="0"/>
            <a:cs typeface="Calibri" panose="020F0502020204030204" pitchFamily="34" charset="0"/>
          </a:endParaRPr>
        </a:p>
        <a:p>
          <a:pPr marL="0" lvl="0" indent="0" algn="l" defTabSz="889000">
            <a:lnSpc>
              <a:spcPct val="90000"/>
            </a:lnSpc>
            <a:spcBef>
              <a:spcPct val="0"/>
            </a:spcBef>
            <a:spcAft>
              <a:spcPct val="35000"/>
            </a:spcAft>
            <a:buNone/>
          </a:pPr>
          <a:r>
            <a:rPr lang="nl-BE" sz="2000" b="0" kern="1200" dirty="0">
              <a:latin typeface="Calibri" panose="020F0502020204030204" pitchFamily="34" charset="0"/>
              <a:ea typeface="Calibri" panose="020F0502020204030204" pitchFamily="34" charset="0"/>
              <a:cs typeface="Calibri" panose="020F0502020204030204" pitchFamily="34" charset="0"/>
            </a:rPr>
            <a:t>- Factoranalyse</a:t>
          </a:r>
        </a:p>
        <a:p>
          <a:pPr marL="0" lvl="0" indent="0" algn="l" defTabSz="889000">
            <a:lnSpc>
              <a:spcPct val="90000"/>
            </a:lnSpc>
            <a:spcBef>
              <a:spcPct val="0"/>
            </a:spcBef>
            <a:spcAft>
              <a:spcPct val="35000"/>
            </a:spcAft>
            <a:buNone/>
          </a:pPr>
          <a:r>
            <a:rPr lang="nl-BE" sz="2000" b="0" kern="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Gevalideerde vragenlijst met vier deelconstructen</a:t>
          </a:r>
          <a:endParaRPr lang="nl-BE" sz="2000" b="0" kern="1200" dirty="0">
            <a:latin typeface="Calibri" panose="020F0502020204030204" pitchFamily="34" charset="0"/>
            <a:ea typeface="Calibri" panose="020F0502020204030204" pitchFamily="34" charset="0"/>
            <a:cs typeface="Calibri" panose="020F0502020204030204" pitchFamily="34" charset="0"/>
          </a:endParaRPr>
        </a:p>
      </dsp:txBody>
      <dsp:txXfrm>
        <a:off x="517056" y="2705577"/>
        <a:ext cx="7251357" cy="1536990"/>
      </dsp:txXfrm>
    </dsp:sp>
    <dsp:sp modelId="{92753C5B-1436-4EB0-8346-DF0DAF6D3E5D}">
      <dsp:nvSpPr>
        <dsp:cNvPr id="0" name=""/>
        <dsp:cNvSpPr/>
      </dsp:nvSpPr>
      <dsp:spPr>
        <a:xfrm>
          <a:off x="753696" y="4416116"/>
          <a:ext cx="9524717" cy="1814685"/>
        </a:xfrm>
        <a:prstGeom prst="roundRect">
          <a:avLst>
            <a:gd name="adj" fmla="val 10000"/>
          </a:avLst>
        </a:prstGeom>
        <a:solidFill>
          <a:srgbClr val="1F8A8E"/>
        </a:solidFill>
        <a:ln w="25400" cap="flat" cmpd="sng" algn="ctr">
          <a:solidFill>
            <a:srgbClr val="1F8A8E"/>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nl-BE" sz="2000" b="1" kern="1200" dirty="0">
              <a:latin typeface="Calibri" panose="020F0502020204030204" pitchFamily="34" charset="0"/>
              <a:ea typeface="Calibri" panose="020F0502020204030204" pitchFamily="34" charset="0"/>
              <a:cs typeface="Calibri" panose="020F0502020204030204" pitchFamily="34" charset="0"/>
            </a:rPr>
            <a:t>Disseminatie</a:t>
          </a:r>
        </a:p>
        <a:p>
          <a:pPr marL="0" lvl="0" indent="0" algn="l" defTabSz="889000">
            <a:lnSpc>
              <a:spcPct val="90000"/>
            </a:lnSpc>
            <a:spcBef>
              <a:spcPct val="0"/>
            </a:spcBef>
            <a:spcAft>
              <a:spcPct val="35000"/>
            </a:spcAft>
            <a:buNone/>
          </a:pPr>
          <a:r>
            <a:rPr lang="nl-BE" sz="2000" b="0" kern="1200" dirty="0">
              <a:latin typeface="Calibri" panose="020F0502020204030204" pitchFamily="34" charset="0"/>
              <a:ea typeface="Calibri" panose="020F0502020204030204" pitchFamily="34" charset="0"/>
              <a:cs typeface="Calibri" panose="020F0502020204030204" pitchFamily="34" charset="0"/>
            </a:rPr>
            <a:t>- Geïmplementeerd in het lager en secundair onderwijs (&gt;500 scholen)</a:t>
          </a:r>
        </a:p>
        <a:p>
          <a:pPr marL="0" lvl="0" indent="0" algn="l" defTabSz="889000">
            <a:lnSpc>
              <a:spcPct val="90000"/>
            </a:lnSpc>
            <a:spcBef>
              <a:spcPct val="0"/>
            </a:spcBef>
            <a:spcAft>
              <a:spcPct val="35000"/>
            </a:spcAft>
            <a:buNone/>
          </a:pPr>
          <a:r>
            <a:rPr lang="nl-BE" sz="2000" b="0" kern="1200" dirty="0">
              <a:latin typeface="Calibri" panose="020F0502020204030204" pitchFamily="34" charset="0"/>
              <a:ea typeface="Calibri" panose="020F0502020204030204" pitchFamily="34" charset="0"/>
              <a:cs typeface="Calibri" panose="020F0502020204030204" pitchFamily="34" charset="0"/>
            </a:rPr>
            <a:t>- Toolkit, professionaliseringstraject, workshop voor leerlingen</a:t>
          </a:r>
        </a:p>
        <a:p>
          <a:pPr marL="0" lvl="0" indent="0" algn="l" defTabSz="889000">
            <a:lnSpc>
              <a:spcPct val="90000"/>
            </a:lnSpc>
            <a:spcBef>
              <a:spcPct val="0"/>
            </a:spcBef>
            <a:spcAft>
              <a:spcPct val="35000"/>
            </a:spcAft>
            <a:buNone/>
          </a:pPr>
          <a:r>
            <a:rPr lang="nl-BE" sz="2000" b="0" kern="12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Definitief instrument</a:t>
          </a:r>
          <a:endParaRPr lang="nl-BE" sz="2000" b="0" kern="1200" dirty="0">
            <a:latin typeface="Calibri" panose="020F0502020204030204" pitchFamily="34" charset="0"/>
            <a:ea typeface="Calibri" panose="020F0502020204030204" pitchFamily="34" charset="0"/>
            <a:cs typeface="Calibri" panose="020F0502020204030204" pitchFamily="34" charset="0"/>
          </a:endParaRPr>
        </a:p>
      </dsp:txBody>
      <dsp:txXfrm>
        <a:off x="806846" y="4469266"/>
        <a:ext cx="7240693" cy="1708385"/>
      </dsp:txXfrm>
    </dsp:sp>
    <dsp:sp modelId="{C11C30FC-CABF-4A22-8EDD-5CAE1E4FC21F}">
      <dsp:nvSpPr>
        <dsp:cNvPr id="0" name=""/>
        <dsp:cNvSpPr/>
      </dsp:nvSpPr>
      <dsp:spPr>
        <a:xfrm>
          <a:off x="8190672" y="1849893"/>
          <a:ext cx="1337308" cy="1337308"/>
        </a:xfrm>
        <a:prstGeom prst="downArrow">
          <a:avLst>
            <a:gd name="adj1" fmla="val 55000"/>
            <a:gd name="adj2" fmla="val 45000"/>
          </a:avLst>
        </a:prstGeom>
        <a:solidFill>
          <a:schemeClr val="bg1">
            <a:alpha val="90000"/>
          </a:schemeClr>
        </a:solidFill>
        <a:ln w="25400" cap="flat" cmpd="sng" algn="ctr">
          <a:solidFill>
            <a:srgbClr val="1F8A8E">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nl-BE" sz="3600" kern="1200"/>
        </a:p>
      </dsp:txBody>
      <dsp:txXfrm>
        <a:off x="8491566" y="1849893"/>
        <a:ext cx="735520" cy="1006324"/>
      </dsp:txXfrm>
    </dsp:sp>
    <dsp:sp modelId="{C59DB7A1-E3ED-4624-97E1-60DAAD27974B}">
      <dsp:nvSpPr>
        <dsp:cNvPr id="0" name=""/>
        <dsp:cNvSpPr/>
      </dsp:nvSpPr>
      <dsp:spPr>
        <a:xfrm>
          <a:off x="8775168" y="3986156"/>
          <a:ext cx="1337308" cy="1337308"/>
        </a:xfrm>
        <a:prstGeom prst="downArrow">
          <a:avLst>
            <a:gd name="adj1" fmla="val 55000"/>
            <a:gd name="adj2" fmla="val 45000"/>
          </a:avLst>
        </a:prstGeom>
        <a:solidFill>
          <a:schemeClr val="bg1">
            <a:alpha val="90000"/>
          </a:schemeClr>
        </a:solidFill>
        <a:ln w="25400" cap="flat" cmpd="sng" algn="ctr">
          <a:solidFill>
            <a:srgbClr val="1F8A8E">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nl-BE" sz="3600" kern="1200"/>
        </a:p>
      </dsp:txBody>
      <dsp:txXfrm>
        <a:off x="9076062" y="3986156"/>
        <a:ext cx="735520" cy="100632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nl-BE" sz="1200" b="0" i="0" u="none" strike="noStrike" cap="none">
                <a:solidFill>
                  <a:schemeClr val="dk1"/>
                </a:solidFill>
                <a:latin typeface="Arial"/>
                <a:ea typeface="Arial"/>
                <a:cs typeface="Arial"/>
                <a:sym typeface="Arial"/>
              </a:rPr>
              <a:t>‹nr.›</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 name="Google Shape;5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marR="0" lvl="0" indent="-228600" algn="l" defTabSz="914400" rtl="0" eaLnBrk="1" fontAlgn="auto" latinLnBrk="0" hangingPunct="1">
              <a:lnSpc>
                <a:spcPct val="107000"/>
              </a:lnSpc>
              <a:spcBef>
                <a:spcPts val="0"/>
              </a:spcBef>
              <a:spcAft>
                <a:spcPts val="800"/>
              </a:spcAft>
              <a:buClr>
                <a:srgbClr val="000000"/>
              </a:buClr>
              <a:buSzPts val="1400"/>
              <a:buFont typeface="Arial"/>
              <a:buNone/>
              <a:tabLst/>
              <a:defRPr/>
            </a:pPr>
            <a:r>
              <a:rPr lang="nl-BE" sz="1800" dirty="0" err="1">
                <a:solidFill>
                  <a:srgbClr val="000000"/>
                </a:solidFill>
                <a:effectLst/>
                <a:latin typeface="Calibri" panose="020F0502020204030204" pitchFamily="34" charset="0"/>
                <a:ea typeface="Calibri" panose="020F0502020204030204" pitchFamily="34" charset="0"/>
              </a:rPr>
              <a:t>Hello</a:t>
            </a:r>
            <a:r>
              <a:rPr lang="nl-BE" sz="1800" dirty="0">
                <a:solidFill>
                  <a:srgbClr val="000000"/>
                </a:solidFill>
                <a:effectLst/>
                <a:latin typeface="Calibri" panose="020F0502020204030204" pitchFamily="34" charset="0"/>
                <a:ea typeface="Calibri" panose="020F0502020204030204" pitchFamily="34" charset="0"/>
              </a:rPr>
              <a:t>, first I want </a:t>
            </a:r>
            <a:r>
              <a:rPr lang="nl-BE" sz="1800" dirty="0" err="1">
                <a:solidFill>
                  <a:srgbClr val="000000"/>
                </a:solidFill>
                <a:effectLst/>
                <a:latin typeface="Calibri" panose="020F0502020204030204" pitchFamily="34" charset="0"/>
                <a:ea typeface="Calibri" panose="020F0502020204030204" pitchFamily="34" charset="0"/>
              </a:rPr>
              <a:t>to</a:t>
            </a:r>
            <a:r>
              <a:rPr lang="nl-BE" sz="1800" dirty="0">
                <a:solidFill>
                  <a:srgbClr val="000000"/>
                </a:solidFill>
                <a:effectLst/>
                <a:latin typeface="Calibri" panose="020F0502020204030204" pitchFamily="34" charset="0"/>
                <a:ea typeface="Calibri" panose="020F0502020204030204" pitchFamily="34" charset="0"/>
              </a:rPr>
              <a:t> </a:t>
            </a:r>
            <a:r>
              <a:rPr lang="nl-BE" sz="1800" dirty="0" err="1">
                <a:solidFill>
                  <a:srgbClr val="000000"/>
                </a:solidFill>
                <a:effectLst/>
                <a:latin typeface="Calibri" panose="020F0502020204030204" pitchFamily="34" charset="0"/>
                <a:ea typeface="Calibri" panose="020F0502020204030204" pitchFamily="34" charset="0"/>
              </a:rPr>
              <a:t>thank</a:t>
            </a:r>
            <a:r>
              <a:rPr lang="nl-BE" sz="1800" dirty="0">
                <a:solidFill>
                  <a:srgbClr val="000000"/>
                </a:solidFill>
                <a:effectLst/>
                <a:latin typeface="Calibri" panose="020F0502020204030204" pitchFamily="34" charset="0"/>
                <a:ea typeface="Calibri" panose="020F0502020204030204" pitchFamily="34" charset="0"/>
              </a:rPr>
              <a:t> UTN </a:t>
            </a:r>
            <a:r>
              <a:rPr lang="nl-BE" sz="1800" dirty="0" err="1">
                <a:solidFill>
                  <a:srgbClr val="000000"/>
                </a:solidFill>
                <a:effectLst/>
                <a:latin typeface="Calibri" panose="020F0502020204030204" pitchFamily="34" charset="0"/>
                <a:ea typeface="Calibri" panose="020F0502020204030204" pitchFamily="34" charset="0"/>
              </a:rPr>
              <a:t>for</a:t>
            </a:r>
            <a:r>
              <a:rPr lang="nl-BE" sz="1800" dirty="0">
                <a:solidFill>
                  <a:srgbClr val="000000"/>
                </a:solidFill>
                <a:effectLst/>
                <a:latin typeface="Calibri" panose="020F0502020204030204" pitchFamily="34" charset="0"/>
                <a:ea typeface="Calibri" panose="020F0502020204030204" pitchFamily="34" charset="0"/>
              </a:rPr>
              <a:t> </a:t>
            </a:r>
            <a:r>
              <a:rPr lang="nl-BE" sz="1800" dirty="0" err="1">
                <a:solidFill>
                  <a:srgbClr val="000000"/>
                </a:solidFill>
                <a:effectLst/>
                <a:latin typeface="Calibri" panose="020F0502020204030204" pitchFamily="34" charset="0"/>
                <a:ea typeface="Calibri" panose="020F0502020204030204" pitchFamily="34" charset="0"/>
              </a:rPr>
              <a:t>having</a:t>
            </a:r>
            <a:r>
              <a:rPr lang="nl-BE" sz="1800" dirty="0">
                <a:solidFill>
                  <a:srgbClr val="000000"/>
                </a:solidFill>
                <a:effectLst/>
                <a:latin typeface="Calibri" panose="020F0502020204030204" pitchFamily="34" charset="0"/>
                <a:ea typeface="Calibri" panose="020F0502020204030204" pitchFamily="34" charset="0"/>
              </a:rPr>
              <a:t> me here. </a:t>
            </a:r>
          </a:p>
          <a:p>
            <a:pPr marL="228600" marR="0" lvl="0" indent="-228600" algn="l" defTabSz="914400" rtl="0" eaLnBrk="1" fontAlgn="auto" latinLnBrk="0" hangingPunct="1">
              <a:lnSpc>
                <a:spcPct val="107000"/>
              </a:lnSpc>
              <a:spcBef>
                <a:spcPts val="0"/>
              </a:spcBef>
              <a:spcAft>
                <a:spcPts val="800"/>
              </a:spcAft>
              <a:buClr>
                <a:srgbClr val="000000"/>
              </a:buClr>
              <a:buSzPts val="1400"/>
              <a:buFont typeface="Arial"/>
              <a:buNone/>
              <a:tabLst/>
              <a:defRPr/>
            </a:pPr>
            <a:r>
              <a:rPr lang="nl-BE" sz="1800" dirty="0" err="1">
                <a:solidFill>
                  <a:srgbClr val="000000"/>
                </a:solidFill>
                <a:effectLst/>
                <a:latin typeface="Calibri" panose="020F0502020204030204" pitchFamily="34" charset="0"/>
                <a:ea typeface="Calibri" panose="020F0502020204030204" pitchFamily="34" charset="0"/>
              </a:rPr>
              <a:t>I’m</a:t>
            </a:r>
            <a:r>
              <a:rPr lang="nl-BE" sz="1800" dirty="0">
                <a:solidFill>
                  <a:srgbClr val="000000"/>
                </a:solidFill>
                <a:effectLst/>
                <a:latin typeface="Calibri" panose="020F0502020204030204" pitchFamily="34" charset="0"/>
                <a:ea typeface="Calibri" panose="020F0502020204030204" pitchFamily="34" charset="0"/>
              </a:rPr>
              <a:t> </a:t>
            </a:r>
            <a:r>
              <a:rPr lang="nl-BE" sz="1800" dirty="0" err="1">
                <a:solidFill>
                  <a:srgbClr val="000000"/>
                </a:solidFill>
                <a:effectLst/>
                <a:latin typeface="Calibri" panose="020F0502020204030204" pitchFamily="34" charset="0"/>
                <a:ea typeface="Calibri" panose="020F0502020204030204" pitchFamily="34" charset="0"/>
              </a:rPr>
              <a:t>very</a:t>
            </a:r>
            <a:r>
              <a:rPr lang="nl-BE" sz="1800" dirty="0">
                <a:solidFill>
                  <a:srgbClr val="000000"/>
                </a:solidFill>
                <a:effectLst/>
                <a:latin typeface="Calibri" panose="020F0502020204030204" pitchFamily="34" charset="0"/>
                <a:ea typeface="Calibri" panose="020F0502020204030204" pitchFamily="34" charset="0"/>
              </a:rPr>
              <a:t> </a:t>
            </a:r>
            <a:r>
              <a:rPr lang="nl-BE" sz="1800" dirty="0" err="1">
                <a:solidFill>
                  <a:srgbClr val="000000"/>
                </a:solidFill>
                <a:effectLst/>
                <a:latin typeface="Calibri" panose="020F0502020204030204" pitchFamily="34" charset="0"/>
                <a:ea typeface="Calibri" panose="020F0502020204030204" pitchFamily="34" charset="0"/>
              </a:rPr>
              <a:t>excited</a:t>
            </a:r>
            <a:r>
              <a:rPr lang="nl-BE" sz="1800" dirty="0">
                <a:solidFill>
                  <a:srgbClr val="000000"/>
                </a:solidFill>
                <a:effectLst/>
                <a:latin typeface="Calibri" panose="020F0502020204030204" pitchFamily="34" charset="0"/>
                <a:ea typeface="Calibri" panose="020F0502020204030204" pitchFamily="34" charset="0"/>
              </a:rPr>
              <a:t>, </a:t>
            </a:r>
            <a:r>
              <a:rPr lang="nl-BE" sz="1800" dirty="0" err="1">
                <a:solidFill>
                  <a:srgbClr val="000000"/>
                </a:solidFill>
                <a:effectLst/>
                <a:latin typeface="Calibri" panose="020F0502020204030204" pitchFamily="34" charset="0"/>
                <a:ea typeface="Calibri" panose="020F0502020204030204" pitchFamily="34" charset="0"/>
              </a:rPr>
              <a:t>honoured</a:t>
            </a:r>
            <a:r>
              <a:rPr lang="nl-BE" sz="1800" dirty="0">
                <a:solidFill>
                  <a:srgbClr val="000000"/>
                </a:solidFill>
                <a:effectLst/>
                <a:latin typeface="Calibri" panose="020F0502020204030204" pitchFamily="34" charset="0"/>
                <a:ea typeface="Calibri" panose="020F0502020204030204" pitchFamily="34" charset="0"/>
              </a:rPr>
              <a:t> </a:t>
            </a:r>
            <a:r>
              <a:rPr lang="nl-BE" sz="1800" dirty="0" err="1">
                <a:solidFill>
                  <a:srgbClr val="000000"/>
                </a:solidFill>
                <a:effectLst/>
                <a:latin typeface="Calibri" panose="020F0502020204030204" pitchFamily="34" charset="0"/>
                <a:ea typeface="Calibri" panose="020F0502020204030204" pitchFamily="34" charset="0"/>
              </a:rPr>
              <a:t>and</a:t>
            </a:r>
            <a:r>
              <a:rPr lang="nl-BE" sz="1800" dirty="0">
                <a:solidFill>
                  <a:srgbClr val="000000"/>
                </a:solidFill>
                <a:effectLst/>
                <a:latin typeface="Calibri" panose="020F0502020204030204" pitchFamily="34" charset="0"/>
                <a:ea typeface="Calibri" panose="020F0502020204030204" pitchFamily="34" charset="0"/>
              </a:rPr>
              <a:t> </a:t>
            </a:r>
            <a:r>
              <a:rPr lang="nl-BE" sz="1800" dirty="0" err="1">
                <a:solidFill>
                  <a:srgbClr val="000000"/>
                </a:solidFill>
                <a:effectLst/>
                <a:latin typeface="Calibri" panose="020F0502020204030204" pitchFamily="34" charset="0"/>
                <a:ea typeface="Calibri" panose="020F0502020204030204" pitchFamily="34" charset="0"/>
              </a:rPr>
              <a:t>also</a:t>
            </a:r>
            <a:r>
              <a:rPr lang="nl-BE" sz="1800" dirty="0">
                <a:solidFill>
                  <a:srgbClr val="000000"/>
                </a:solidFill>
                <a:effectLst/>
                <a:latin typeface="Calibri" panose="020F0502020204030204" pitchFamily="34" charset="0"/>
                <a:ea typeface="Calibri" panose="020F0502020204030204" pitchFamily="34" charset="0"/>
              </a:rPr>
              <a:t> </a:t>
            </a:r>
            <a:r>
              <a:rPr lang="nl-BE" sz="1800" dirty="0" err="1">
                <a:solidFill>
                  <a:srgbClr val="000000"/>
                </a:solidFill>
                <a:effectLst/>
                <a:latin typeface="Calibri" panose="020F0502020204030204" pitchFamily="34" charset="0"/>
                <a:ea typeface="Calibri" panose="020F0502020204030204" pitchFamily="34" charset="0"/>
              </a:rPr>
              <a:t>nervous</a:t>
            </a:r>
            <a:r>
              <a:rPr lang="nl-BE" sz="1800" dirty="0">
                <a:solidFill>
                  <a:srgbClr val="000000"/>
                </a:solidFill>
                <a:effectLst/>
                <a:latin typeface="Calibri" panose="020F0502020204030204" pitchFamily="34" charset="0"/>
                <a:ea typeface="Calibri" panose="020F0502020204030204" pitchFamily="34" charset="0"/>
              </a:rPr>
              <a:t> </a:t>
            </a:r>
            <a:r>
              <a:rPr lang="nl-BE" sz="1800" dirty="0" err="1">
                <a:solidFill>
                  <a:srgbClr val="000000"/>
                </a:solidFill>
                <a:effectLst/>
                <a:latin typeface="Calibri" panose="020F0502020204030204" pitchFamily="34" charset="0"/>
                <a:ea typeface="Calibri" panose="020F0502020204030204" pitchFamily="34" charset="0"/>
              </a:rPr>
              <a:t>to</a:t>
            </a:r>
            <a:r>
              <a:rPr lang="nl-BE" sz="1800" dirty="0">
                <a:solidFill>
                  <a:srgbClr val="000000"/>
                </a:solidFill>
                <a:effectLst/>
                <a:latin typeface="Calibri" panose="020F0502020204030204" pitchFamily="34" charset="0"/>
                <a:ea typeface="Calibri" panose="020F0502020204030204" pitchFamily="34" charset="0"/>
              </a:rPr>
              <a:t> share </a:t>
            </a:r>
            <a:r>
              <a:rPr lang="nl-BE" sz="1800" dirty="0" err="1">
                <a:solidFill>
                  <a:srgbClr val="000000"/>
                </a:solidFill>
                <a:effectLst/>
                <a:latin typeface="Calibri" panose="020F0502020204030204" pitchFamily="34" charset="0"/>
                <a:ea typeface="Calibri" panose="020F0502020204030204" pitchFamily="34" charset="0"/>
              </a:rPr>
              <a:t>our</a:t>
            </a:r>
            <a:r>
              <a:rPr lang="nl-BE" sz="1800" dirty="0">
                <a:solidFill>
                  <a:srgbClr val="000000"/>
                </a:solidFill>
                <a:effectLst/>
                <a:latin typeface="Calibri" panose="020F0502020204030204" pitchFamily="34" charset="0"/>
                <a:ea typeface="Calibri" panose="020F0502020204030204" pitchFamily="34" charset="0"/>
              </a:rPr>
              <a:t> research project ‘Appwel’ </a:t>
            </a:r>
            <a:r>
              <a:rPr lang="nl-BE" sz="1800" dirty="0" err="1">
                <a:solidFill>
                  <a:srgbClr val="000000"/>
                </a:solidFill>
                <a:effectLst/>
                <a:latin typeface="Calibri" panose="020F0502020204030204" pitchFamily="34" charset="0"/>
                <a:ea typeface="Calibri" panose="020F0502020204030204" pitchFamily="34" charset="0"/>
              </a:rPr>
              <a:t>with</a:t>
            </a:r>
            <a:r>
              <a:rPr lang="nl-BE" sz="1800" dirty="0">
                <a:solidFill>
                  <a:srgbClr val="000000"/>
                </a:solidFill>
                <a:effectLst/>
                <a:latin typeface="Calibri" panose="020F0502020204030204" pitchFamily="34" charset="0"/>
                <a:ea typeface="Calibri" panose="020F0502020204030204" pitchFamily="34" charset="0"/>
              </a:rPr>
              <a:t> </a:t>
            </a:r>
            <a:r>
              <a:rPr lang="nl-BE" sz="1800" dirty="0" err="1">
                <a:solidFill>
                  <a:srgbClr val="000000"/>
                </a:solidFill>
                <a:effectLst/>
                <a:latin typeface="Calibri" panose="020F0502020204030204" pitchFamily="34" charset="0"/>
                <a:ea typeface="Calibri" panose="020F0502020204030204" pitchFamily="34" charset="0"/>
              </a:rPr>
              <a:t>you</a:t>
            </a:r>
            <a:r>
              <a:rPr lang="nl-BE" sz="1800" dirty="0">
                <a:solidFill>
                  <a:srgbClr val="000000"/>
                </a:solidFill>
                <a:effectLst/>
                <a:latin typeface="Calibri" panose="020F0502020204030204" pitchFamily="34" charset="0"/>
                <a:ea typeface="Calibri" panose="020F0502020204030204" pitchFamily="34" charset="0"/>
              </a:rPr>
              <a:t>. </a:t>
            </a:r>
          </a:p>
          <a:p>
            <a:pPr marL="228600">
              <a:lnSpc>
                <a:spcPct val="107000"/>
              </a:lnSpc>
              <a:spcAft>
                <a:spcPts val="800"/>
              </a:spcAft>
            </a:pPr>
            <a:endParaRPr lang="nl-BE" sz="1800" dirty="0">
              <a:solidFill>
                <a:srgbClr val="000000"/>
              </a:solidFill>
              <a:effectLst/>
              <a:latin typeface="Calibri" panose="020F0502020204030204" pitchFamily="34" charset="0"/>
              <a:ea typeface="Calibri" panose="020F0502020204030204" pitchFamily="34" charset="0"/>
            </a:endParaRPr>
          </a:p>
          <a:p>
            <a:pPr marL="0" lvl="0" indent="0" algn="l" rtl="0">
              <a:spcBef>
                <a:spcPts val="0"/>
              </a:spcBef>
              <a:spcAft>
                <a:spcPts val="0"/>
              </a:spcAft>
              <a:buClr>
                <a:schemeClr val="dk1"/>
              </a:buClr>
              <a:buSzPts val="1200"/>
              <a:buFont typeface="Arial"/>
              <a:buNone/>
            </a:pPr>
            <a:br>
              <a:rPr lang="en-US" b="1" i="0" dirty="0">
                <a:solidFill>
                  <a:srgbClr val="111111"/>
                </a:solidFill>
                <a:effectLst/>
                <a:latin typeface="-apple-system"/>
              </a:rPr>
            </a:br>
            <a:r>
              <a:rPr lang="en-US" b="1" i="0" dirty="0">
                <a:solidFill>
                  <a:srgbClr val="111111"/>
                </a:solidFill>
                <a:effectLst/>
                <a:latin typeface="-apple-system"/>
              </a:rPr>
              <a:t>“Imagine a school where every student feels heard, seen, and supported. </a:t>
            </a:r>
            <a:r>
              <a:rPr lang="en-US" b="1" i="0">
                <a:solidFill>
                  <a:srgbClr val="111111"/>
                </a:solidFill>
                <a:effectLst/>
                <a:latin typeface="-apple-system"/>
              </a:rPr>
              <a:t>Our project aims to realize this ideal by prioritizing student well-being.”</a:t>
            </a:r>
            <a:endParaRPr lang="nl-BE" b="0" dirty="0"/>
          </a:p>
        </p:txBody>
      </p:sp>
      <p:sp>
        <p:nvSpPr>
          <p:cNvPr id="54" name="Google Shape;5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endParaRPr lang="nl-BE" b="0" dirty="0"/>
          </a:p>
          <a:p>
            <a:pPr marL="0" marR="0" lvl="0" indent="0" algn="l" rtl="0">
              <a:lnSpc>
                <a:spcPct val="100000"/>
              </a:lnSpc>
              <a:spcBef>
                <a:spcPts val="0"/>
              </a:spcBef>
              <a:spcAft>
                <a:spcPts val="0"/>
              </a:spcAft>
              <a:buClr>
                <a:schemeClr val="dk1"/>
              </a:buClr>
              <a:buSzPts val="1200"/>
              <a:buFont typeface="Arial"/>
              <a:buNone/>
            </a:pPr>
            <a:endParaRPr lang="nl-BE" b="0" dirty="0"/>
          </a:p>
        </p:txBody>
      </p:sp>
      <p:sp>
        <p:nvSpPr>
          <p:cNvPr id="147" name="Google Shape;14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2</a:t>
            </a:fld>
            <a:endParaRPr/>
          </a:p>
        </p:txBody>
      </p:sp>
    </p:spTree>
    <p:extLst>
      <p:ext uri="{BB962C8B-B14F-4D97-AF65-F5344CB8AC3E}">
        <p14:creationId xmlns:p14="http://schemas.microsoft.com/office/powerpoint/2010/main" val="1109433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a:extLst>
            <a:ext uri="{FF2B5EF4-FFF2-40B4-BE49-F238E27FC236}">
              <a16:creationId xmlns:a16="http://schemas.microsoft.com/office/drawing/2014/main" id="{06ECC08F-A47C-BEC2-40ED-EA3E748643E2}"/>
            </a:ext>
          </a:extLst>
        </p:cNvPr>
        <p:cNvGrpSpPr/>
        <p:nvPr/>
      </p:nvGrpSpPr>
      <p:grpSpPr>
        <a:xfrm>
          <a:off x="0" y="0"/>
          <a:ext cx="0" cy="0"/>
          <a:chOff x="0" y="0"/>
          <a:chExt cx="0" cy="0"/>
        </a:xfrm>
      </p:grpSpPr>
      <p:sp>
        <p:nvSpPr>
          <p:cNvPr id="145" name="Google Shape;145;p8:notes">
            <a:extLst>
              <a:ext uri="{FF2B5EF4-FFF2-40B4-BE49-F238E27FC236}">
                <a16:creationId xmlns:a16="http://schemas.microsoft.com/office/drawing/2014/main" id="{57633A37-1044-CD52-AECA-75BDAA2FF36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8:notes">
            <a:extLst>
              <a:ext uri="{FF2B5EF4-FFF2-40B4-BE49-F238E27FC236}">
                <a16:creationId xmlns:a16="http://schemas.microsoft.com/office/drawing/2014/main" id="{68711EA1-8A10-3B31-EB19-0CF3D58DD00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nSpc>
                <a:spcPct val="107000"/>
              </a:lnSpc>
              <a:buFont typeface="Wingdings" panose="05000000000000000000" pitchFamily="2" charset="2"/>
              <a:buNone/>
            </a:pPr>
            <a:r>
              <a:rPr lang="nl-BE" sz="1800" kern="100" dirty="0">
                <a:effectLst/>
                <a:latin typeface="Aptos" panose="020B0004020202020204" pitchFamily="34" charset="0"/>
                <a:ea typeface="Aptos" panose="020B0004020202020204" pitchFamily="34" charset="0"/>
                <a:cs typeface="Times New Roman" panose="02020603050405020304" pitchFamily="18" charset="0"/>
              </a:rPr>
              <a:t>Elle, meisje van 15 jaar Elle is een 15-jarig meisje. Ze woont samen met haar ouders en twee jongere broers. Haar ouders zijn ondersteunend, en ze hebben een hechte familieband.</a:t>
            </a:r>
          </a:p>
          <a:p>
            <a:pPr marL="228600">
              <a:lnSpc>
                <a:spcPct val="107000"/>
              </a:lnSpc>
            </a:pPr>
            <a:r>
              <a:rPr lang="nl-BE" sz="1800" kern="100" dirty="0">
                <a:effectLst/>
                <a:latin typeface="Aptos" panose="020B0004020202020204" pitchFamily="34" charset="0"/>
                <a:ea typeface="Aptos" panose="020B0004020202020204" pitchFamily="34" charset="0"/>
                <a:cs typeface="Times New Roman" panose="02020603050405020304" pitchFamily="18" charset="0"/>
              </a:rPr>
              <a:t>Op school is Elle een rustige leerling. Ze valt niet op in de klas en is geen tafelspringer. Ze zal niet uit zichzelf in gesprek gaan met een leraar maar ze is altijd beleefd en geeft ze netjes antwoord op vragen. Elle haalt goede cijfers. </a:t>
            </a:r>
          </a:p>
          <a:p>
            <a:pPr marL="228600">
              <a:lnSpc>
                <a:spcPct val="107000"/>
              </a:lnSpc>
            </a:pPr>
            <a:r>
              <a:rPr lang="nl-BE" sz="1800" kern="100" dirty="0">
                <a:effectLst/>
                <a:latin typeface="Aptos" panose="020B0004020202020204" pitchFamily="34" charset="0"/>
                <a:ea typeface="Aptos" panose="020B0004020202020204" pitchFamily="34" charset="0"/>
                <a:cs typeface="Times New Roman" panose="02020603050405020304" pitchFamily="18" charset="0"/>
              </a:rPr>
              <a:t>Op klassenraden wordt er niet veel tijd besteed aan Elle, want met haar goede punten en beleefde houding waardeert elke leraar haar. </a:t>
            </a:r>
          </a:p>
          <a:p>
            <a:pPr marL="228600">
              <a:lnSpc>
                <a:spcPct val="107000"/>
              </a:lnSpc>
            </a:pPr>
            <a:r>
              <a:rPr lang="nl-BE" sz="1800" kern="100" dirty="0">
                <a:effectLst/>
                <a:latin typeface="Aptos" panose="020B0004020202020204" pitchFamily="34" charset="0"/>
                <a:ea typeface="Aptos" panose="020B0004020202020204" pitchFamily="34" charset="0"/>
                <a:cs typeface="Times New Roman" panose="02020603050405020304" pitchFamily="18" charset="0"/>
              </a:rPr>
              <a:t>Elle heeft één fijne vriend, maar voor de rest vindt Elle weinig aansluiting bij haar klasgenoten. </a:t>
            </a:r>
          </a:p>
          <a:p>
            <a:pPr marL="228600">
              <a:lnSpc>
                <a:spcPct val="107000"/>
              </a:lnSpc>
            </a:pPr>
            <a:r>
              <a:rPr lang="nl-BE" sz="1800" kern="100" dirty="0">
                <a:effectLst/>
                <a:latin typeface="Aptos" panose="020B0004020202020204" pitchFamily="34" charset="0"/>
                <a:ea typeface="Aptos" panose="020B0004020202020204" pitchFamily="34" charset="0"/>
                <a:cs typeface="Times New Roman" panose="02020603050405020304" pitchFamily="18" charset="0"/>
              </a:rPr>
              <a:t>Elle wil graag dokter worden, maar hier praat ze met niemand over want ze is ervan overtuigd dat ze dat niet zal kunnen. </a:t>
            </a:r>
          </a:p>
          <a:p>
            <a:pPr marL="228600">
              <a:lnSpc>
                <a:spcPct val="107000"/>
              </a:lnSpc>
              <a:spcAft>
                <a:spcPts val="800"/>
              </a:spcAft>
            </a:pPr>
            <a:r>
              <a:rPr lang="nl-BE" sz="1800" kern="100" dirty="0">
                <a:effectLst/>
                <a:latin typeface="Aptos" panose="020B0004020202020204" pitchFamily="34" charset="0"/>
                <a:ea typeface="Aptos" panose="020B0004020202020204" pitchFamily="34" charset="0"/>
                <a:cs typeface="Times New Roman" panose="02020603050405020304" pitchFamily="18" charset="0"/>
              </a:rPr>
              <a:t>De school van Elle beslist om met Appwel aan de slag te gaan én ze schrikken, want Elle scoort laag. </a:t>
            </a:r>
          </a:p>
          <a:p>
            <a:pPr marL="0" marR="0" lvl="0" indent="0" algn="l" rtl="0">
              <a:lnSpc>
                <a:spcPct val="100000"/>
              </a:lnSpc>
              <a:spcBef>
                <a:spcPts val="0"/>
              </a:spcBef>
              <a:spcAft>
                <a:spcPts val="0"/>
              </a:spcAft>
              <a:buClr>
                <a:schemeClr val="dk1"/>
              </a:buClr>
              <a:buSzPts val="1200"/>
              <a:buFont typeface="Arial"/>
              <a:buNone/>
            </a:pPr>
            <a:endParaRPr lang="nl-BE" sz="1800" b="0" kern="100" dirty="0">
              <a:effectLst/>
              <a:latin typeface="Aptos" panose="020B0004020202020204" pitchFamily="34" charset="0"/>
              <a:cs typeface="Times New Roman" panose="02020603050405020304" pitchFamily="18" charset="0"/>
            </a:endParaRPr>
          </a:p>
          <a:p>
            <a:pPr marL="0" marR="0" lvl="0" indent="0" algn="l" rtl="0">
              <a:lnSpc>
                <a:spcPct val="100000"/>
              </a:lnSpc>
              <a:spcBef>
                <a:spcPts val="0"/>
              </a:spcBef>
              <a:spcAft>
                <a:spcPts val="0"/>
              </a:spcAft>
              <a:buClr>
                <a:schemeClr val="dk1"/>
              </a:buClr>
              <a:buSzPts val="1200"/>
              <a:buFont typeface="Arial"/>
              <a:buNone/>
            </a:pPr>
            <a:r>
              <a:rPr lang="nl-BE" sz="1800" dirty="0">
                <a:effectLst/>
                <a:latin typeface="Aptos" panose="020B0004020202020204" pitchFamily="34" charset="0"/>
                <a:ea typeface="Aptos" panose="020B0004020202020204" pitchFamily="34" charset="0"/>
                <a:cs typeface="Times New Roman" panose="02020603050405020304" pitchFamily="18" charset="0"/>
              </a:rPr>
              <a:t>Noah, jongen van 13 jaar. Hij woont afwisselend bij zijn mama en zijn </a:t>
            </a:r>
            <a:r>
              <a:rPr lang="nl-BE" sz="1800" dirty="0" err="1">
                <a:effectLst/>
                <a:latin typeface="Aptos" panose="020B0004020202020204" pitchFamily="34" charset="0"/>
                <a:ea typeface="Aptos" panose="020B0004020202020204" pitchFamily="34" charset="0"/>
                <a:cs typeface="Times New Roman" panose="02020603050405020304" pitchFamily="18" charset="0"/>
              </a:rPr>
              <a:t>mamie</a:t>
            </a:r>
            <a:r>
              <a:rPr lang="nl-BE" sz="1800" dirty="0">
                <a:effectLst/>
                <a:latin typeface="Aptos" panose="020B0004020202020204" pitchFamily="34" charset="0"/>
                <a:ea typeface="Aptos" panose="020B0004020202020204" pitchFamily="34" charset="0"/>
                <a:cs typeface="Times New Roman" panose="02020603050405020304" pitchFamily="18" charset="0"/>
              </a:rPr>
              <a:t>, samen met zijn tweelingbroer. Hij komt niet graag naar school en maakt dit ook duidelijk. Hij vindt wat hij op school leert niet interessant of nuttig. Hij vindt regels en autoriteit maar niks. Alleen de leraar van wiskunde vindt hij wel een </a:t>
            </a:r>
            <a:r>
              <a:rPr lang="nl-BE" sz="1800" dirty="0" err="1">
                <a:effectLst/>
                <a:latin typeface="Aptos" panose="020B0004020202020204" pitchFamily="34" charset="0"/>
                <a:ea typeface="Aptos" panose="020B0004020202020204" pitchFamily="34" charset="0"/>
                <a:cs typeface="Times New Roman" panose="02020603050405020304" pitchFamily="18" charset="0"/>
              </a:rPr>
              <a:t>chille</a:t>
            </a:r>
            <a:r>
              <a:rPr lang="nl-BE" sz="1800" dirty="0">
                <a:effectLst/>
                <a:latin typeface="Aptos" panose="020B0004020202020204" pitchFamily="34" charset="0"/>
                <a:ea typeface="Aptos" panose="020B0004020202020204" pitchFamily="34" charset="0"/>
                <a:cs typeface="Times New Roman" panose="02020603050405020304" pitchFamily="18" charset="0"/>
              </a:rPr>
              <a:t> gast, want die vraagt naar zijn basketbalwedstrijden van het weekend. De leraar wiskunde is ook zijn leerlingbegeleider. Hij heeft hier regelmatig gesprekken mee. Hij gaat naar die gesprekken en klaagt daar openlijk over zijn frustraties van de school en de leraren en zijn klasgenoten, maar hij laat niet het achterste van zijn tong zien. De school werkt al enkele jaren met Appwel en de leerlingbegeleider is benieuwd hoe Noah dit zal invullen. Zijn verwachtingen kloppen: Noah scoort laag. Ze hebben nog een heel traject te gaan. </a:t>
            </a:r>
            <a:endParaRPr lang="nl-BE" b="0" dirty="0"/>
          </a:p>
          <a:p>
            <a:pPr marL="0" marR="0" lvl="0" indent="0" algn="l" rtl="0">
              <a:lnSpc>
                <a:spcPct val="100000"/>
              </a:lnSpc>
              <a:spcBef>
                <a:spcPts val="0"/>
              </a:spcBef>
              <a:spcAft>
                <a:spcPts val="0"/>
              </a:spcAft>
              <a:buClr>
                <a:schemeClr val="dk1"/>
              </a:buClr>
              <a:buSzPts val="1200"/>
              <a:buFont typeface="Arial"/>
              <a:buNone/>
            </a:pPr>
            <a:endParaRPr lang="nl-BE" b="0" dirty="0"/>
          </a:p>
        </p:txBody>
      </p:sp>
      <p:sp>
        <p:nvSpPr>
          <p:cNvPr id="147" name="Google Shape;147;p8:notes">
            <a:extLst>
              <a:ext uri="{FF2B5EF4-FFF2-40B4-BE49-F238E27FC236}">
                <a16:creationId xmlns:a16="http://schemas.microsoft.com/office/drawing/2014/main" id="{8AD3F55A-FDD7-6258-98B9-DBBB69414FC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3</a:t>
            </a:fld>
            <a:endParaRPr/>
          </a:p>
        </p:txBody>
      </p:sp>
    </p:spTree>
    <p:extLst>
      <p:ext uri="{BB962C8B-B14F-4D97-AF65-F5344CB8AC3E}">
        <p14:creationId xmlns:p14="http://schemas.microsoft.com/office/powerpoint/2010/main" val="2849399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endParaRPr lang="nl-BE" b="0" dirty="0"/>
          </a:p>
          <a:p>
            <a:pPr marL="0" marR="0" lvl="0" indent="0" algn="l" rtl="0">
              <a:lnSpc>
                <a:spcPct val="100000"/>
              </a:lnSpc>
              <a:spcBef>
                <a:spcPts val="0"/>
              </a:spcBef>
              <a:spcAft>
                <a:spcPts val="0"/>
              </a:spcAft>
              <a:buClr>
                <a:schemeClr val="dk1"/>
              </a:buClr>
              <a:buSzPts val="1200"/>
              <a:buFont typeface="Arial"/>
              <a:buNone/>
            </a:pPr>
            <a:endParaRPr lang="nl-BE" b="0" dirty="0"/>
          </a:p>
          <a:p>
            <a:pPr marL="0" marR="0" lvl="0" indent="0" algn="l" rtl="0">
              <a:lnSpc>
                <a:spcPct val="100000"/>
              </a:lnSpc>
              <a:spcBef>
                <a:spcPts val="0"/>
              </a:spcBef>
              <a:spcAft>
                <a:spcPts val="0"/>
              </a:spcAft>
              <a:buClr>
                <a:schemeClr val="dk1"/>
              </a:buClr>
              <a:buSzPts val="1200"/>
              <a:buFont typeface="Arial"/>
              <a:buNone/>
            </a:pPr>
            <a:endParaRPr lang="nl-BE" b="0" dirty="0"/>
          </a:p>
        </p:txBody>
      </p:sp>
      <p:sp>
        <p:nvSpPr>
          <p:cNvPr id="147" name="Google Shape;14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4</a:t>
            </a:fld>
            <a:endParaRPr/>
          </a:p>
        </p:txBody>
      </p:sp>
    </p:spTree>
    <p:extLst>
      <p:ext uri="{BB962C8B-B14F-4D97-AF65-F5344CB8AC3E}">
        <p14:creationId xmlns:p14="http://schemas.microsoft.com/office/powerpoint/2010/main" val="2387027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a:extLst>
            <a:ext uri="{FF2B5EF4-FFF2-40B4-BE49-F238E27FC236}">
              <a16:creationId xmlns:a16="http://schemas.microsoft.com/office/drawing/2014/main" id="{0611FA99-FE1C-3378-FC68-8469B6A7AD6E}"/>
            </a:ext>
          </a:extLst>
        </p:cNvPr>
        <p:cNvGrpSpPr/>
        <p:nvPr/>
      </p:nvGrpSpPr>
      <p:grpSpPr>
        <a:xfrm>
          <a:off x="0" y="0"/>
          <a:ext cx="0" cy="0"/>
          <a:chOff x="0" y="0"/>
          <a:chExt cx="0" cy="0"/>
        </a:xfrm>
      </p:grpSpPr>
      <p:sp>
        <p:nvSpPr>
          <p:cNvPr id="145" name="Google Shape;145;p8:notes">
            <a:extLst>
              <a:ext uri="{FF2B5EF4-FFF2-40B4-BE49-F238E27FC236}">
                <a16:creationId xmlns:a16="http://schemas.microsoft.com/office/drawing/2014/main" id="{5E422A77-8826-7547-0147-FB7812B34B5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8:notes">
            <a:extLst>
              <a:ext uri="{FF2B5EF4-FFF2-40B4-BE49-F238E27FC236}">
                <a16:creationId xmlns:a16="http://schemas.microsoft.com/office/drawing/2014/main" id="{41BC3829-7411-4AAF-D56B-1FE81F04A7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endParaRPr lang="nl-BE" b="0" dirty="0"/>
          </a:p>
          <a:p>
            <a:pPr marL="0" marR="0" lvl="0" indent="0" algn="l" rtl="0">
              <a:lnSpc>
                <a:spcPct val="100000"/>
              </a:lnSpc>
              <a:spcBef>
                <a:spcPts val="0"/>
              </a:spcBef>
              <a:spcAft>
                <a:spcPts val="0"/>
              </a:spcAft>
              <a:buClr>
                <a:schemeClr val="dk1"/>
              </a:buClr>
              <a:buSzPts val="1200"/>
              <a:buFont typeface="Arial"/>
              <a:buNone/>
            </a:pPr>
            <a:endParaRPr lang="nl-BE" b="0" dirty="0"/>
          </a:p>
          <a:p>
            <a:pPr marL="0" marR="0" lvl="0" indent="0" algn="l" rtl="0">
              <a:lnSpc>
                <a:spcPct val="100000"/>
              </a:lnSpc>
              <a:spcBef>
                <a:spcPts val="0"/>
              </a:spcBef>
              <a:spcAft>
                <a:spcPts val="0"/>
              </a:spcAft>
              <a:buClr>
                <a:schemeClr val="dk1"/>
              </a:buClr>
              <a:buSzPts val="1200"/>
              <a:buFont typeface="Arial"/>
              <a:buNone/>
            </a:pPr>
            <a:endParaRPr lang="nl-BE" b="0" dirty="0"/>
          </a:p>
        </p:txBody>
      </p:sp>
      <p:sp>
        <p:nvSpPr>
          <p:cNvPr id="147" name="Google Shape;147;p8:notes">
            <a:extLst>
              <a:ext uri="{FF2B5EF4-FFF2-40B4-BE49-F238E27FC236}">
                <a16:creationId xmlns:a16="http://schemas.microsoft.com/office/drawing/2014/main" id="{A41BFE0E-17F3-5B59-C898-6EE330F23A8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5</a:t>
            </a:fld>
            <a:endParaRPr/>
          </a:p>
        </p:txBody>
      </p:sp>
    </p:spTree>
    <p:extLst>
      <p:ext uri="{BB962C8B-B14F-4D97-AF65-F5344CB8AC3E}">
        <p14:creationId xmlns:p14="http://schemas.microsoft.com/office/powerpoint/2010/main" val="11453795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3: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13: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nl-BE" dirty="0"/>
              <a:t>I first want </a:t>
            </a:r>
            <a:r>
              <a:rPr lang="nl-BE" dirty="0" err="1"/>
              <a:t>to</a:t>
            </a:r>
            <a:r>
              <a:rPr lang="nl-BE" dirty="0"/>
              <a:t> </a:t>
            </a:r>
            <a:r>
              <a:rPr lang="nl-BE" dirty="0" err="1"/>
              <a:t>explain</a:t>
            </a:r>
            <a:r>
              <a:rPr lang="nl-BE" dirty="0"/>
              <a:t> </a:t>
            </a:r>
            <a:r>
              <a:rPr lang="nl-BE" dirty="0" err="1"/>
              <a:t>what</a:t>
            </a:r>
            <a:r>
              <a:rPr lang="nl-BE" dirty="0"/>
              <a:t> Appwel is. </a:t>
            </a:r>
            <a:endParaRPr dirty="0"/>
          </a:p>
        </p:txBody>
      </p:sp>
      <p:sp>
        <p:nvSpPr>
          <p:cNvPr id="201" name="Google Shape;201;p13: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Arial"/>
              <a:buNone/>
            </a:pPr>
            <a:fld id="{00000000-1234-1234-1234-123412341234}" type="slidenum">
              <a:rPr lang="nl-BE"/>
              <a:t>6</a:t>
            </a:fld>
            <a:endParaRPr/>
          </a:p>
        </p:txBody>
      </p:sp>
    </p:spTree>
    <p:extLst>
      <p:ext uri="{BB962C8B-B14F-4D97-AF65-F5344CB8AC3E}">
        <p14:creationId xmlns:p14="http://schemas.microsoft.com/office/powerpoint/2010/main" val="630856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 name="Google Shape;108;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9" name="Google Shape;109;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Arial"/>
              <a:buNone/>
              <a:tabLst/>
              <a:defRPr/>
            </a:pPr>
            <a:endParaRPr lang="nl-BE" b="0" dirty="0"/>
          </a:p>
          <a:p>
            <a:pPr marL="0" marR="0" lvl="0" indent="0" algn="l" defTabSz="914400" rtl="0" eaLnBrk="1" fontAlgn="auto" latinLnBrk="0" hangingPunct="1">
              <a:lnSpc>
                <a:spcPct val="100000"/>
              </a:lnSpc>
              <a:spcBef>
                <a:spcPts val="0"/>
              </a:spcBef>
              <a:spcAft>
                <a:spcPts val="0"/>
              </a:spcAft>
              <a:buClr>
                <a:schemeClr val="dk1"/>
              </a:buClr>
              <a:buSzPts val="1200"/>
              <a:buFont typeface="Arial"/>
              <a:buNone/>
              <a:tabLst/>
              <a:defRPr/>
            </a:pPr>
            <a:endParaRPr b="0" dirty="0"/>
          </a:p>
        </p:txBody>
      </p:sp>
      <p:sp>
        <p:nvSpPr>
          <p:cNvPr id="147" name="Google Shape;14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8</a:t>
            </a:fld>
            <a:endParaRPr/>
          </a:p>
        </p:txBody>
      </p:sp>
    </p:spTree>
    <p:extLst>
      <p:ext uri="{BB962C8B-B14F-4D97-AF65-F5344CB8AC3E}">
        <p14:creationId xmlns:p14="http://schemas.microsoft.com/office/powerpoint/2010/main" val="1347910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Arial"/>
              <a:buNone/>
              <a:tabLst/>
              <a:defRPr/>
            </a:pPr>
            <a:endParaRPr lang="nl-BE" b="0" dirty="0"/>
          </a:p>
        </p:txBody>
      </p:sp>
      <p:sp>
        <p:nvSpPr>
          <p:cNvPr id="147" name="Google Shape;14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9</a:t>
            </a:fld>
            <a:endParaRPr/>
          </a:p>
        </p:txBody>
      </p:sp>
    </p:spTree>
    <p:extLst>
      <p:ext uri="{BB962C8B-B14F-4D97-AF65-F5344CB8AC3E}">
        <p14:creationId xmlns:p14="http://schemas.microsoft.com/office/powerpoint/2010/main" val="704395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Arial"/>
              <a:buNone/>
              <a:tabLst/>
              <a:defRPr/>
            </a:pPr>
            <a:endParaRPr lang="nl-BE" b="0" dirty="0"/>
          </a:p>
        </p:txBody>
      </p:sp>
      <p:sp>
        <p:nvSpPr>
          <p:cNvPr id="147" name="Google Shape;14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10</a:t>
            </a:fld>
            <a:endParaRPr/>
          </a:p>
        </p:txBody>
      </p:sp>
    </p:spTree>
    <p:extLst>
      <p:ext uri="{BB962C8B-B14F-4D97-AF65-F5344CB8AC3E}">
        <p14:creationId xmlns:p14="http://schemas.microsoft.com/office/powerpoint/2010/main" val="2587204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Arial"/>
              <a:buNone/>
              <a:tabLst/>
              <a:defRPr/>
            </a:pPr>
            <a:endParaRPr lang="nl-BE" b="0" dirty="0"/>
          </a:p>
        </p:txBody>
      </p:sp>
      <p:sp>
        <p:nvSpPr>
          <p:cNvPr id="147" name="Google Shape;14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11</a:t>
            </a:fld>
            <a:endParaRPr/>
          </a:p>
        </p:txBody>
      </p:sp>
    </p:spTree>
    <p:extLst>
      <p:ext uri="{BB962C8B-B14F-4D97-AF65-F5344CB8AC3E}">
        <p14:creationId xmlns:p14="http://schemas.microsoft.com/office/powerpoint/2010/main" val="1623789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Arial"/>
              <a:buNone/>
              <a:tabLst/>
              <a:defRPr/>
            </a:pPr>
            <a:endParaRPr lang="nl-BE" b="0" dirty="0"/>
          </a:p>
        </p:txBody>
      </p:sp>
      <p:sp>
        <p:nvSpPr>
          <p:cNvPr id="147" name="Google Shape;14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12</a:t>
            </a:fld>
            <a:endParaRPr/>
          </a:p>
        </p:txBody>
      </p:sp>
    </p:spTree>
    <p:extLst>
      <p:ext uri="{BB962C8B-B14F-4D97-AF65-F5344CB8AC3E}">
        <p14:creationId xmlns:p14="http://schemas.microsoft.com/office/powerpoint/2010/main" val="1155260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3: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13: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nl-BE" dirty="0" err="1"/>
              <a:t>Now</a:t>
            </a:r>
            <a:r>
              <a:rPr lang="nl-BE" dirty="0"/>
              <a:t> </a:t>
            </a:r>
            <a:r>
              <a:rPr lang="nl-BE" dirty="0" err="1"/>
              <a:t>I’ve</a:t>
            </a:r>
            <a:r>
              <a:rPr lang="nl-BE" dirty="0"/>
              <a:t> </a:t>
            </a:r>
            <a:r>
              <a:rPr lang="nl-BE" dirty="0" err="1"/>
              <a:t>explained</a:t>
            </a:r>
            <a:r>
              <a:rPr lang="nl-BE" dirty="0"/>
              <a:t> </a:t>
            </a:r>
            <a:r>
              <a:rPr lang="nl-BE" dirty="0" err="1"/>
              <a:t>what</a:t>
            </a:r>
            <a:r>
              <a:rPr lang="nl-BE" dirty="0"/>
              <a:t> Appwel is </a:t>
            </a:r>
            <a:r>
              <a:rPr lang="nl-BE" dirty="0" err="1"/>
              <a:t>and</a:t>
            </a:r>
            <a:r>
              <a:rPr lang="nl-BE" dirty="0"/>
              <a:t> </a:t>
            </a:r>
            <a:r>
              <a:rPr lang="nl-BE" dirty="0" err="1"/>
              <a:t>how</a:t>
            </a:r>
            <a:r>
              <a:rPr lang="nl-BE" dirty="0"/>
              <a:t> </a:t>
            </a:r>
            <a:r>
              <a:rPr lang="nl-BE" dirty="0" err="1"/>
              <a:t>to</a:t>
            </a:r>
            <a:r>
              <a:rPr lang="nl-BE" dirty="0"/>
              <a:t> </a:t>
            </a:r>
            <a:r>
              <a:rPr lang="nl-BE" dirty="0" err="1"/>
              <a:t>use</a:t>
            </a:r>
            <a:r>
              <a:rPr lang="nl-BE" dirty="0"/>
              <a:t> </a:t>
            </a:r>
            <a:r>
              <a:rPr lang="nl-BE" dirty="0" err="1"/>
              <a:t>it</a:t>
            </a:r>
            <a:r>
              <a:rPr lang="nl-BE" dirty="0"/>
              <a:t>, I want </a:t>
            </a:r>
            <a:r>
              <a:rPr lang="nl-BE" dirty="0" err="1"/>
              <a:t>to</a:t>
            </a:r>
            <a:r>
              <a:rPr lang="nl-BE" dirty="0"/>
              <a:t> </a:t>
            </a:r>
            <a:r>
              <a:rPr lang="nl-BE" dirty="0" err="1"/>
              <a:t>discuss</a:t>
            </a:r>
            <a:r>
              <a:rPr lang="nl-BE" dirty="0"/>
              <a:t> </a:t>
            </a:r>
            <a:r>
              <a:rPr lang="nl-BE" dirty="0" err="1"/>
              <a:t>the</a:t>
            </a:r>
            <a:r>
              <a:rPr lang="nl-BE" dirty="0"/>
              <a:t> </a:t>
            </a:r>
            <a:r>
              <a:rPr lang="nl-BE" dirty="0" err="1"/>
              <a:t>strenghts</a:t>
            </a:r>
            <a:r>
              <a:rPr lang="nl-BE" dirty="0"/>
              <a:t> </a:t>
            </a:r>
            <a:r>
              <a:rPr lang="nl-BE" dirty="0" err="1"/>
              <a:t>and</a:t>
            </a:r>
            <a:r>
              <a:rPr lang="nl-BE" dirty="0"/>
              <a:t> </a:t>
            </a:r>
            <a:r>
              <a:rPr lang="nl-BE" dirty="0" err="1"/>
              <a:t>challenges</a:t>
            </a:r>
            <a:r>
              <a:rPr lang="nl-BE" dirty="0"/>
              <a:t>. </a:t>
            </a:r>
            <a:endParaRPr dirty="0"/>
          </a:p>
        </p:txBody>
      </p:sp>
      <p:sp>
        <p:nvSpPr>
          <p:cNvPr id="201" name="Google Shape;201;p13: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Arial"/>
              <a:buNone/>
            </a:pPr>
            <a:fld id="{00000000-1234-1234-1234-123412341234}" type="slidenum">
              <a:rPr lang="nl-BE"/>
              <a:t>13</a:t>
            </a:fld>
            <a:endParaRPr/>
          </a:p>
        </p:txBody>
      </p:sp>
    </p:spTree>
    <p:extLst>
      <p:ext uri="{BB962C8B-B14F-4D97-AF65-F5344CB8AC3E}">
        <p14:creationId xmlns:p14="http://schemas.microsoft.com/office/powerpoint/2010/main" val="2785880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br>
              <a:rPr lang="en-US" dirty="0"/>
            </a:br>
            <a:endParaRPr lang="nl-BE" b="0" dirty="0"/>
          </a:p>
        </p:txBody>
      </p:sp>
      <p:sp>
        <p:nvSpPr>
          <p:cNvPr id="147" name="Google Shape;14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14</a:t>
            </a:fld>
            <a:endParaRPr/>
          </a:p>
        </p:txBody>
      </p:sp>
    </p:spTree>
    <p:extLst>
      <p:ext uri="{BB962C8B-B14F-4D97-AF65-F5344CB8AC3E}">
        <p14:creationId xmlns:p14="http://schemas.microsoft.com/office/powerpoint/2010/main" val="6845499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indent="0" rtl="0">
              <a:spcBef>
                <a:spcPts val="0"/>
              </a:spcBef>
              <a:spcAft>
                <a:spcPts val="0"/>
              </a:spcAft>
              <a:buFont typeface="Arial" panose="020B0604020202020204" pitchFamily="34" charset="0"/>
              <a:buNone/>
            </a:pPr>
            <a:br>
              <a:rPr lang="en-US" dirty="0"/>
            </a:br>
            <a:endParaRPr lang="nl-BE" b="0" dirty="0"/>
          </a:p>
        </p:txBody>
      </p:sp>
      <p:sp>
        <p:nvSpPr>
          <p:cNvPr id="147" name="Google Shape;14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15</a:t>
            </a:fld>
            <a:endParaRPr/>
          </a:p>
        </p:txBody>
      </p:sp>
    </p:spTree>
    <p:extLst>
      <p:ext uri="{BB962C8B-B14F-4D97-AF65-F5344CB8AC3E}">
        <p14:creationId xmlns:p14="http://schemas.microsoft.com/office/powerpoint/2010/main" val="29637125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a:extLst>
            <a:ext uri="{FF2B5EF4-FFF2-40B4-BE49-F238E27FC236}">
              <a16:creationId xmlns:a16="http://schemas.microsoft.com/office/drawing/2014/main" id="{E3A3DC6D-8592-8638-72A3-A3C1B509535C}"/>
            </a:ext>
          </a:extLst>
        </p:cNvPr>
        <p:cNvGrpSpPr/>
        <p:nvPr/>
      </p:nvGrpSpPr>
      <p:grpSpPr>
        <a:xfrm>
          <a:off x="0" y="0"/>
          <a:ext cx="0" cy="0"/>
          <a:chOff x="0" y="0"/>
          <a:chExt cx="0" cy="0"/>
        </a:xfrm>
      </p:grpSpPr>
      <p:sp>
        <p:nvSpPr>
          <p:cNvPr id="145" name="Google Shape;145;p8:notes">
            <a:extLst>
              <a:ext uri="{FF2B5EF4-FFF2-40B4-BE49-F238E27FC236}">
                <a16:creationId xmlns:a16="http://schemas.microsoft.com/office/drawing/2014/main" id="{B031B7BC-63C7-02DB-78B9-30CA6A4D677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8:notes">
            <a:extLst>
              <a:ext uri="{FF2B5EF4-FFF2-40B4-BE49-F238E27FC236}">
                <a16:creationId xmlns:a16="http://schemas.microsoft.com/office/drawing/2014/main" id="{2C9BE6FD-7842-C398-FD8C-25C59168DB0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nl-BE" b="0" dirty="0"/>
              <a:t>Elle scoort waarschijnlijk laag op sociale relaties en op academisch zelfconcept. Ze stond nog niet op de radar en is dus in begeleiding kunnen gaan door het gebruik van Appwel</a:t>
            </a:r>
          </a:p>
          <a:p>
            <a:pPr marL="0" marR="0" lvl="0" indent="0" algn="l" rtl="0">
              <a:lnSpc>
                <a:spcPct val="100000"/>
              </a:lnSpc>
              <a:spcBef>
                <a:spcPts val="0"/>
              </a:spcBef>
              <a:spcAft>
                <a:spcPts val="0"/>
              </a:spcAft>
              <a:buClr>
                <a:schemeClr val="dk1"/>
              </a:buClr>
              <a:buSzPts val="1200"/>
              <a:buFont typeface="Arial"/>
              <a:buNone/>
            </a:pPr>
            <a:r>
              <a:rPr lang="nl-BE" b="0" dirty="0"/>
              <a:t>Noah stond al op de radar van de leerlingbegeleiding, maar door het gebruik van Appwel kunnen de gesprekken gerichter verlopen en kan hij sneller de taal vinden om tot de kern te komen. </a:t>
            </a:r>
          </a:p>
        </p:txBody>
      </p:sp>
      <p:sp>
        <p:nvSpPr>
          <p:cNvPr id="147" name="Google Shape;147;p8:notes">
            <a:extLst>
              <a:ext uri="{FF2B5EF4-FFF2-40B4-BE49-F238E27FC236}">
                <a16:creationId xmlns:a16="http://schemas.microsoft.com/office/drawing/2014/main" id="{8395EF23-F711-AD72-9E48-5F66368E741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16</a:t>
            </a:fld>
            <a:endParaRPr/>
          </a:p>
        </p:txBody>
      </p:sp>
    </p:spTree>
    <p:extLst>
      <p:ext uri="{BB962C8B-B14F-4D97-AF65-F5344CB8AC3E}">
        <p14:creationId xmlns:p14="http://schemas.microsoft.com/office/powerpoint/2010/main" val="38133853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3: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13: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nl-BE" dirty="0" err="1"/>
              <a:t>To</a:t>
            </a:r>
            <a:r>
              <a:rPr lang="nl-BE" dirty="0"/>
              <a:t> end I want </a:t>
            </a:r>
            <a:r>
              <a:rPr lang="nl-BE" dirty="0" err="1"/>
              <a:t>to</a:t>
            </a:r>
            <a:r>
              <a:rPr lang="nl-BE" dirty="0"/>
              <a:t> share </a:t>
            </a:r>
            <a:r>
              <a:rPr lang="nl-BE" dirty="0" err="1"/>
              <a:t>our</a:t>
            </a:r>
            <a:r>
              <a:rPr lang="nl-BE" dirty="0"/>
              <a:t> goals </a:t>
            </a:r>
            <a:r>
              <a:rPr lang="nl-BE" dirty="0" err="1"/>
              <a:t>and</a:t>
            </a:r>
            <a:r>
              <a:rPr lang="nl-BE" dirty="0"/>
              <a:t> </a:t>
            </a:r>
            <a:r>
              <a:rPr lang="nl-BE" dirty="0" err="1"/>
              <a:t>dreams</a:t>
            </a:r>
            <a:r>
              <a:rPr lang="nl-BE" dirty="0"/>
              <a:t> </a:t>
            </a:r>
            <a:r>
              <a:rPr lang="nl-BE" dirty="0" err="1"/>
              <a:t>for</a:t>
            </a:r>
            <a:r>
              <a:rPr lang="nl-BE" dirty="0"/>
              <a:t> Appwel </a:t>
            </a:r>
            <a:r>
              <a:rPr lang="nl-BE" dirty="0" err="1"/>
              <a:t>with</a:t>
            </a:r>
            <a:r>
              <a:rPr lang="nl-BE" dirty="0"/>
              <a:t> </a:t>
            </a:r>
            <a:r>
              <a:rPr lang="nl-BE" dirty="0" err="1"/>
              <a:t>you</a:t>
            </a:r>
            <a:r>
              <a:rPr lang="nl-BE" dirty="0"/>
              <a:t>.</a:t>
            </a:r>
            <a:endParaRPr dirty="0"/>
          </a:p>
        </p:txBody>
      </p:sp>
      <p:sp>
        <p:nvSpPr>
          <p:cNvPr id="201" name="Google Shape;201;p13: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Arial"/>
              <a:buNone/>
            </a:pPr>
            <a:fld id="{00000000-1234-1234-1234-123412341234}" type="slidenum">
              <a:rPr lang="nl-BE"/>
              <a:t>17</a:t>
            </a:fld>
            <a:endParaRPr/>
          </a:p>
        </p:txBody>
      </p:sp>
    </p:spTree>
    <p:extLst>
      <p:ext uri="{BB962C8B-B14F-4D97-AF65-F5344CB8AC3E}">
        <p14:creationId xmlns:p14="http://schemas.microsoft.com/office/powerpoint/2010/main" val="4705700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Arial"/>
              <a:buNone/>
              <a:tabLst/>
              <a:defRPr/>
            </a:pPr>
            <a:endParaRPr lang="en-US" sz="1200" b="0" dirty="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chemeClr val="dk1"/>
              </a:buClr>
              <a:buSzPts val="1200"/>
              <a:buFont typeface="Arial"/>
              <a:buNone/>
              <a:tabLst/>
              <a:defRPr/>
            </a:pPr>
            <a:endParaRPr lang="nl-BE" b="0" dirty="0"/>
          </a:p>
        </p:txBody>
      </p:sp>
      <p:sp>
        <p:nvSpPr>
          <p:cNvPr id="147" name="Google Shape;14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18</a:t>
            </a:fld>
            <a:endParaRPr/>
          </a:p>
        </p:txBody>
      </p:sp>
    </p:spTree>
    <p:extLst>
      <p:ext uri="{BB962C8B-B14F-4D97-AF65-F5344CB8AC3E}">
        <p14:creationId xmlns:p14="http://schemas.microsoft.com/office/powerpoint/2010/main" val="29440015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a:extLst>
            <a:ext uri="{FF2B5EF4-FFF2-40B4-BE49-F238E27FC236}">
              <a16:creationId xmlns:a16="http://schemas.microsoft.com/office/drawing/2014/main" id="{37299A6D-3AE0-7F11-7126-4DEB1FFAA069}"/>
            </a:ext>
          </a:extLst>
        </p:cNvPr>
        <p:cNvGrpSpPr/>
        <p:nvPr/>
      </p:nvGrpSpPr>
      <p:grpSpPr>
        <a:xfrm>
          <a:off x="0" y="0"/>
          <a:ext cx="0" cy="0"/>
          <a:chOff x="0" y="0"/>
          <a:chExt cx="0" cy="0"/>
        </a:xfrm>
      </p:grpSpPr>
      <p:sp>
        <p:nvSpPr>
          <p:cNvPr id="145" name="Google Shape;145;p8:notes">
            <a:extLst>
              <a:ext uri="{FF2B5EF4-FFF2-40B4-BE49-F238E27FC236}">
                <a16:creationId xmlns:a16="http://schemas.microsoft.com/office/drawing/2014/main" id="{8198C743-930F-9F79-E54A-50D7FBF96F3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8:notes">
            <a:extLst>
              <a:ext uri="{FF2B5EF4-FFF2-40B4-BE49-F238E27FC236}">
                <a16:creationId xmlns:a16="http://schemas.microsoft.com/office/drawing/2014/main" id="{69BFF130-7597-77B5-EEEC-6BFA3A57721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endParaRPr lang="nl-BE" b="0" dirty="0"/>
          </a:p>
          <a:p>
            <a:pPr marL="0" marR="0" lvl="0" indent="0" algn="l" rtl="0">
              <a:lnSpc>
                <a:spcPct val="100000"/>
              </a:lnSpc>
              <a:spcBef>
                <a:spcPts val="0"/>
              </a:spcBef>
              <a:spcAft>
                <a:spcPts val="0"/>
              </a:spcAft>
              <a:buClr>
                <a:schemeClr val="dk1"/>
              </a:buClr>
              <a:buSzPts val="1200"/>
              <a:buFont typeface="Arial"/>
              <a:buNone/>
            </a:pPr>
            <a:endParaRPr lang="nl-BE" b="0" dirty="0"/>
          </a:p>
        </p:txBody>
      </p:sp>
      <p:sp>
        <p:nvSpPr>
          <p:cNvPr id="147" name="Google Shape;147;p8:notes">
            <a:extLst>
              <a:ext uri="{FF2B5EF4-FFF2-40B4-BE49-F238E27FC236}">
                <a16:creationId xmlns:a16="http://schemas.microsoft.com/office/drawing/2014/main" id="{1248D934-427B-CC6C-2E22-8828BF28153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19</a:t>
            </a:fld>
            <a:endParaRPr/>
          </a:p>
        </p:txBody>
      </p:sp>
    </p:spTree>
    <p:extLst>
      <p:ext uri="{BB962C8B-B14F-4D97-AF65-F5344CB8AC3E}">
        <p14:creationId xmlns:p14="http://schemas.microsoft.com/office/powerpoint/2010/main" val="31799437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endParaRPr lang="nl-BE" dirty="0"/>
          </a:p>
          <a:p>
            <a:pPr marL="0" marR="0" lvl="0" indent="0" algn="l" rtl="0">
              <a:lnSpc>
                <a:spcPct val="100000"/>
              </a:lnSpc>
              <a:spcBef>
                <a:spcPts val="0"/>
              </a:spcBef>
              <a:spcAft>
                <a:spcPts val="0"/>
              </a:spcAft>
              <a:buClr>
                <a:schemeClr val="dk1"/>
              </a:buClr>
              <a:buSzPts val="1200"/>
              <a:buFont typeface="Arial"/>
              <a:buNone/>
            </a:pPr>
            <a:endParaRPr dirty="0"/>
          </a:p>
        </p:txBody>
      </p:sp>
      <p:sp>
        <p:nvSpPr>
          <p:cNvPr id="233" name="Google Shape;233;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BE"/>
              <a:t>20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2_Titel en object">
  <p:cSld name="2_Titel en object">
    <p:spTree>
      <p:nvGrpSpPr>
        <p:cNvPr id="1" name="Shape 10"/>
        <p:cNvGrpSpPr/>
        <p:nvPr/>
      </p:nvGrpSpPr>
      <p:grpSpPr>
        <a:xfrm>
          <a:off x="0" y="0"/>
          <a:ext cx="0" cy="0"/>
          <a:chOff x="0" y="0"/>
          <a:chExt cx="0" cy="0"/>
        </a:xfrm>
      </p:grpSpPr>
      <p:sp>
        <p:nvSpPr>
          <p:cNvPr id="11" name="Google Shape;11;p20"/>
          <p:cNvSpPr txBox="1">
            <a:spLocks noGrp="1"/>
          </p:cNvSpPr>
          <p:nvPr>
            <p:ph type="ctrTitle"/>
          </p:nvPr>
        </p:nvSpPr>
        <p:spPr>
          <a:xfrm>
            <a:off x="1236662" y="4471500"/>
            <a:ext cx="4859338" cy="2160587"/>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1"/>
              </a:buClr>
              <a:buSzPts val="5000"/>
              <a:buFont typeface="Arial"/>
              <a:buNone/>
              <a:defRPr sz="50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eldia" type="title">
  <p:cSld name="TITLE">
    <p:spTree>
      <p:nvGrpSpPr>
        <p:cNvPr id="1" name="Shape 26"/>
        <p:cNvGrpSpPr/>
        <p:nvPr/>
      </p:nvGrpSpPr>
      <p:grpSpPr>
        <a:xfrm>
          <a:off x="0" y="0"/>
          <a:ext cx="0" cy="0"/>
          <a:chOff x="0" y="0"/>
          <a:chExt cx="0" cy="0"/>
        </a:xfrm>
      </p:grpSpPr>
      <p:sp>
        <p:nvSpPr>
          <p:cNvPr id="27" name="Google Shape;27;p24"/>
          <p:cNvSpPr txBox="1">
            <a:spLocks noGrp="1"/>
          </p:cNvSpPr>
          <p:nvPr>
            <p:ph type="ctrTitle"/>
          </p:nvPr>
        </p:nvSpPr>
        <p:spPr>
          <a:xfrm>
            <a:off x="6816725" y="1268413"/>
            <a:ext cx="4859338" cy="2160587"/>
          </a:xfrm>
          <a:prstGeom prst="rect">
            <a:avLst/>
          </a:prstGeom>
          <a:noFill/>
          <a:ln>
            <a:noFill/>
          </a:ln>
        </p:spPr>
        <p:txBody>
          <a:bodyPr spcFirstLastPara="1" wrap="square" lIns="0" tIns="0" rIns="0" bIns="45700" anchor="t" anchorCtr="0">
            <a:noAutofit/>
          </a:bodyPr>
          <a:lstStyle>
            <a:lvl1pPr marR="0" lvl="0" algn="l" rtl="0">
              <a:lnSpc>
                <a:spcPct val="90000"/>
              </a:lnSpc>
              <a:spcBef>
                <a:spcPts val="0"/>
              </a:spcBef>
              <a:spcAft>
                <a:spcPts val="0"/>
              </a:spcAft>
              <a:buClr>
                <a:schemeClr val="dk1"/>
              </a:buClr>
              <a:buSzPts val="3500"/>
              <a:buFont typeface="Arial"/>
              <a:buNone/>
              <a:defRPr sz="35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8" name="Google Shape;28;p24"/>
          <p:cNvSpPr txBox="1">
            <a:spLocks noGrp="1"/>
          </p:cNvSpPr>
          <p:nvPr>
            <p:ph type="subTitle" idx="1"/>
          </p:nvPr>
        </p:nvSpPr>
        <p:spPr>
          <a:xfrm>
            <a:off x="6816725" y="3429000"/>
            <a:ext cx="4323715" cy="1577340"/>
          </a:xfrm>
          <a:prstGeom prst="rect">
            <a:avLst/>
          </a:prstGeom>
          <a:noFill/>
          <a:ln>
            <a:noFill/>
          </a:ln>
        </p:spPr>
        <p:txBody>
          <a:bodyPr spcFirstLastPara="1" wrap="square" lIns="0" tIns="0" rIns="0" bIns="0" anchor="t" anchorCtr="0">
            <a:noAutofit/>
          </a:bodyPr>
          <a:lstStyle>
            <a:lvl1pPr marR="0" lvl="0" algn="l"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orient="horz" pos="352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9_Titel en object">
  <p:cSld name="9_Titel en object">
    <p:spTree>
      <p:nvGrpSpPr>
        <p:cNvPr id="1" name="Shape 29"/>
        <p:cNvGrpSpPr/>
        <p:nvPr/>
      </p:nvGrpSpPr>
      <p:grpSpPr>
        <a:xfrm>
          <a:off x="0" y="0"/>
          <a:ext cx="0" cy="0"/>
          <a:chOff x="0" y="0"/>
          <a:chExt cx="0" cy="0"/>
        </a:xfrm>
      </p:grpSpPr>
      <p:sp>
        <p:nvSpPr>
          <p:cNvPr id="30" name="Google Shape;30;p25"/>
          <p:cNvSpPr txBox="1">
            <a:spLocks noGrp="1"/>
          </p:cNvSpPr>
          <p:nvPr>
            <p:ph type="ctrTitle"/>
          </p:nvPr>
        </p:nvSpPr>
        <p:spPr>
          <a:xfrm>
            <a:off x="1236662" y="1268414"/>
            <a:ext cx="4859338" cy="2004176"/>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1"/>
              </a:buClr>
              <a:buSzPts val="3500"/>
              <a:buFont typeface="Arial"/>
              <a:buNone/>
              <a:defRPr sz="35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1" name="Google Shape;31;p25"/>
          <p:cNvSpPr txBox="1">
            <a:spLocks noGrp="1"/>
          </p:cNvSpPr>
          <p:nvPr>
            <p:ph type="subTitle" idx="1"/>
          </p:nvPr>
        </p:nvSpPr>
        <p:spPr>
          <a:xfrm>
            <a:off x="1236662" y="3429000"/>
            <a:ext cx="4859338" cy="2212022"/>
          </a:xfrm>
          <a:prstGeom prst="rect">
            <a:avLst/>
          </a:prstGeom>
          <a:noFill/>
          <a:ln>
            <a:noFill/>
          </a:ln>
        </p:spPr>
        <p:txBody>
          <a:bodyPr spcFirstLastPara="1" wrap="square" lIns="0" tIns="0" rIns="0" bIns="0" anchor="t" anchorCtr="0">
            <a:noAutofit/>
          </a:bodyPr>
          <a:lstStyle>
            <a:lvl1pPr marR="0" lvl="0" algn="l"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pic>
        <p:nvPicPr>
          <p:cNvPr id="32" name="Google Shape;32;p25"/>
          <p:cNvPicPr preferRelativeResize="0"/>
          <p:nvPr/>
        </p:nvPicPr>
        <p:blipFill rotWithShape="1">
          <a:blip r:embed="rId2">
            <a:alphaModFix/>
          </a:blip>
          <a:srcRect/>
          <a:stretch/>
        </p:blipFill>
        <p:spPr>
          <a:xfrm>
            <a:off x="9767826" y="6037740"/>
            <a:ext cx="1950520" cy="430850"/>
          </a:xfrm>
          <a:prstGeom prst="rect">
            <a:avLst/>
          </a:prstGeom>
          <a:noFill/>
          <a:ln>
            <a:noFill/>
          </a:ln>
        </p:spPr>
      </p:pic>
    </p:spTree>
  </p:cSld>
  <p:clrMapOvr>
    <a:masterClrMapping/>
  </p:clrMapOvr>
  <p:extLst>
    <p:ext uri="{DCECCB84-F9BA-43D5-87BE-67443E8EF086}">
      <p15:sldGuideLst xmlns:p15="http://schemas.microsoft.com/office/powerpoint/2012/main">
        <p15:guide id="1" pos="3840">
          <p15:clr>
            <a:srgbClr val="FBAE40"/>
          </p15:clr>
        </p15:guide>
        <p15:guide id="2" pos="4294">
          <p15:clr>
            <a:srgbClr val="FBAE40"/>
          </p15:clr>
        </p15:guide>
        <p15:guide id="3" pos="1935">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eldia">
  <p:cSld name="Titeldia">
    <p:spTree>
      <p:nvGrpSpPr>
        <p:cNvPr id="1" name="Shape 33"/>
        <p:cNvGrpSpPr/>
        <p:nvPr/>
      </p:nvGrpSpPr>
      <p:grpSpPr>
        <a:xfrm>
          <a:off x="0" y="0"/>
          <a:ext cx="0" cy="0"/>
          <a:chOff x="0" y="0"/>
          <a:chExt cx="0" cy="0"/>
        </a:xfrm>
      </p:grpSpPr>
      <p:sp>
        <p:nvSpPr>
          <p:cNvPr id="34" name="Google Shape;34;p26"/>
          <p:cNvSpPr txBox="1">
            <a:spLocks noGrp="1"/>
          </p:cNvSpPr>
          <p:nvPr>
            <p:ph type="ctrTitle"/>
          </p:nvPr>
        </p:nvSpPr>
        <p:spPr>
          <a:xfrm>
            <a:off x="1235074" y="1268413"/>
            <a:ext cx="4860926" cy="2160587"/>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1"/>
              </a:buClr>
              <a:buSzPts val="3500"/>
              <a:buFont typeface="Arial"/>
              <a:buNone/>
              <a:defRPr sz="35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5" name="Google Shape;35;p26"/>
          <p:cNvSpPr txBox="1">
            <a:spLocks noGrp="1"/>
          </p:cNvSpPr>
          <p:nvPr>
            <p:ph type="subTitle" idx="1"/>
          </p:nvPr>
        </p:nvSpPr>
        <p:spPr>
          <a:xfrm>
            <a:off x="1235074" y="3429000"/>
            <a:ext cx="4860925" cy="2212022"/>
          </a:xfrm>
          <a:prstGeom prst="rect">
            <a:avLst/>
          </a:prstGeom>
          <a:noFill/>
          <a:ln>
            <a:noFill/>
          </a:ln>
        </p:spPr>
        <p:txBody>
          <a:bodyPr spcFirstLastPara="1" wrap="square" lIns="0" tIns="0" rIns="0" bIns="0" anchor="t" anchorCtr="0">
            <a:noAutofit/>
          </a:bodyPr>
          <a:lstStyle>
            <a:lvl1pPr marR="0" lvl="0" algn="l"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78">
          <p15:clr>
            <a:srgbClr val="FBAE40"/>
          </p15:clr>
        </p15:guide>
        <p15:guide id="4" orient="horz" pos="799">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Titel en object">
  <p:cSld name="1_Titel en object">
    <p:spTree>
      <p:nvGrpSpPr>
        <p:cNvPr id="1" name="Shape 39"/>
        <p:cNvGrpSpPr/>
        <p:nvPr/>
      </p:nvGrpSpPr>
      <p:grpSpPr>
        <a:xfrm>
          <a:off x="0" y="0"/>
          <a:ext cx="0" cy="0"/>
          <a:chOff x="0" y="0"/>
          <a:chExt cx="0" cy="0"/>
        </a:xfrm>
      </p:grpSpPr>
      <p:sp>
        <p:nvSpPr>
          <p:cNvPr id="40" name="Google Shape;40;p28"/>
          <p:cNvSpPr txBox="1">
            <a:spLocks noGrp="1"/>
          </p:cNvSpPr>
          <p:nvPr>
            <p:ph type="subTitle" idx="1"/>
          </p:nvPr>
        </p:nvSpPr>
        <p:spPr>
          <a:xfrm>
            <a:off x="1235075" y="3428999"/>
            <a:ext cx="10440988" cy="2268539"/>
          </a:xfrm>
          <a:prstGeom prst="rect">
            <a:avLst/>
          </a:prstGeom>
          <a:noFill/>
          <a:ln>
            <a:noFill/>
          </a:ln>
        </p:spPr>
        <p:txBody>
          <a:bodyPr spcFirstLastPara="1" wrap="square" lIns="0" tIns="0" rIns="0" bIns="0" anchor="t" anchorCtr="0">
            <a:noAutofit/>
          </a:bodyPr>
          <a:lstStyle>
            <a:lvl1pPr marR="0" lvl="0" algn="l" rtl="0">
              <a:lnSpc>
                <a:spcPct val="90000"/>
              </a:lnSpc>
              <a:spcBef>
                <a:spcPts val="1000"/>
              </a:spcBef>
              <a:spcAft>
                <a:spcPts val="0"/>
              </a:spcAft>
              <a:buClr>
                <a:srgbClr val="42AC47"/>
              </a:buClr>
              <a:buSzPts val="3144"/>
              <a:buFont typeface="Arial"/>
              <a:buChar char="•"/>
              <a:defRPr sz="2400" b="0" i="0" u="none" strike="noStrike" cap="none">
                <a:solidFill>
                  <a:schemeClr val="dk1"/>
                </a:solidFill>
                <a:latin typeface="Arial"/>
                <a:ea typeface="Arial"/>
                <a:cs typeface="Arial"/>
                <a:sym typeface="Arial"/>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41" name="Google Shape;41;p28"/>
          <p:cNvSpPr txBox="1">
            <a:spLocks noGrp="1"/>
          </p:cNvSpPr>
          <p:nvPr>
            <p:ph type="ctrTitle"/>
          </p:nvPr>
        </p:nvSpPr>
        <p:spPr>
          <a:xfrm>
            <a:off x="1235075" y="1268413"/>
            <a:ext cx="4860925" cy="2160587"/>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1"/>
              </a:buClr>
              <a:buSzPts val="3500"/>
              <a:buFont typeface="Arial"/>
              <a:buNone/>
              <a:defRPr sz="35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6_Titel en object">
  <p:cSld name="6_Titel en object">
    <p:spTree>
      <p:nvGrpSpPr>
        <p:cNvPr id="1" name="Shape 42"/>
        <p:cNvGrpSpPr/>
        <p:nvPr/>
      </p:nvGrpSpPr>
      <p:grpSpPr>
        <a:xfrm>
          <a:off x="0" y="0"/>
          <a:ext cx="0" cy="0"/>
          <a:chOff x="0" y="0"/>
          <a:chExt cx="0" cy="0"/>
        </a:xfrm>
      </p:grpSpPr>
      <p:sp>
        <p:nvSpPr>
          <p:cNvPr id="43" name="Google Shape;43;p29"/>
          <p:cNvSpPr txBox="1">
            <a:spLocks noGrp="1"/>
          </p:cNvSpPr>
          <p:nvPr>
            <p:ph type="subTitle" idx="1"/>
          </p:nvPr>
        </p:nvSpPr>
        <p:spPr>
          <a:xfrm>
            <a:off x="6816725" y="3429000"/>
            <a:ext cx="4859338" cy="2385060"/>
          </a:xfrm>
          <a:prstGeom prst="rect">
            <a:avLst/>
          </a:prstGeom>
          <a:noFill/>
          <a:ln>
            <a:noFill/>
          </a:ln>
        </p:spPr>
        <p:txBody>
          <a:bodyPr spcFirstLastPara="1" wrap="square" lIns="0" tIns="0" rIns="0" bIns="0" anchor="t" anchorCtr="0">
            <a:normAutofit/>
          </a:bodyPr>
          <a:lstStyle>
            <a:lvl1pPr marR="0" lvl="0" algn="l" rtl="0">
              <a:lnSpc>
                <a:spcPct val="90000"/>
              </a:lnSpc>
              <a:spcBef>
                <a:spcPts val="1000"/>
              </a:spcBef>
              <a:spcAft>
                <a:spcPts val="0"/>
              </a:spcAft>
              <a:buClr>
                <a:srgbClr val="42AC47"/>
              </a:buClr>
              <a:buSzPts val="3144"/>
              <a:buFont typeface="Arial"/>
              <a:buChar char="•"/>
              <a:defRPr sz="2400" b="0" i="0" u="none" strike="noStrike" cap="none">
                <a:solidFill>
                  <a:schemeClr val="dk1"/>
                </a:solidFill>
                <a:latin typeface="Arial"/>
                <a:ea typeface="Arial"/>
                <a:cs typeface="Arial"/>
                <a:sym typeface="Arial"/>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44" name="Google Shape;44;p29"/>
          <p:cNvSpPr txBox="1">
            <a:spLocks noGrp="1"/>
          </p:cNvSpPr>
          <p:nvPr>
            <p:ph type="ctrTitle"/>
          </p:nvPr>
        </p:nvSpPr>
        <p:spPr>
          <a:xfrm>
            <a:off x="6816725" y="1268413"/>
            <a:ext cx="4859338" cy="2160587"/>
          </a:xfrm>
          <a:prstGeom prst="rect">
            <a:avLst/>
          </a:prstGeom>
          <a:noFill/>
          <a:ln>
            <a:noFill/>
          </a:ln>
        </p:spPr>
        <p:txBody>
          <a:bodyPr spcFirstLastPara="1" wrap="square" lIns="0" tIns="0" rIns="0" bIns="0" anchor="t" anchorCtr="0">
            <a:normAutofit/>
          </a:bodyPr>
          <a:lstStyle>
            <a:lvl1pPr marR="0" lvl="0" algn="l" rtl="0">
              <a:lnSpc>
                <a:spcPct val="90000"/>
              </a:lnSpc>
              <a:spcBef>
                <a:spcPts val="0"/>
              </a:spcBef>
              <a:spcAft>
                <a:spcPts val="0"/>
              </a:spcAft>
              <a:buClr>
                <a:schemeClr val="dk1"/>
              </a:buClr>
              <a:buSzPts val="3500"/>
              <a:buFont typeface="Arial"/>
              <a:buNone/>
              <a:defRPr sz="35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7_Titel en object">
  <p:cSld name="7_Titel en object">
    <p:spTree>
      <p:nvGrpSpPr>
        <p:cNvPr id="1" name="Shape 45"/>
        <p:cNvGrpSpPr/>
        <p:nvPr/>
      </p:nvGrpSpPr>
      <p:grpSpPr>
        <a:xfrm>
          <a:off x="0" y="0"/>
          <a:ext cx="0" cy="0"/>
          <a:chOff x="0" y="0"/>
          <a:chExt cx="0" cy="0"/>
        </a:xfrm>
      </p:grpSpPr>
      <p:sp>
        <p:nvSpPr>
          <p:cNvPr id="46" name="Google Shape;46;p30"/>
          <p:cNvSpPr txBox="1">
            <a:spLocks noGrp="1"/>
          </p:cNvSpPr>
          <p:nvPr>
            <p:ph type="subTitle" idx="1"/>
          </p:nvPr>
        </p:nvSpPr>
        <p:spPr>
          <a:xfrm>
            <a:off x="6816725" y="3429000"/>
            <a:ext cx="4859338" cy="2385060"/>
          </a:xfrm>
          <a:prstGeom prst="rect">
            <a:avLst/>
          </a:prstGeom>
          <a:noFill/>
          <a:ln>
            <a:noFill/>
          </a:ln>
        </p:spPr>
        <p:txBody>
          <a:bodyPr spcFirstLastPara="1" wrap="square" lIns="0" tIns="0" rIns="0" bIns="0" anchor="t" anchorCtr="0">
            <a:normAutofit/>
          </a:bodyPr>
          <a:lstStyle>
            <a:lvl1pPr marR="0" lvl="0" algn="l" rtl="0">
              <a:lnSpc>
                <a:spcPct val="90000"/>
              </a:lnSpc>
              <a:spcBef>
                <a:spcPts val="1000"/>
              </a:spcBef>
              <a:spcAft>
                <a:spcPts val="0"/>
              </a:spcAft>
              <a:buClr>
                <a:srgbClr val="42AC47"/>
              </a:buClr>
              <a:buSzPts val="3144"/>
              <a:buFont typeface="Arial"/>
              <a:buChar char="•"/>
              <a:defRPr sz="24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Courier New"/>
              <a:buChar char="o"/>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2000"/>
              <a:buFont typeface="Noto Sans Symbols"/>
              <a:buChar char="▪"/>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600"/>
              <a:buFont typeface="Courier New"/>
              <a:buChar char="o"/>
              <a:defRPr sz="1600" b="0" i="0" u="none" strike="noStrike" cap="none">
                <a:solidFill>
                  <a:schemeClr val="dk1"/>
                </a:solidFill>
                <a:latin typeface="Arial"/>
                <a:ea typeface="Arial"/>
                <a:cs typeface="Arial"/>
                <a:sym typeface="Arial"/>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47" name="Google Shape;47;p30"/>
          <p:cNvSpPr txBox="1">
            <a:spLocks noGrp="1"/>
          </p:cNvSpPr>
          <p:nvPr>
            <p:ph type="ctrTitle"/>
          </p:nvPr>
        </p:nvSpPr>
        <p:spPr>
          <a:xfrm>
            <a:off x="6816725" y="1268413"/>
            <a:ext cx="3695065" cy="2160587"/>
          </a:xfrm>
          <a:prstGeom prst="rect">
            <a:avLst/>
          </a:prstGeom>
          <a:noFill/>
          <a:ln>
            <a:noFill/>
          </a:ln>
        </p:spPr>
        <p:txBody>
          <a:bodyPr spcFirstLastPara="1" wrap="square" lIns="0" tIns="0" rIns="0" bIns="0" anchor="t" anchorCtr="0">
            <a:normAutofit/>
          </a:bodyPr>
          <a:lstStyle>
            <a:lvl1pPr marR="0" lvl="0" algn="l" rtl="0">
              <a:lnSpc>
                <a:spcPct val="90000"/>
              </a:lnSpc>
              <a:spcBef>
                <a:spcPts val="0"/>
              </a:spcBef>
              <a:spcAft>
                <a:spcPts val="0"/>
              </a:spcAft>
              <a:buClr>
                <a:schemeClr val="dk1"/>
              </a:buClr>
              <a:buSzPts val="3500"/>
              <a:buFont typeface="Arial"/>
              <a:buNone/>
              <a:defRPr sz="35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0_Titel en object">
  <p:cSld name="10_Titel en object">
    <p:spTree>
      <p:nvGrpSpPr>
        <p:cNvPr id="1" name="Shape 48"/>
        <p:cNvGrpSpPr/>
        <p:nvPr/>
      </p:nvGrpSpPr>
      <p:grpSpPr>
        <a:xfrm>
          <a:off x="0" y="0"/>
          <a:ext cx="0" cy="0"/>
          <a:chOff x="0" y="0"/>
          <a:chExt cx="0" cy="0"/>
        </a:xfrm>
      </p:grpSpPr>
      <p:sp>
        <p:nvSpPr>
          <p:cNvPr id="49" name="Google Shape;49;p31"/>
          <p:cNvSpPr txBox="1">
            <a:spLocks noGrp="1"/>
          </p:cNvSpPr>
          <p:nvPr>
            <p:ph type="subTitle" idx="1"/>
          </p:nvPr>
        </p:nvSpPr>
        <p:spPr>
          <a:xfrm>
            <a:off x="1236662" y="3429000"/>
            <a:ext cx="4859338" cy="2385060"/>
          </a:xfrm>
          <a:prstGeom prst="rect">
            <a:avLst/>
          </a:prstGeom>
          <a:noFill/>
          <a:ln>
            <a:noFill/>
          </a:ln>
        </p:spPr>
        <p:txBody>
          <a:bodyPr spcFirstLastPara="1" wrap="square" lIns="0" tIns="0" rIns="0" bIns="0" anchor="t" anchorCtr="0">
            <a:normAutofit/>
          </a:bodyPr>
          <a:lstStyle>
            <a:lvl1pPr marR="0" lvl="0" algn="l" rtl="0">
              <a:lnSpc>
                <a:spcPct val="90000"/>
              </a:lnSpc>
              <a:spcBef>
                <a:spcPts val="1000"/>
              </a:spcBef>
              <a:spcAft>
                <a:spcPts val="0"/>
              </a:spcAft>
              <a:buClr>
                <a:srgbClr val="42AC47"/>
              </a:buClr>
              <a:buSzPts val="3144"/>
              <a:buFont typeface="Arial"/>
              <a:buChar char="•"/>
              <a:defRPr sz="24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Courier New"/>
              <a:buChar char="o"/>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2000"/>
              <a:buFont typeface="Noto Sans Symbols"/>
              <a:buChar char="▪"/>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600"/>
              <a:buFont typeface="Courier New"/>
              <a:buChar char="o"/>
              <a:defRPr sz="1600" b="0" i="0" u="none" strike="noStrike" cap="none">
                <a:solidFill>
                  <a:schemeClr val="dk1"/>
                </a:solidFill>
                <a:latin typeface="Arial"/>
                <a:ea typeface="Arial"/>
                <a:cs typeface="Arial"/>
                <a:sym typeface="Arial"/>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50" name="Google Shape;50;p31"/>
          <p:cNvSpPr txBox="1">
            <a:spLocks noGrp="1"/>
          </p:cNvSpPr>
          <p:nvPr>
            <p:ph type="ctrTitle"/>
          </p:nvPr>
        </p:nvSpPr>
        <p:spPr>
          <a:xfrm>
            <a:off x="1236662" y="1268413"/>
            <a:ext cx="3695065" cy="2160587"/>
          </a:xfrm>
          <a:prstGeom prst="rect">
            <a:avLst/>
          </a:prstGeom>
          <a:noFill/>
          <a:ln>
            <a:noFill/>
          </a:ln>
        </p:spPr>
        <p:txBody>
          <a:bodyPr spcFirstLastPara="1" wrap="square" lIns="0" tIns="0" rIns="0" bIns="0" anchor="t" anchorCtr="0">
            <a:normAutofit/>
          </a:bodyPr>
          <a:lstStyle>
            <a:lvl1pPr marR="0" lvl="0" algn="l" rtl="0">
              <a:lnSpc>
                <a:spcPct val="90000"/>
              </a:lnSpc>
              <a:spcBef>
                <a:spcPts val="0"/>
              </a:spcBef>
              <a:spcAft>
                <a:spcPts val="0"/>
              </a:spcAft>
              <a:buClr>
                <a:schemeClr val="dk1"/>
              </a:buClr>
              <a:buSzPts val="3500"/>
              <a:buFont typeface="Arial"/>
              <a:buNone/>
              <a:defRPr sz="35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3" r:id="rId2"/>
    <p:sldLayoutId id="2147483654" r:id="rId3"/>
    <p:sldLayoutId id="2147483655" r:id="rId4"/>
    <p:sldLayoutId id="2147483657" r:id="rId5"/>
    <p:sldLayoutId id="2147483658" r:id="rId6"/>
    <p:sldLayoutId id="2147483659" r:id="rId7"/>
    <p:sldLayoutId id="2147483660"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25">
          <p15:clr>
            <a:srgbClr val="F26B43"/>
          </p15:clr>
        </p15:guide>
        <p15:guide id="2" orient="horz" pos="2160">
          <p15:clr>
            <a:srgbClr val="F26B43"/>
          </p15:clr>
        </p15:guide>
        <p15:guide id="3" pos="7355">
          <p15:clr>
            <a:srgbClr val="F26B43"/>
          </p15:clr>
        </p15:guide>
        <p15:guide id="4" pos="3840">
          <p15:clr>
            <a:srgbClr val="F26B43"/>
          </p15:clr>
        </p15:guide>
        <p15:guide id="5" orient="horz" pos="346">
          <p15:clr>
            <a:srgbClr val="F26B43"/>
          </p15:clr>
        </p15:guide>
        <p15:guide id="6" orient="horz" pos="3974">
          <p15:clr>
            <a:srgbClr val="F26B43"/>
          </p15:clr>
        </p15:guide>
        <p15:guide id="7" pos="778">
          <p15:clr>
            <a:srgbClr val="F26B43"/>
          </p15:clr>
        </p15:guide>
        <p15:guide id="8" orient="horz" pos="799">
          <p15:clr>
            <a:srgbClr val="F26B43"/>
          </p15:clr>
        </p15:guide>
        <p15:guide id="9" pos="4294">
          <p15:clr>
            <a:srgbClr val="F26B43"/>
          </p15:clr>
        </p15:guide>
        <p15:guide id="10" pos="1935">
          <p15:clr>
            <a:srgbClr val="F26B43"/>
          </p15:clr>
        </p15:guide>
        <p15:guide id="11" orient="horz" pos="358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https://www.knack.be/nieuws/gezondheid/psychologie/mentaal-welzijn-op-school-leerkrachten-moeten-alarmsignalen-leren-herkenne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jpeg"/><Relationship Id="rId7" Type="http://schemas.openxmlformats.org/officeDocument/2006/relationships/diagramQuickStyle" Target="../diagrams/quickStyle1.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png"/><Relationship Id="rId9" Type="http://schemas.microsoft.com/office/2007/relationships/diagramDrawing" Target="../diagrams/drawing1.xml"/></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jpe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hyperlink" Target="http://www.appwel.be/" TargetMode="External"/><Relationship Id="rId4" Type="http://schemas.openxmlformats.org/officeDocument/2006/relationships/hyperlink" Target="mailto:info@appwel.b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5"/>
        <p:cNvGrpSpPr/>
        <p:nvPr/>
      </p:nvGrpSpPr>
      <p:grpSpPr>
        <a:xfrm>
          <a:off x="0" y="0"/>
          <a:ext cx="0" cy="0"/>
          <a:chOff x="0" y="0"/>
          <a:chExt cx="0" cy="0"/>
        </a:xfrm>
      </p:grpSpPr>
      <p:pic>
        <p:nvPicPr>
          <p:cNvPr id="56" name="Google Shape;56;p1" descr="Avontuur, Blonde Haren, Verkennen, Meisje, Springen"/>
          <p:cNvPicPr preferRelativeResize="0"/>
          <p:nvPr/>
        </p:nvPicPr>
        <p:blipFill rotWithShape="1">
          <a:blip r:embed="rId3">
            <a:alphaModFix/>
          </a:blip>
          <a:srcRect t="14708" b="1022"/>
          <a:stretch/>
        </p:blipFill>
        <p:spPr>
          <a:xfrm>
            <a:off x="20" y="2898"/>
            <a:ext cx="12191981" cy="6857990"/>
          </a:xfrm>
          <a:prstGeom prst="rect">
            <a:avLst/>
          </a:prstGeom>
          <a:noFill/>
          <a:ln>
            <a:noFill/>
          </a:ln>
        </p:spPr>
      </p:pic>
      <p:sp>
        <p:nvSpPr>
          <p:cNvPr id="57" name="Google Shape;57;p1"/>
          <p:cNvSpPr/>
          <p:nvPr/>
        </p:nvSpPr>
        <p:spPr>
          <a:xfrm>
            <a:off x="7488621" y="2277613"/>
            <a:ext cx="4703379" cy="4580387"/>
          </a:xfrm>
          <a:custGeom>
            <a:avLst/>
            <a:gdLst/>
            <a:ahLst/>
            <a:cxnLst/>
            <a:rect l="l" t="t" r="r" b="b"/>
            <a:pathLst>
              <a:path w="1333" h="1298" extrusionOk="0">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lt1">
              <a:alpha val="69803"/>
            </a:schemeClr>
          </a:solidFill>
          <a:ln>
            <a:noFill/>
          </a:ln>
        </p:spPr>
        <p:txBody>
          <a:bodyPr spcFirstLastPara="1" wrap="square" lIns="91425" tIns="45700" rIns="91425" bIns="45700" anchor="t" anchorCtr="0">
            <a:normAutofit/>
          </a:bodyPr>
          <a:lstStyle/>
          <a:p>
            <a:pPr marL="0" marR="0" lvl="0" indent="0" algn="ctr" rtl="0">
              <a:spcBef>
                <a:spcPts val="0"/>
              </a:spcBef>
              <a:spcAft>
                <a:spcPts val="0"/>
              </a:spcAft>
              <a:buClr>
                <a:schemeClr val="dk1"/>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58" name="Google Shape;58;p1"/>
          <p:cNvSpPr txBox="1">
            <a:spLocks noGrp="1"/>
          </p:cNvSpPr>
          <p:nvPr>
            <p:ph type="ctrTitle"/>
          </p:nvPr>
        </p:nvSpPr>
        <p:spPr>
          <a:xfrm>
            <a:off x="8022020" y="3187086"/>
            <a:ext cx="3852041" cy="1877225"/>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4800"/>
              <a:buFont typeface="Arial"/>
              <a:buNone/>
            </a:pPr>
            <a:br>
              <a:rPr lang="nl-BE" sz="4800" dirty="0">
                <a:latin typeface="Arial"/>
                <a:ea typeface="Arial"/>
                <a:cs typeface="Arial"/>
                <a:sym typeface="Arial"/>
              </a:rPr>
            </a:br>
            <a:br>
              <a:rPr lang="nl-BE" sz="4800" dirty="0">
                <a:latin typeface="Arial"/>
                <a:ea typeface="Arial"/>
                <a:cs typeface="Arial"/>
                <a:sym typeface="Arial"/>
              </a:rPr>
            </a:br>
            <a:r>
              <a:rPr lang="nl-BE" sz="2800" dirty="0">
                <a:latin typeface="Arial"/>
                <a:ea typeface="Arial"/>
                <a:cs typeface="Arial"/>
                <a:sym typeface="Arial"/>
              </a:rPr>
              <a:t>PXL Appwel</a:t>
            </a:r>
            <a:br>
              <a:rPr lang="nl-BE" sz="4800" dirty="0">
                <a:latin typeface="Arial"/>
                <a:ea typeface="Arial"/>
                <a:cs typeface="Arial"/>
                <a:sym typeface="Arial"/>
              </a:rPr>
            </a:br>
            <a:br>
              <a:rPr lang="nl-BE" sz="2000" dirty="0">
                <a:latin typeface="Arial"/>
                <a:ea typeface="Arial"/>
                <a:cs typeface="Arial"/>
                <a:sym typeface="Arial"/>
              </a:rPr>
            </a:br>
            <a:r>
              <a:rPr lang="nl-BE" sz="2400" i="1" dirty="0">
                <a:latin typeface="Arial"/>
                <a:ea typeface="Arial"/>
                <a:cs typeface="Arial"/>
                <a:sym typeface="Arial"/>
              </a:rPr>
              <a:t>a </a:t>
            </a:r>
            <a:r>
              <a:rPr lang="nl-BE" sz="2400" i="1" dirty="0" err="1">
                <a:latin typeface="Arial"/>
                <a:ea typeface="Arial"/>
                <a:cs typeface="Arial"/>
                <a:sym typeface="Arial"/>
              </a:rPr>
              <a:t>measurement</a:t>
            </a:r>
            <a:r>
              <a:rPr lang="nl-BE" sz="2400" i="1" dirty="0">
                <a:latin typeface="Arial"/>
                <a:ea typeface="Arial"/>
                <a:cs typeface="Arial"/>
                <a:sym typeface="Arial"/>
              </a:rPr>
              <a:t> </a:t>
            </a:r>
            <a:r>
              <a:rPr lang="nl-BE" sz="2400" i="1" dirty="0" err="1">
                <a:latin typeface="Arial"/>
                <a:ea typeface="Arial"/>
                <a:cs typeface="Arial"/>
                <a:sym typeface="Arial"/>
              </a:rPr>
              <a:t>and</a:t>
            </a:r>
            <a:r>
              <a:rPr lang="nl-BE" sz="2400" i="1" dirty="0">
                <a:latin typeface="Arial"/>
                <a:ea typeface="Arial"/>
                <a:cs typeface="Arial"/>
                <a:sym typeface="Arial"/>
              </a:rPr>
              <a:t> monitoring tool </a:t>
            </a:r>
            <a:r>
              <a:rPr lang="nl-BE" sz="2400" i="1" dirty="0" err="1">
                <a:latin typeface="Arial"/>
                <a:ea typeface="Arial"/>
                <a:cs typeface="Arial"/>
                <a:sym typeface="Arial"/>
              </a:rPr>
              <a:t>considering</a:t>
            </a:r>
            <a:r>
              <a:rPr lang="nl-BE" sz="2400" i="1" dirty="0">
                <a:latin typeface="Arial"/>
                <a:ea typeface="Arial"/>
                <a:cs typeface="Arial"/>
                <a:sym typeface="Arial"/>
              </a:rPr>
              <a:t> </a:t>
            </a:r>
            <a:r>
              <a:rPr lang="nl-BE" sz="2400" i="1" dirty="0"/>
              <a:t>well-</a:t>
            </a:r>
            <a:r>
              <a:rPr lang="nl-BE" sz="2400" i="1" dirty="0" err="1"/>
              <a:t>being</a:t>
            </a:r>
            <a:r>
              <a:rPr lang="nl-BE" sz="2400" i="1" dirty="0"/>
              <a:t> of </a:t>
            </a:r>
            <a:r>
              <a:rPr lang="nl-BE" sz="2400" i="1" dirty="0" err="1"/>
              <a:t>pupils</a:t>
            </a:r>
            <a:r>
              <a:rPr lang="nl-BE" sz="2400" i="1" dirty="0"/>
              <a:t> in schools</a:t>
            </a:r>
            <a:endParaRPr sz="1800" dirty="0">
              <a:latin typeface="Calibri"/>
              <a:ea typeface="Calibri"/>
              <a:cs typeface="Calibri"/>
              <a:sym typeface="Calibri"/>
            </a:endParaRPr>
          </a:p>
        </p:txBody>
      </p:sp>
      <p:cxnSp>
        <p:nvCxnSpPr>
          <p:cNvPr id="59" name="Google Shape;59;p1"/>
          <p:cNvCxnSpPr/>
          <p:nvPr/>
        </p:nvCxnSpPr>
        <p:spPr>
          <a:xfrm>
            <a:off x="9480331" y="5123793"/>
            <a:ext cx="935420" cy="0"/>
          </a:xfrm>
          <a:prstGeom prst="straightConnector1">
            <a:avLst/>
          </a:prstGeom>
          <a:noFill/>
          <a:ln w="25400" cap="sq" cmpd="sng">
            <a:solidFill>
              <a:srgbClr val="262626"/>
            </a:solidFill>
            <a:prstDash val="solid"/>
            <a:bevel/>
            <a:headEnd type="none" w="sm" len="sm"/>
            <a:tailEnd type="none" w="sm" len="sm"/>
          </a:ln>
        </p:spPr>
      </p:cxnSp>
      <p:sp>
        <p:nvSpPr>
          <p:cNvPr id="60" name="Google Shape;60;p1"/>
          <p:cNvSpPr txBox="1"/>
          <p:nvPr/>
        </p:nvSpPr>
        <p:spPr>
          <a:xfrm>
            <a:off x="8711761" y="5242757"/>
            <a:ext cx="3162300" cy="92328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l-BE" sz="1800" b="0" i="0" u="none" strike="noStrike" cap="none" dirty="0">
                <a:solidFill>
                  <a:schemeClr val="dk1"/>
                </a:solidFill>
                <a:latin typeface="Calibri"/>
                <a:ea typeface="Calibri"/>
                <a:cs typeface="Calibri"/>
                <a:sym typeface="Calibri"/>
              </a:rPr>
              <a:t>Hanne Luts – PhD </a:t>
            </a:r>
            <a:r>
              <a:rPr lang="nl-BE" sz="1800" b="0" i="0" u="none" strike="noStrike" cap="none" dirty="0" err="1">
                <a:solidFill>
                  <a:schemeClr val="dk1"/>
                </a:solidFill>
                <a:latin typeface="Calibri"/>
                <a:ea typeface="Calibri"/>
                <a:cs typeface="Calibri"/>
                <a:sym typeface="Calibri"/>
              </a:rPr>
              <a:t>candidate</a:t>
            </a:r>
            <a:r>
              <a:rPr lang="nl-BE" sz="1800" dirty="0">
                <a:solidFill>
                  <a:schemeClr val="dk1"/>
                </a:solidFill>
                <a:latin typeface="Calibri"/>
                <a:ea typeface="Calibri"/>
                <a:cs typeface="Calibri"/>
                <a:sym typeface="Calibri"/>
              </a:rPr>
              <a:t> – PXL University of </a:t>
            </a:r>
            <a:r>
              <a:rPr lang="nl-BE" sz="1800" dirty="0" err="1">
                <a:solidFill>
                  <a:schemeClr val="dk1"/>
                </a:solidFill>
                <a:latin typeface="Calibri"/>
                <a:ea typeface="Calibri"/>
                <a:cs typeface="Calibri"/>
                <a:sym typeface="Calibri"/>
              </a:rPr>
              <a:t>Applied</a:t>
            </a:r>
            <a:r>
              <a:rPr lang="nl-BE" sz="1800" dirty="0">
                <a:solidFill>
                  <a:schemeClr val="dk1"/>
                </a:solidFill>
                <a:latin typeface="Calibri"/>
                <a:ea typeface="Calibri"/>
                <a:cs typeface="Calibri"/>
                <a:sym typeface="Calibri"/>
              </a:rPr>
              <a:t> </a:t>
            </a:r>
            <a:r>
              <a:rPr lang="nl-BE" sz="1800" dirty="0" err="1">
                <a:solidFill>
                  <a:schemeClr val="dk1"/>
                </a:solidFill>
                <a:latin typeface="Calibri"/>
                <a:ea typeface="Calibri"/>
                <a:cs typeface="Calibri"/>
                <a:sym typeface="Calibri"/>
              </a:rPr>
              <a:t>sciences</a:t>
            </a:r>
            <a:r>
              <a:rPr lang="nl-BE" sz="1800" dirty="0">
                <a:solidFill>
                  <a:schemeClr val="dk1"/>
                </a:solidFill>
                <a:latin typeface="Calibri"/>
                <a:ea typeface="Calibri"/>
                <a:cs typeface="Calibri"/>
                <a:sym typeface="Calibri"/>
              </a:rPr>
              <a:t> </a:t>
            </a:r>
            <a:r>
              <a:rPr lang="nl-BE" sz="1800" dirty="0" err="1">
                <a:solidFill>
                  <a:schemeClr val="dk1"/>
                </a:solidFill>
                <a:latin typeface="Calibri"/>
                <a:ea typeface="Calibri"/>
                <a:cs typeface="Calibri"/>
                <a:sym typeface="Calibri"/>
              </a:rPr>
              <a:t>and</a:t>
            </a:r>
            <a:r>
              <a:rPr lang="nl-BE" sz="1800" dirty="0">
                <a:solidFill>
                  <a:schemeClr val="dk1"/>
                </a:solidFill>
                <a:latin typeface="Calibri"/>
                <a:ea typeface="Calibri"/>
                <a:cs typeface="Calibri"/>
                <a:sym typeface="Calibri"/>
              </a:rPr>
              <a:t> Arts</a:t>
            </a:r>
            <a:endParaRPr dirty="0"/>
          </a:p>
        </p:txBody>
      </p:sp>
      <p:pic>
        <p:nvPicPr>
          <p:cNvPr id="61" name="Google Shape;61;p1"/>
          <p:cNvPicPr preferRelativeResize="0"/>
          <p:nvPr/>
        </p:nvPicPr>
        <p:blipFill rotWithShape="1">
          <a:blip r:embed="rId4">
            <a:alphaModFix/>
          </a:blip>
          <a:srcRect/>
          <a:stretch/>
        </p:blipFill>
        <p:spPr>
          <a:xfrm rot="8517181" flipH="1">
            <a:off x="10086153" y="5177807"/>
            <a:ext cx="1944824" cy="1468342"/>
          </a:xfrm>
          <a:prstGeom prst="rect">
            <a:avLst/>
          </a:prstGeom>
          <a:noFill/>
          <a:ln>
            <a:noFill/>
          </a:ln>
        </p:spPr>
      </p:pic>
      <p:pic>
        <p:nvPicPr>
          <p:cNvPr id="62" name="Google Shape;62;p1" descr="Afbeeldingsresultaat voor hogeschool pxl"/>
          <p:cNvPicPr preferRelativeResize="0"/>
          <p:nvPr/>
        </p:nvPicPr>
        <p:blipFill rotWithShape="1">
          <a:blip r:embed="rId5">
            <a:alphaModFix/>
          </a:blip>
          <a:srcRect/>
          <a:stretch/>
        </p:blipFill>
        <p:spPr>
          <a:xfrm>
            <a:off x="8280097" y="6154814"/>
            <a:ext cx="2760448" cy="609599"/>
          </a:xfrm>
          <a:prstGeom prst="rect">
            <a:avLst/>
          </a:prstGeom>
          <a:noFill/>
          <a:ln>
            <a:noFill/>
          </a:ln>
        </p:spPr>
      </p:pic>
      <p:pic>
        <p:nvPicPr>
          <p:cNvPr id="63" name="Google Shape;63;p1"/>
          <p:cNvPicPr preferRelativeResize="0"/>
          <p:nvPr/>
        </p:nvPicPr>
        <p:blipFill rotWithShape="1">
          <a:blip r:embed="rId6">
            <a:alphaModFix/>
          </a:blip>
          <a:srcRect/>
          <a:stretch/>
        </p:blipFill>
        <p:spPr>
          <a:xfrm>
            <a:off x="-88024" y="-367541"/>
            <a:ext cx="4791404" cy="3610022"/>
          </a:xfrm>
          <a:prstGeom prst="rect">
            <a:avLst/>
          </a:prstGeom>
          <a:noFill/>
          <a:ln>
            <a:noFill/>
          </a:ln>
        </p:spPr>
      </p:pic>
      <p:pic>
        <p:nvPicPr>
          <p:cNvPr id="64" name="Google Shape;64;p1" descr="Afbeelding met tekst, illustratie&#10;&#10;Automatisch gegenereerde beschrijving"/>
          <p:cNvPicPr preferRelativeResize="0"/>
          <p:nvPr/>
        </p:nvPicPr>
        <p:blipFill rotWithShape="1">
          <a:blip r:embed="rId7">
            <a:alphaModFix/>
          </a:blip>
          <a:srcRect/>
          <a:stretch/>
        </p:blipFill>
        <p:spPr>
          <a:xfrm>
            <a:off x="8022020" y="300581"/>
            <a:ext cx="3898900" cy="10414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3" name="Google Shape;56;p1" descr="Avontuur, Blonde Haren, Verkennen, Meisje, Springen">
            <a:extLst>
              <a:ext uri="{FF2B5EF4-FFF2-40B4-BE49-F238E27FC236}">
                <a16:creationId xmlns:a16="http://schemas.microsoft.com/office/drawing/2014/main" id="{32EFE5D4-B89B-5FC5-6BCF-1CDEE6D80ED6}"/>
              </a:ext>
            </a:extLst>
          </p:cNvPr>
          <p:cNvPicPr preferRelativeResize="0"/>
          <p:nvPr/>
        </p:nvPicPr>
        <p:blipFill rotWithShape="1">
          <a:blip r:embed="rId3">
            <a:alphaModFix/>
          </a:blip>
          <a:srcRect t="14708" b="1022"/>
          <a:stretch/>
        </p:blipFill>
        <p:spPr>
          <a:xfrm>
            <a:off x="20" y="2898"/>
            <a:ext cx="12191981" cy="6857990"/>
          </a:xfrm>
          <a:prstGeom prst="rect">
            <a:avLst/>
          </a:prstGeom>
          <a:noFill/>
          <a:ln>
            <a:noFill/>
          </a:ln>
        </p:spPr>
      </p:pic>
      <p:sp>
        <p:nvSpPr>
          <p:cNvPr id="150" name="Google Shape;150;p8"/>
          <p:cNvSpPr/>
          <p:nvPr/>
        </p:nvSpPr>
        <p:spPr>
          <a:xfrm>
            <a:off x="515937" y="224767"/>
            <a:ext cx="11160125" cy="6401891"/>
          </a:xfrm>
          <a:prstGeom prst="rect">
            <a:avLst/>
          </a:prstGeom>
          <a:solidFill>
            <a:schemeClr val="lt1">
              <a:alpha val="85882"/>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nl-BE" sz="1800" dirty="0">
              <a:solidFill>
                <a:schemeClr val="lt1"/>
              </a:solidFill>
              <a:latin typeface="Arial"/>
              <a:ea typeface="Arial"/>
              <a:cs typeface="Arial"/>
              <a:sym typeface="Arial"/>
            </a:endParaRPr>
          </a:p>
        </p:txBody>
      </p:sp>
      <p:pic>
        <p:nvPicPr>
          <p:cNvPr id="151" name="Google Shape;151;p8" descr="Afbeeldingsresultaat voor hogeschool pxl"/>
          <p:cNvPicPr preferRelativeResize="0"/>
          <p:nvPr/>
        </p:nvPicPr>
        <p:blipFill rotWithShape="1">
          <a:blip r:embed="rId4">
            <a:alphaModFix/>
          </a:blip>
          <a:srcRect/>
          <a:stretch/>
        </p:blipFill>
        <p:spPr>
          <a:xfrm>
            <a:off x="9325730" y="6180012"/>
            <a:ext cx="2760448" cy="609599"/>
          </a:xfrm>
          <a:prstGeom prst="rect">
            <a:avLst/>
          </a:prstGeom>
          <a:noFill/>
          <a:ln>
            <a:noFill/>
          </a:ln>
        </p:spPr>
      </p:pic>
      <p:sp>
        <p:nvSpPr>
          <p:cNvPr id="152" name="Google Shape;152;p8"/>
          <p:cNvSpPr txBox="1"/>
          <p:nvPr/>
        </p:nvSpPr>
        <p:spPr>
          <a:xfrm>
            <a:off x="1064712" y="886577"/>
            <a:ext cx="10208713" cy="455505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l-BE" sz="6000" b="1" dirty="0">
                <a:solidFill>
                  <a:schemeClr val="dk1"/>
                </a:solidFill>
                <a:latin typeface="Calibri"/>
                <a:ea typeface="Calibri"/>
                <a:cs typeface="Calibri"/>
                <a:sym typeface="Calibri"/>
              </a:rPr>
              <a:t>Hoe gaat het?</a:t>
            </a:r>
          </a:p>
          <a:p>
            <a:pPr marL="0" marR="0" lvl="0" indent="0" algn="ctr" rtl="0">
              <a:spcBef>
                <a:spcPts val="0"/>
              </a:spcBef>
              <a:spcAft>
                <a:spcPts val="0"/>
              </a:spcAft>
              <a:buNone/>
            </a:pPr>
            <a:endParaRPr lang="nl-BE" b="1" dirty="0">
              <a:solidFill>
                <a:schemeClr val="dk1"/>
              </a:solidFill>
              <a:latin typeface="Calibri"/>
              <a:ea typeface="Calibri"/>
              <a:cs typeface="Calibri"/>
              <a:sym typeface="Calibri"/>
            </a:endParaRPr>
          </a:p>
          <a:p>
            <a:pPr marL="914400" marR="0" lvl="0" indent="-914400" rtl="0">
              <a:lnSpc>
                <a:spcPct val="150000"/>
              </a:lnSpc>
              <a:spcBef>
                <a:spcPts val="0"/>
              </a:spcBef>
              <a:spcAft>
                <a:spcPts val="0"/>
              </a:spcAft>
              <a:buFont typeface="+mj-lt"/>
              <a:buAutoNum type="alphaUcPeriod"/>
            </a:pPr>
            <a:r>
              <a:rPr lang="nl-BE" sz="4800" dirty="0">
                <a:sym typeface="Calibri"/>
              </a:rPr>
              <a:t>Cava</a:t>
            </a:r>
          </a:p>
          <a:p>
            <a:pPr marL="742950" marR="0" lvl="0" indent="-742950" rtl="0">
              <a:lnSpc>
                <a:spcPct val="150000"/>
              </a:lnSpc>
              <a:spcBef>
                <a:spcPts val="0"/>
              </a:spcBef>
              <a:spcAft>
                <a:spcPts val="0"/>
              </a:spcAft>
              <a:buAutoNum type="alphaUcPeriod"/>
            </a:pPr>
            <a:r>
              <a:rPr lang="nl-BE" sz="4800" dirty="0">
                <a:sym typeface="Calibri"/>
              </a:rPr>
              <a:t> Alles goed</a:t>
            </a:r>
          </a:p>
          <a:p>
            <a:pPr marL="742950" marR="0" lvl="0" indent="-742950" rtl="0">
              <a:lnSpc>
                <a:spcPct val="150000"/>
              </a:lnSpc>
              <a:spcBef>
                <a:spcPts val="0"/>
              </a:spcBef>
              <a:spcAft>
                <a:spcPts val="0"/>
              </a:spcAft>
              <a:buAutoNum type="alphaUcPeriod"/>
            </a:pPr>
            <a:r>
              <a:rPr lang="nl-BE" sz="4800" dirty="0"/>
              <a:t> Ander antwoord</a:t>
            </a:r>
            <a:endParaRPr sz="4800" dirty="0">
              <a:sym typeface="Calibri"/>
            </a:endParaRPr>
          </a:p>
        </p:txBody>
      </p:sp>
      <p:sp>
        <p:nvSpPr>
          <p:cNvPr id="2" name="Tekstvak 1">
            <a:extLst>
              <a:ext uri="{FF2B5EF4-FFF2-40B4-BE49-F238E27FC236}">
                <a16:creationId xmlns:a16="http://schemas.microsoft.com/office/drawing/2014/main" id="{F9A2357B-3D09-DDA8-4857-FF12B571067F}"/>
              </a:ext>
            </a:extLst>
          </p:cNvPr>
          <p:cNvSpPr txBox="1"/>
          <p:nvPr/>
        </p:nvSpPr>
        <p:spPr>
          <a:xfrm>
            <a:off x="2644171" y="1447148"/>
            <a:ext cx="10668000" cy="307777"/>
          </a:xfrm>
          <a:prstGeom prst="rect">
            <a:avLst/>
          </a:prstGeom>
          <a:noFill/>
        </p:spPr>
        <p:txBody>
          <a:bodyPr wrap="square" rtlCol="0">
            <a:spAutoFit/>
          </a:bodyPr>
          <a:lstStyle/>
          <a:p>
            <a:endParaRPr lang="nl-BE" dirty="0"/>
          </a:p>
        </p:txBody>
      </p:sp>
    </p:spTree>
    <p:extLst>
      <p:ext uri="{BB962C8B-B14F-4D97-AF65-F5344CB8AC3E}">
        <p14:creationId xmlns:p14="http://schemas.microsoft.com/office/powerpoint/2010/main" val="684681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B2B0C945-E918-7C86-979D-316CFE1D1DE5}"/>
            </a:ext>
          </a:extLst>
        </p:cNvPr>
        <p:cNvGrpSpPr/>
        <p:nvPr/>
      </p:nvGrpSpPr>
      <p:grpSpPr>
        <a:xfrm>
          <a:off x="0" y="0"/>
          <a:ext cx="0" cy="0"/>
          <a:chOff x="0" y="0"/>
          <a:chExt cx="0" cy="0"/>
        </a:xfrm>
      </p:grpSpPr>
      <p:pic>
        <p:nvPicPr>
          <p:cNvPr id="3" name="Google Shape;56;p1" descr="Avontuur, Blonde Haren, Verkennen, Meisje, Springen">
            <a:extLst>
              <a:ext uri="{FF2B5EF4-FFF2-40B4-BE49-F238E27FC236}">
                <a16:creationId xmlns:a16="http://schemas.microsoft.com/office/drawing/2014/main" id="{A1A20FE0-4A3A-DD87-D9C4-F54848B4D6B7}"/>
              </a:ext>
            </a:extLst>
          </p:cNvPr>
          <p:cNvPicPr preferRelativeResize="0"/>
          <p:nvPr/>
        </p:nvPicPr>
        <p:blipFill rotWithShape="1">
          <a:blip r:embed="rId3">
            <a:alphaModFix/>
          </a:blip>
          <a:srcRect t="14708" b="1022"/>
          <a:stretch/>
        </p:blipFill>
        <p:spPr>
          <a:xfrm>
            <a:off x="20" y="2898"/>
            <a:ext cx="12191981" cy="6857990"/>
          </a:xfrm>
          <a:prstGeom prst="rect">
            <a:avLst/>
          </a:prstGeom>
          <a:noFill/>
          <a:ln>
            <a:noFill/>
          </a:ln>
        </p:spPr>
      </p:pic>
      <p:sp>
        <p:nvSpPr>
          <p:cNvPr id="150" name="Google Shape;150;p8">
            <a:extLst>
              <a:ext uri="{FF2B5EF4-FFF2-40B4-BE49-F238E27FC236}">
                <a16:creationId xmlns:a16="http://schemas.microsoft.com/office/drawing/2014/main" id="{A2A2BBCE-6BEB-4229-73F5-467156569974}"/>
              </a:ext>
            </a:extLst>
          </p:cNvPr>
          <p:cNvSpPr/>
          <p:nvPr/>
        </p:nvSpPr>
        <p:spPr>
          <a:xfrm>
            <a:off x="515937" y="224767"/>
            <a:ext cx="11160125" cy="6401891"/>
          </a:xfrm>
          <a:prstGeom prst="rect">
            <a:avLst/>
          </a:prstGeom>
          <a:solidFill>
            <a:schemeClr val="lt1">
              <a:alpha val="85882"/>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nl-BE" sz="1800" dirty="0">
              <a:solidFill>
                <a:schemeClr val="lt1"/>
              </a:solidFill>
              <a:latin typeface="Arial"/>
              <a:ea typeface="Arial"/>
              <a:cs typeface="Arial"/>
              <a:sym typeface="Arial"/>
            </a:endParaRPr>
          </a:p>
        </p:txBody>
      </p:sp>
      <p:pic>
        <p:nvPicPr>
          <p:cNvPr id="151" name="Google Shape;151;p8" descr="Afbeeldingsresultaat voor hogeschool pxl">
            <a:extLst>
              <a:ext uri="{FF2B5EF4-FFF2-40B4-BE49-F238E27FC236}">
                <a16:creationId xmlns:a16="http://schemas.microsoft.com/office/drawing/2014/main" id="{9766EE1A-FAC5-93C5-595C-BACCC37CA389}"/>
              </a:ext>
            </a:extLst>
          </p:cNvPr>
          <p:cNvPicPr preferRelativeResize="0"/>
          <p:nvPr/>
        </p:nvPicPr>
        <p:blipFill rotWithShape="1">
          <a:blip r:embed="rId4">
            <a:alphaModFix/>
          </a:blip>
          <a:srcRect/>
          <a:stretch/>
        </p:blipFill>
        <p:spPr>
          <a:xfrm>
            <a:off x="9325730" y="6180012"/>
            <a:ext cx="2760448" cy="609599"/>
          </a:xfrm>
          <a:prstGeom prst="rect">
            <a:avLst/>
          </a:prstGeom>
          <a:noFill/>
          <a:ln>
            <a:noFill/>
          </a:ln>
        </p:spPr>
      </p:pic>
      <p:sp>
        <p:nvSpPr>
          <p:cNvPr id="152" name="Google Shape;152;p8">
            <a:extLst>
              <a:ext uri="{FF2B5EF4-FFF2-40B4-BE49-F238E27FC236}">
                <a16:creationId xmlns:a16="http://schemas.microsoft.com/office/drawing/2014/main" id="{F9DDFA19-1A85-6CB0-71DF-81063120A499}"/>
              </a:ext>
            </a:extLst>
          </p:cNvPr>
          <p:cNvSpPr txBox="1"/>
          <p:nvPr/>
        </p:nvSpPr>
        <p:spPr>
          <a:xfrm>
            <a:off x="991642" y="477672"/>
            <a:ext cx="10208713" cy="1938952"/>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nl-BE" sz="6000" b="1" dirty="0">
                <a:solidFill>
                  <a:schemeClr val="dk1"/>
                </a:solidFill>
                <a:latin typeface="Calibri"/>
                <a:ea typeface="Calibri"/>
                <a:cs typeface="Calibri"/>
                <a:sym typeface="Calibri"/>
              </a:rPr>
              <a:t>       Elle					  Noah</a:t>
            </a:r>
          </a:p>
          <a:p>
            <a:pPr marL="0" marR="0" lvl="0" indent="0" algn="ctr" rtl="0">
              <a:spcBef>
                <a:spcPts val="0"/>
              </a:spcBef>
              <a:spcAft>
                <a:spcPts val="0"/>
              </a:spcAft>
              <a:buNone/>
            </a:pPr>
            <a:endParaRPr lang="nl-BE" sz="6000" b="1" dirty="0">
              <a:solidFill>
                <a:schemeClr val="dk1"/>
              </a:solidFill>
              <a:latin typeface="Calibri"/>
              <a:ea typeface="Calibri"/>
              <a:cs typeface="Calibri"/>
              <a:sym typeface="Calibri"/>
            </a:endParaRPr>
          </a:p>
        </p:txBody>
      </p:sp>
      <p:sp>
        <p:nvSpPr>
          <p:cNvPr id="2" name="Tekstvak 1">
            <a:extLst>
              <a:ext uri="{FF2B5EF4-FFF2-40B4-BE49-F238E27FC236}">
                <a16:creationId xmlns:a16="http://schemas.microsoft.com/office/drawing/2014/main" id="{B77B93A9-A624-BF41-1F6B-8A2BBDCF134B}"/>
              </a:ext>
            </a:extLst>
          </p:cNvPr>
          <p:cNvSpPr txBox="1"/>
          <p:nvPr/>
        </p:nvSpPr>
        <p:spPr>
          <a:xfrm>
            <a:off x="2644171" y="1447148"/>
            <a:ext cx="10668000" cy="307777"/>
          </a:xfrm>
          <a:prstGeom prst="rect">
            <a:avLst/>
          </a:prstGeom>
          <a:noFill/>
        </p:spPr>
        <p:txBody>
          <a:bodyPr wrap="square" rtlCol="0">
            <a:spAutoFit/>
          </a:bodyPr>
          <a:lstStyle/>
          <a:p>
            <a:endParaRPr lang="nl-BE" dirty="0"/>
          </a:p>
        </p:txBody>
      </p:sp>
      <p:pic>
        <p:nvPicPr>
          <p:cNvPr id="5" name="Afbeelding 4" descr="Afbeelding met Menselijk gezicht, tekenfilm, animatie, kleding&#10;&#10;Automatisch gegenereerde beschrijving">
            <a:extLst>
              <a:ext uri="{FF2B5EF4-FFF2-40B4-BE49-F238E27FC236}">
                <a16:creationId xmlns:a16="http://schemas.microsoft.com/office/drawing/2014/main" id="{2CD229E4-386D-8344-9658-A32CF8BE06CD}"/>
              </a:ext>
            </a:extLst>
          </p:cNvPr>
          <p:cNvPicPr>
            <a:picLocks noChangeAspect="1"/>
          </p:cNvPicPr>
          <p:nvPr/>
        </p:nvPicPr>
        <p:blipFill>
          <a:blip r:embed="rId5"/>
          <a:stretch>
            <a:fillRect/>
          </a:stretch>
        </p:blipFill>
        <p:spPr>
          <a:xfrm>
            <a:off x="1683119" y="1453466"/>
            <a:ext cx="2661804" cy="4926862"/>
          </a:xfrm>
          <a:prstGeom prst="rect">
            <a:avLst/>
          </a:prstGeom>
        </p:spPr>
      </p:pic>
      <p:pic>
        <p:nvPicPr>
          <p:cNvPr id="7" name="Afbeelding 6" descr="Afbeelding met Menselijk gezicht, persoon, kleding, overdekt&#10;&#10;Automatisch gegenereerde beschrijving">
            <a:extLst>
              <a:ext uri="{FF2B5EF4-FFF2-40B4-BE49-F238E27FC236}">
                <a16:creationId xmlns:a16="http://schemas.microsoft.com/office/drawing/2014/main" id="{A17AEEDF-5F0F-E928-4ECE-A6CA09C11387}"/>
              </a:ext>
            </a:extLst>
          </p:cNvPr>
          <p:cNvPicPr>
            <a:picLocks noChangeAspect="1"/>
          </p:cNvPicPr>
          <p:nvPr/>
        </p:nvPicPr>
        <p:blipFill>
          <a:blip r:embed="rId6"/>
          <a:stretch>
            <a:fillRect/>
          </a:stretch>
        </p:blipFill>
        <p:spPr>
          <a:xfrm>
            <a:off x="6651320" y="1447147"/>
            <a:ext cx="4569911" cy="4569911"/>
          </a:xfrm>
          <a:prstGeom prst="rect">
            <a:avLst/>
          </a:prstGeom>
        </p:spPr>
      </p:pic>
    </p:spTree>
    <p:extLst>
      <p:ext uri="{BB962C8B-B14F-4D97-AF65-F5344CB8AC3E}">
        <p14:creationId xmlns:p14="http://schemas.microsoft.com/office/powerpoint/2010/main" val="3602731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4" name="Google Shape;56;p1" descr="Avontuur, Blonde Haren, Verkennen, Meisje, Springen">
            <a:extLst>
              <a:ext uri="{FF2B5EF4-FFF2-40B4-BE49-F238E27FC236}">
                <a16:creationId xmlns:a16="http://schemas.microsoft.com/office/drawing/2014/main" id="{38E0132F-F076-B5A2-97B5-10CEB100526F}"/>
              </a:ext>
            </a:extLst>
          </p:cNvPr>
          <p:cNvPicPr preferRelativeResize="0"/>
          <p:nvPr/>
        </p:nvPicPr>
        <p:blipFill rotWithShape="1">
          <a:blip r:embed="rId3">
            <a:alphaModFix/>
          </a:blip>
          <a:srcRect t="14708" b="1022"/>
          <a:stretch/>
        </p:blipFill>
        <p:spPr>
          <a:xfrm>
            <a:off x="20" y="2898"/>
            <a:ext cx="12191981" cy="6857990"/>
          </a:xfrm>
          <a:prstGeom prst="rect">
            <a:avLst/>
          </a:prstGeom>
          <a:noFill/>
          <a:ln>
            <a:noFill/>
          </a:ln>
        </p:spPr>
      </p:pic>
      <p:sp>
        <p:nvSpPr>
          <p:cNvPr id="150" name="Google Shape;150;p8"/>
          <p:cNvSpPr/>
          <p:nvPr/>
        </p:nvSpPr>
        <p:spPr>
          <a:xfrm>
            <a:off x="414337" y="228055"/>
            <a:ext cx="11160125" cy="6401891"/>
          </a:xfrm>
          <a:prstGeom prst="rect">
            <a:avLst/>
          </a:prstGeom>
          <a:solidFill>
            <a:schemeClr val="lt1">
              <a:alpha val="85882"/>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nl-BE" sz="1800" dirty="0">
              <a:solidFill>
                <a:schemeClr val="lt1"/>
              </a:solidFill>
              <a:latin typeface="Arial"/>
              <a:ea typeface="Arial"/>
              <a:cs typeface="Arial"/>
              <a:sym typeface="Arial"/>
            </a:endParaRPr>
          </a:p>
        </p:txBody>
      </p:sp>
      <p:pic>
        <p:nvPicPr>
          <p:cNvPr id="151" name="Google Shape;151;p8" descr="Afbeeldingsresultaat voor hogeschool pxl"/>
          <p:cNvPicPr preferRelativeResize="0"/>
          <p:nvPr/>
        </p:nvPicPr>
        <p:blipFill rotWithShape="1">
          <a:blip r:embed="rId4">
            <a:alphaModFix/>
          </a:blip>
          <a:srcRect/>
          <a:stretch/>
        </p:blipFill>
        <p:spPr>
          <a:xfrm>
            <a:off x="9325730" y="6180012"/>
            <a:ext cx="2760448" cy="609599"/>
          </a:xfrm>
          <a:prstGeom prst="rect">
            <a:avLst/>
          </a:prstGeom>
          <a:noFill/>
          <a:ln>
            <a:noFill/>
          </a:ln>
        </p:spPr>
      </p:pic>
      <p:sp>
        <p:nvSpPr>
          <p:cNvPr id="152" name="Google Shape;152;p8"/>
          <p:cNvSpPr txBox="1"/>
          <p:nvPr/>
        </p:nvSpPr>
        <p:spPr>
          <a:xfrm>
            <a:off x="515927" y="228054"/>
            <a:ext cx="11160125" cy="83095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nl-BE" sz="3200" b="1" dirty="0">
                <a:solidFill>
                  <a:schemeClr val="dk1"/>
                </a:solidFill>
                <a:latin typeface="Calibri"/>
                <a:ea typeface="Calibri"/>
                <a:cs typeface="Calibri"/>
                <a:sym typeface="Calibri"/>
              </a:rPr>
              <a:t>Waarom is schools welbevinden belangrijk?</a:t>
            </a:r>
            <a:endParaRPr sz="1800" dirty="0">
              <a:solidFill>
                <a:schemeClr val="dk1"/>
              </a:solidFill>
              <a:latin typeface="Calibri"/>
              <a:ea typeface="Calibri"/>
              <a:cs typeface="Calibri"/>
              <a:sym typeface="Calibri"/>
            </a:endParaRPr>
          </a:p>
        </p:txBody>
      </p:sp>
      <p:sp>
        <p:nvSpPr>
          <p:cNvPr id="2" name="Tekstvak 1">
            <a:extLst>
              <a:ext uri="{FF2B5EF4-FFF2-40B4-BE49-F238E27FC236}">
                <a16:creationId xmlns:a16="http://schemas.microsoft.com/office/drawing/2014/main" id="{F9A2357B-3D09-DDA8-4857-FF12B571067F}"/>
              </a:ext>
            </a:extLst>
          </p:cNvPr>
          <p:cNvSpPr txBox="1"/>
          <p:nvPr/>
        </p:nvSpPr>
        <p:spPr>
          <a:xfrm>
            <a:off x="660400" y="1219200"/>
            <a:ext cx="10668000" cy="4845622"/>
          </a:xfrm>
          <a:prstGeom prst="rect">
            <a:avLst/>
          </a:prstGeom>
          <a:noFill/>
        </p:spPr>
        <p:txBody>
          <a:bodyPr wrap="square" rtlCol="0">
            <a:spAutoFit/>
          </a:bodyPr>
          <a:lstStyle/>
          <a:p>
            <a:pPr marL="285750" indent="-285750">
              <a:lnSpc>
                <a:spcPct val="107000"/>
              </a:lnSpc>
              <a:spcAft>
                <a:spcPts val="800"/>
              </a:spcAft>
              <a:buFont typeface="Arial" panose="020B0604020202020204" pitchFamily="34" charset="0"/>
              <a:buChar char="•"/>
            </a:pPr>
            <a:r>
              <a:rPr lang="en-GB" sz="2800" dirty="0" err="1">
                <a:latin typeface="Calibri" panose="020F0502020204030204" pitchFamily="34" charset="0"/>
                <a:ea typeface="Calibri" panose="020F0502020204030204" pitchFamily="34" charset="0"/>
              </a:rPr>
              <a:t>M</a:t>
            </a:r>
            <a:r>
              <a:rPr lang="en-GB" sz="2800" dirty="0" err="1">
                <a:effectLst/>
                <a:latin typeface="Calibri" panose="020F0502020204030204" pitchFamily="34" charset="0"/>
                <a:ea typeface="Calibri" panose="020F0502020204030204" pitchFamily="34" charset="0"/>
              </a:rPr>
              <a:t>instens</a:t>
            </a:r>
            <a:r>
              <a:rPr lang="en-GB" sz="2800" dirty="0">
                <a:effectLst/>
                <a:latin typeface="Calibri" panose="020F0502020204030204" pitchFamily="34" charset="0"/>
                <a:ea typeface="Calibri" panose="020F0502020204030204" pitchFamily="34" charset="0"/>
              </a:rPr>
              <a:t> </a:t>
            </a:r>
            <a:r>
              <a:rPr lang="en-GB" sz="2800" dirty="0" err="1">
                <a:effectLst/>
                <a:latin typeface="Calibri" panose="020F0502020204030204" pitchFamily="34" charset="0"/>
                <a:ea typeface="Calibri" panose="020F0502020204030204" pitchFamily="34" charset="0"/>
              </a:rPr>
              <a:t>één</a:t>
            </a:r>
            <a:r>
              <a:rPr lang="en-GB" sz="2800" dirty="0">
                <a:effectLst/>
                <a:latin typeface="Calibri" panose="020F0502020204030204" pitchFamily="34" charset="0"/>
                <a:ea typeface="Calibri" panose="020F0502020204030204" pitchFamily="34" charset="0"/>
              </a:rPr>
              <a:t> op </a:t>
            </a:r>
            <a:r>
              <a:rPr lang="en-GB" sz="2800" dirty="0" err="1">
                <a:effectLst/>
                <a:latin typeface="Calibri" panose="020F0502020204030204" pitchFamily="34" charset="0"/>
                <a:ea typeface="Calibri" panose="020F0502020204030204" pitchFamily="34" charset="0"/>
              </a:rPr>
              <a:t>vijf</a:t>
            </a:r>
            <a:r>
              <a:rPr lang="en-GB" sz="2800" dirty="0">
                <a:effectLst/>
                <a:latin typeface="Calibri" panose="020F0502020204030204" pitchFamily="34" charset="0"/>
                <a:ea typeface="Calibri" panose="020F0502020204030204" pitchFamily="34" charset="0"/>
              </a:rPr>
              <a:t> </a:t>
            </a:r>
            <a:r>
              <a:rPr lang="en-GB" sz="2800" dirty="0" err="1">
                <a:effectLst/>
                <a:latin typeface="Calibri" panose="020F0502020204030204" pitchFamily="34" charset="0"/>
                <a:ea typeface="Calibri" panose="020F0502020204030204" pitchFamily="34" charset="0"/>
              </a:rPr>
              <a:t>jongeren</a:t>
            </a:r>
            <a:r>
              <a:rPr lang="en-GB" sz="2800" dirty="0">
                <a:effectLst/>
                <a:latin typeface="Calibri" panose="020F0502020204030204" pitchFamily="34" charset="0"/>
                <a:ea typeface="Calibri" panose="020F0502020204030204" pitchFamily="34" charset="0"/>
              </a:rPr>
              <a:t> </a:t>
            </a:r>
            <a:r>
              <a:rPr lang="en-GB" sz="2800" dirty="0" err="1">
                <a:effectLst/>
                <a:latin typeface="Calibri" panose="020F0502020204030204" pitchFamily="34" charset="0"/>
                <a:ea typeface="Calibri" panose="020F0502020204030204" pitchFamily="34" charset="0"/>
              </a:rPr>
              <a:t>zich</a:t>
            </a:r>
            <a:r>
              <a:rPr lang="en-GB" sz="2800" dirty="0">
                <a:effectLst/>
                <a:latin typeface="Calibri" panose="020F0502020204030204" pitchFamily="34" charset="0"/>
                <a:ea typeface="Calibri" panose="020F0502020204030204" pitchFamily="34" charset="0"/>
              </a:rPr>
              <a:t> </a:t>
            </a:r>
            <a:r>
              <a:rPr lang="en-GB" sz="2800" dirty="0" err="1">
                <a:effectLst/>
                <a:latin typeface="Calibri" panose="020F0502020204030204" pitchFamily="34" charset="0"/>
                <a:ea typeface="Calibri" panose="020F0502020204030204" pitchFamily="34" charset="0"/>
              </a:rPr>
              <a:t>niet</a:t>
            </a:r>
            <a:r>
              <a:rPr lang="en-GB" sz="2800" dirty="0">
                <a:effectLst/>
                <a:latin typeface="Calibri" panose="020F0502020204030204" pitchFamily="34" charset="0"/>
                <a:ea typeface="Calibri" panose="020F0502020204030204" pitchFamily="34" charset="0"/>
              </a:rPr>
              <a:t> </a:t>
            </a:r>
            <a:r>
              <a:rPr lang="en-GB" sz="2800" dirty="0" err="1">
                <a:effectLst/>
                <a:latin typeface="Calibri" panose="020F0502020204030204" pitchFamily="34" charset="0"/>
                <a:ea typeface="Calibri" panose="020F0502020204030204" pitchFamily="34" charset="0"/>
              </a:rPr>
              <a:t>goed</a:t>
            </a:r>
            <a:r>
              <a:rPr lang="en-GB" sz="2800" dirty="0">
                <a:effectLst/>
                <a:latin typeface="Calibri" panose="020F0502020204030204" pitchFamily="34" charset="0"/>
                <a:ea typeface="Calibri" panose="020F0502020204030204" pitchFamily="34" charset="0"/>
              </a:rPr>
              <a:t> op school</a:t>
            </a:r>
          </a:p>
          <a:p>
            <a:pPr marL="285750" indent="-285750">
              <a:lnSpc>
                <a:spcPct val="107000"/>
              </a:lnSpc>
              <a:spcAft>
                <a:spcPts val="800"/>
              </a:spcAft>
              <a:buFont typeface="Arial" panose="020B0604020202020204" pitchFamily="34" charset="0"/>
              <a:buChar char="•"/>
            </a:pPr>
            <a:r>
              <a:rPr lang="en-GB" sz="2800" dirty="0" err="1">
                <a:effectLst/>
                <a:latin typeface="Calibri" panose="020F0502020204030204" pitchFamily="34" charset="0"/>
                <a:ea typeface="Calibri" panose="020F0502020204030204" pitchFamily="34" charset="0"/>
              </a:rPr>
              <a:t>Welbevinden</a:t>
            </a:r>
            <a:r>
              <a:rPr lang="en-GB" sz="2800" dirty="0">
                <a:effectLst/>
                <a:latin typeface="Calibri" panose="020F0502020204030204" pitchFamily="34" charset="0"/>
                <a:ea typeface="Calibri" panose="020F0502020204030204" pitchFamily="34" charset="0"/>
              </a:rPr>
              <a:t> </a:t>
            </a:r>
            <a:r>
              <a:rPr lang="en-GB" sz="2800" dirty="0" err="1">
                <a:effectLst/>
                <a:latin typeface="Calibri" panose="020F0502020204030204" pitchFamily="34" charset="0"/>
                <a:ea typeface="Calibri" panose="020F0502020204030204" pitchFamily="34" charset="0"/>
              </a:rPr>
              <a:t>en</a:t>
            </a:r>
            <a:r>
              <a:rPr lang="en-GB" sz="2800" dirty="0">
                <a:effectLst/>
                <a:latin typeface="Calibri" panose="020F0502020204030204" pitchFamily="34" charset="0"/>
                <a:ea typeface="Calibri" panose="020F0502020204030204" pitchFamily="34" charset="0"/>
              </a:rPr>
              <a:t> </a:t>
            </a:r>
            <a:r>
              <a:rPr lang="en-GB" sz="2800" dirty="0" err="1">
                <a:effectLst/>
                <a:latin typeface="Calibri" panose="020F0502020204030204" pitchFamily="34" charset="0"/>
                <a:ea typeface="Calibri" panose="020F0502020204030204" pitchFamily="34" charset="0"/>
              </a:rPr>
              <a:t>betrokkenheid</a:t>
            </a:r>
            <a:r>
              <a:rPr lang="en-GB" sz="2800" dirty="0">
                <a:effectLst/>
                <a:latin typeface="Calibri" panose="020F0502020204030204" pitchFamily="34" charset="0"/>
                <a:ea typeface="Calibri" panose="020F0502020204030204" pitchFamily="34" charset="0"/>
              </a:rPr>
              <a:t> </a:t>
            </a:r>
            <a:r>
              <a:rPr lang="en-GB" sz="2800" dirty="0">
                <a:effectLst/>
                <a:latin typeface="Calibri" panose="020F0502020204030204" pitchFamily="34" charset="0"/>
                <a:ea typeface="Calibri" panose="020F0502020204030204" pitchFamily="34" charset="0"/>
                <a:sym typeface="Wingdings" panose="05000000000000000000" pitchFamily="2" charset="2"/>
              </a:rPr>
              <a:t> </a:t>
            </a:r>
            <a:r>
              <a:rPr lang="en-GB" sz="2800" dirty="0" err="1">
                <a:effectLst/>
                <a:latin typeface="Calibri" panose="020F0502020204030204" pitchFamily="34" charset="0"/>
                <a:ea typeface="Calibri" panose="020F0502020204030204" pitchFamily="34" charset="0"/>
                <a:sym typeface="Wingdings" panose="05000000000000000000" pitchFamily="2" charset="2"/>
              </a:rPr>
              <a:t>belangrijke</a:t>
            </a:r>
            <a:r>
              <a:rPr lang="en-GB" sz="2800" dirty="0">
                <a:effectLst/>
                <a:latin typeface="Calibri" panose="020F0502020204030204" pitchFamily="34" charset="0"/>
                <a:ea typeface="Calibri" panose="020F0502020204030204" pitchFamily="34" charset="0"/>
                <a:sym typeface="Wingdings" panose="05000000000000000000" pitchFamily="2" charset="2"/>
              </a:rPr>
              <a:t> </a:t>
            </a:r>
            <a:r>
              <a:rPr lang="en-GB" sz="2800" dirty="0" err="1">
                <a:effectLst/>
                <a:latin typeface="Calibri" panose="020F0502020204030204" pitchFamily="34" charset="0"/>
                <a:ea typeface="Calibri" panose="020F0502020204030204" pitchFamily="34" charset="0"/>
                <a:sym typeface="Wingdings" panose="05000000000000000000" pitchFamily="2" charset="2"/>
              </a:rPr>
              <a:t>voorwaarden</a:t>
            </a:r>
            <a:r>
              <a:rPr lang="en-GB" sz="2800" dirty="0">
                <a:effectLst/>
                <a:latin typeface="Calibri" panose="020F0502020204030204" pitchFamily="34" charset="0"/>
                <a:ea typeface="Calibri" panose="020F0502020204030204" pitchFamily="34" charset="0"/>
                <a:sym typeface="Wingdings" panose="05000000000000000000" pitchFamily="2" charset="2"/>
              </a:rPr>
              <a:t> </a:t>
            </a:r>
            <a:r>
              <a:rPr lang="en-GB" sz="2800" dirty="0" err="1">
                <a:effectLst/>
                <a:latin typeface="Calibri" panose="020F0502020204030204" pitchFamily="34" charset="0"/>
                <a:ea typeface="Calibri" panose="020F0502020204030204" pitchFamily="34" charset="0"/>
                <a:sym typeface="Wingdings" panose="05000000000000000000" pitchFamily="2" charset="2"/>
              </a:rPr>
              <a:t>voor</a:t>
            </a:r>
            <a:r>
              <a:rPr lang="en-GB" sz="2800" dirty="0">
                <a:effectLst/>
                <a:latin typeface="Calibri" panose="020F0502020204030204" pitchFamily="34" charset="0"/>
                <a:ea typeface="Calibri" panose="020F0502020204030204" pitchFamily="34" charset="0"/>
                <a:sym typeface="Wingdings" panose="05000000000000000000" pitchFamily="2" charset="2"/>
              </a:rPr>
              <a:t> </a:t>
            </a:r>
            <a:r>
              <a:rPr lang="en-GB" sz="2800" dirty="0" err="1">
                <a:effectLst/>
                <a:latin typeface="Calibri" panose="020F0502020204030204" pitchFamily="34" charset="0"/>
                <a:ea typeface="Calibri" panose="020F0502020204030204" pitchFamily="34" charset="0"/>
                <a:sym typeface="Wingdings" panose="05000000000000000000" pitchFamily="2" charset="2"/>
              </a:rPr>
              <a:t>leren</a:t>
            </a:r>
            <a:r>
              <a:rPr lang="en-GB" sz="2800" dirty="0">
                <a:effectLst/>
                <a:latin typeface="Calibri" panose="020F0502020204030204" pitchFamily="34" charset="0"/>
                <a:ea typeface="Calibri" panose="020F0502020204030204" pitchFamily="34" charset="0"/>
                <a:sym typeface="Wingdings" panose="05000000000000000000" pitchFamily="2" charset="2"/>
              </a:rPr>
              <a:t> </a:t>
            </a:r>
            <a:r>
              <a:rPr lang="en-GB" sz="1600" dirty="0">
                <a:effectLst/>
                <a:latin typeface="Calibri" panose="020F0502020204030204" pitchFamily="34" charset="0"/>
                <a:ea typeface="Calibri" panose="020F0502020204030204" pitchFamily="34" charset="0"/>
                <a:sym typeface="Wingdings" panose="05000000000000000000" pitchFamily="2" charset="2"/>
              </a:rPr>
              <a:t>(</a:t>
            </a:r>
            <a:r>
              <a:rPr lang="en-GB" sz="1600" dirty="0" err="1">
                <a:effectLst/>
                <a:latin typeface="Calibri" panose="020F0502020204030204" pitchFamily="34" charset="0"/>
                <a:ea typeface="Calibri" panose="020F0502020204030204" pitchFamily="34" charset="0"/>
                <a:sym typeface="Wingdings" panose="05000000000000000000" pitchFamily="2" charset="2"/>
              </a:rPr>
              <a:t>Laevers</a:t>
            </a:r>
            <a:r>
              <a:rPr lang="en-GB" sz="1600" dirty="0">
                <a:effectLst/>
                <a:latin typeface="Calibri" panose="020F0502020204030204" pitchFamily="34" charset="0"/>
                <a:ea typeface="Calibri" panose="020F0502020204030204" pitchFamily="34" charset="0"/>
                <a:sym typeface="Wingdings" panose="05000000000000000000" pitchFamily="2" charset="2"/>
              </a:rPr>
              <a:t>, 2015)</a:t>
            </a:r>
            <a:endParaRPr lang="en-GB" sz="2800" dirty="0">
              <a:effectLst/>
              <a:latin typeface="Calibri" panose="020F0502020204030204" pitchFamily="34" charset="0"/>
              <a:ea typeface="Calibri" panose="020F0502020204030204" pitchFamily="34" charset="0"/>
              <a:sym typeface="Wingdings" panose="05000000000000000000" pitchFamily="2" charset="2"/>
            </a:endParaRPr>
          </a:p>
          <a:p>
            <a:pPr marL="285750" indent="-285750">
              <a:lnSpc>
                <a:spcPct val="107000"/>
              </a:lnSpc>
              <a:spcAft>
                <a:spcPts val="800"/>
              </a:spcAft>
              <a:buFont typeface="Arial" panose="020B0604020202020204" pitchFamily="34" charset="0"/>
              <a:buChar char="•"/>
            </a:pPr>
            <a:r>
              <a:rPr lang="en-GB" sz="2800" dirty="0" err="1">
                <a:latin typeface="Calibri" panose="020F0502020204030204" pitchFamily="34" charset="0"/>
                <a:ea typeface="Calibri" panose="020F0502020204030204" pitchFamily="34" charset="0"/>
                <a:sym typeface="Wingdings" panose="05000000000000000000" pitchFamily="2" charset="2"/>
              </a:rPr>
              <a:t>Schoolsucces</a:t>
            </a:r>
            <a:r>
              <a:rPr lang="en-GB" sz="2800" dirty="0">
                <a:latin typeface="Calibri" panose="020F0502020204030204" pitchFamily="34" charset="0"/>
                <a:ea typeface="Calibri" panose="020F0502020204030204" pitchFamily="34" charset="0"/>
                <a:sym typeface="Wingdings" panose="05000000000000000000" pitchFamily="2" charset="2"/>
              </a:rPr>
              <a:t> </a:t>
            </a:r>
            <a:r>
              <a:rPr lang="en-GB" sz="2800" dirty="0" err="1">
                <a:latin typeface="Calibri" panose="020F0502020204030204" pitchFamily="34" charset="0"/>
                <a:ea typeface="Calibri" panose="020F0502020204030204" pitchFamily="34" charset="0"/>
                <a:sym typeface="Wingdings" panose="05000000000000000000" pitchFamily="2" charset="2"/>
              </a:rPr>
              <a:t>en</a:t>
            </a:r>
            <a:r>
              <a:rPr lang="en-GB" sz="2800" dirty="0">
                <a:latin typeface="Calibri" panose="020F0502020204030204" pitchFamily="34" charset="0"/>
                <a:ea typeface="Calibri" panose="020F0502020204030204" pitchFamily="34" charset="0"/>
                <a:sym typeface="Wingdings" panose="05000000000000000000" pitchFamily="2" charset="2"/>
              </a:rPr>
              <a:t> </a:t>
            </a:r>
            <a:r>
              <a:rPr lang="en-GB" sz="2800" dirty="0" err="1">
                <a:latin typeface="Calibri" panose="020F0502020204030204" pitchFamily="34" charset="0"/>
                <a:ea typeface="Calibri" panose="020F0502020204030204" pitchFamily="34" charset="0"/>
                <a:sym typeface="Wingdings" panose="05000000000000000000" pitchFamily="2" charset="2"/>
              </a:rPr>
              <a:t>ambitiie</a:t>
            </a:r>
            <a:r>
              <a:rPr lang="en-GB" sz="2800" dirty="0">
                <a:latin typeface="Calibri" panose="020F0502020204030204" pitchFamily="34" charset="0"/>
                <a:ea typeface="Calibri" panose="020F0502020204030204" pitchFamily="34" charset="0"/>
                <a:sym typeface="Wingdings" panose="05000000000000000000" pitchFamily="2" charset="2"/>
              </a:rPr>
              <a:t> </a:t>
            </a:r>
            <a:r>
              <a:rPr lang="en-GB" sz="2800" dirty="0" err="1">
                <a:latin typeface="Calibri" panose="020F0502020204030204" pitchFamily="34" charset="0"/>
                <a:ea typeface="Calibri" panose="020F0502020204030204" pitchFamily="34" charset="0"/>
                <a:sym typeface="Wingdings" panose="05000000000000000000" pitchFamily="2" charset="2"/>
              </a:rPr>
              <a:t>leiden</a:t>
            </a:r>
            <a:r>
              <a:rPr lang="en-GB" sz="2800" dirty="0">
                <a:latin typeface="Calibri" panose="020F0502020204030204" pitchFamily="34" charset="0"/>
                <a:ea typeface="Calibri" panose="020F0502020204030204" pitchFamily="34" charset="0"/>
                <a:sym typeface="Wingdings" panose="05000000000000000000" pitchFamily="2" charset="2"/>
              </a:rPr>
              <a:t> tot </a:t>
            </a:r>
            <a:r>
              <a:rPr lang="en-GB" sz="2800" dirty="0" err="1">
                <a:latin typeface="Calibri" panose="020F0502020204030204" pitchFamily="34" charset="0"/>
                <a:ea typeface="Calibri" panose="020F0502020204030204" pitchFamily="34" charset="0"/>
                <a:sym typeface="Wingdings" panose="05000000000000000000" pitchFamily="2" charset="2"/>
              </a:rPr>
              <a:t>een</a:t>
            </a:r>
            <a:r>
              <a:rPr lang="en-GB" sz="2800" dirty="0">
                <a:latin typeface="Calibri" panose="020F0502020204030204" pitchFamily="34" charset="0"/>
                <a:ea typeface="Calibri" panose="020F0502020204030204" pitchFamily="34" charset="0"/>
                <a:sym typeface="Wingdings" panose="05000000000000000000" pitchFamily="2" charset="2"/>
              </a:rPr>
              <a:t> </a:t>
            </a:r>
            <a:r>
              <a:rPr lang="en-GB" sz="2800" dirty="0" err="1">
                <a:latin typeface="Calibri" panose="020F0502020204030204" pitchFamily="34" charset="0"/>
                <a:ea typeface="Calibri" panose="020F0502020204030204" pitchFamily="34" charset="0"/>
                <a:sym typeface="Wingdings" panose="05000000000000000000" pitchFamily="2" charset="2"/>
              </a:rPr>
              <a:t>hoger</a:t>
            </a:r>
            <a:r>
              <a:rPr lang="en-GB" sz="2800" dirty="0">
                <a:latin typeface="Calibri" panose="020F0502020204030204" pitchFamily="34" charset="0"/>
                <a:ea typeface="Calibri" panose="020F0502020204030204" pitchFamily="34" charset="0"/>
                <a:sym typeface="Wingdings" panose="05000000000000000000" pitchFamily="2" charset="2"/>
              </a:rPr>
              <a:t> </a:t>
            </a:r>
            <a:r>
              <a:rPr lang="en-GB" sz="2800" dirty="0" err="1">
                <a:latin typeface="Calibri" panose="020F0502020204030204" pitchFamily="34" charset="0"/>
                <a:ea typeface="Calibri" panose="020F0502020204030204" pitchFamily="34" charset="0"/>
                <a:sym typeface="Wingdings" panose="05000000000000000000" pitchFamily="2" charset="2"/>
              </a:rPr>
              <a:t>welbevinden</a:t>
            </a:r>
            <a:r>
              <a:rPr lang="en-GB" sz="2800" dirty="0">
                <a:latin typeface="Calibri" panose="020F0502020204030204" pitchFamily="34" charset="0"/>
                <a:ea typeface="Calibri" panose="020F0502020204030204" pitchFamily="34" charset="0"/>
                <a:sym typeface="Wingdings" panose="05000000000000000000" pitchFamily="2" charset="2"/>
              </a:rPr>
              <a:t> op school </a:t>
            </a:r>
            <a:r>
              <a:rPr lang="en-GB" sz="1600" dirty="0">
                <a:effectLst/>
                <a:latin typeface="Calibri" panose="020F0502020204030204" pitchFamily="34" charset="0"/>
                <a:ea typeface="Calibri" panose="020F0502020204030204" pitchFamily="34" charset="0"/>
              </a:rPr>
              <a:t>(Hargreaves &amp; Shirley, 2018). </a:t>
            </a:r>
          </a:p>
          <a:p>
            <a:pPr>
              <a:lnSpc>
                <a:spcPct val="107000"/>
              </a:lnSpc>
              <a:spcAft>
                <a:spcPts val="800"/>
              </a:spcAft>
            </a:pPr>
            <a:endParaRPr lang="nl-BE" sz="1800" dirty="0">
              <a:effectLst/>
              <a:latin typeface="Calibri" panose="020F0502020204030204" pitchFamily="34" charset="0"/>
              <a:ea typeface="Calibri" panose="020F0502020204030204" pitchFamily="34" charset="0"/>
            </a:endParaRPr>
          </a:p>
          <a:p>
            <a:pPr marL="457200" indent="-457200">
              <a:buFont typeface="Symbol" panose="05050102010706020507" pitchFamily="18" charset="2"/>
              <a:buChar char="Þ"/>
            </a:pPr>
            <a:r>
              <a:rPr lang="nl-BE" sz="2800" dirty="0">
                <a:latin typeface="Calibri" panose="020F0502020204030204" pitchFamily="34" charset="0"/>
                <a:cs typeface="Calibri" panose="020F0502020204030204" pitchFamily="34" charset="0"/>
                <a:sym typeface="Symbol" panose="05050102010706020507" pitchFamily="18" charset="2"/>
              </a:rPr>
              <a:t>Hoge verwachten op vlak van schoolsucces én welbevinden zou een doel moeten zijn dat elke school nastreeft. </a:t>
            </a:r>
          </a:p>
          <a:p>
            <a:endParaRPr lang="nl-BE" sz="2800" dirty="0">
              <a:latin typeface="Calibri" panose="020F0502020204030204" pitchFamily="34" charset="0"/>
              <a:cs typeface="Calibri" panose="020F0502020204030204" pitchFamily="34" charset="0"/>
              <a:sym typeface="Symbol" panose="05050102010706020507" pitchFamily="18" charset="2"/>
            </a:endParaRPr>
          </a:p>
          <a:p>
            <a:pPr marL="457200" indent="-457200">
              <a:buFont typeface="Arial" panose="020B0604020202020204" pitchFamily="34" charset="0"/>
              <a:buChar char="•"/>
            </a:pPr>
            <a:r>
              <a:rPr lang="nl-BE" sz="2800" dirty="0">
                <a:latin typeface="Calibri" panose="020F0502020204030204" pitchFamily="34" charset="0"/>
                <a:cs typeface="Calibri" panose="020F0502020204030204" pitchFamily="34" charset="0"/>
                <a:sym typeface="Symbol" panose="05050102010706020507" pitchFamily="18" charset="2"/>
              </a:rPr>
              <a:t>Aandacht van overheid voor welbevinden op school</a:t>
            </a:r>
            <a:endParaRPr lang="nl-BE" sz="4800" dirty="0">
              <a:latin typeface="Calibri" panose="020F0502020204030204" pitchFamily="34" charset="0"/>
              <a:cs typeface="Calibri" panose="020F0502020204030204" pitchFamily="34" charset="0"/>
            </a:endParaRPr>
          </a:p>
          <a:p>
            <a:endParaRPr lang="nl-BE" dirty="0"/>
          </a:p>
        </p:txBody>
      </p:sp>
    </p:spTree>
    <p:extLst>
      <p:ext uri="{BB962C8B-B14F-4D97-AF65-F5344CB8AC3E}">
        <p14:creationId xmlns:p14="http://schemas.microsoft.com/office/powerpoint/2010/main" val="1647666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3A54AED6-4AE5-7915-4B64-40715A5D4B1B}"/>
            </a:ext>
          </a:extLst>
        </p:cNvPr>
        <p:cNvGrpSpPr/>
        <p:nvPr/>
      </p:nvGrpSpPr>
      <p:grpSpPr>
        <a:xfrm>
          <a:off x="0" y="0"/>
          <a:ext cx="0" cy="0"/>
          <a:chOff x="0" y="0"/>
          <a:chExt cx="0" cy="0"/>
        </a:xfrm>
      </p:grpSpPr>
      <p:pic>
        <p:nvPicPr>
          <p:cNvPr id="4" name="Google Shape;56;p1" descr="Avontuur, Blonde Haren, Verkennen, Meisje, Springen">
            <a:extLst>
              <a:ext uri="{FF2B5EF4-FFF2-40B4-BE49-F238E27FC236}">
                <a16:creationId xmlns:a16="http://schemas.microsoft.com/office/drawing/2014/main" id="{E6DD2A04-1A26-356F-3A37-DD7240E72F59}"/>
              </a:ext>
            </a:extLst>
          </p:cNvPr>
          <p:cNvPicPr preferRelativeResize="0"/>
          <p:nvPr/>
        </p:nvPicPr>
        <p:blipFill rotWithShape="1">
          <a:blip r:embed="rId3">
            <a:alphaModFix/>
          </a:blip>
          <a:srcRect t="14708" b="1022"/>
          <a:stretch/>
        </p:blipFill>
        <p:spPr>
          <a:xfrm>
            <a:off x="20" y="2898"/>
            <a:ext cx="12191981" cy="6857990"/>
          </a:xfrm>
          <a:prstGeom prst="rect">
            <a:avLst/>
          </a:prstGeom>
          <a:noFill/>
          <a:ln>
            <a:noFill/>
          </a:ln>
        </p:spPr>
      </p:pic>
      <p:sp>
        <p:nvSpPr>
          <p:cNvPr id="150" name="Google Shape;150;p8">
            <a:extLst>
              <a:ext uri="{FF2B5EF4-FFF2-40B4-BE49-F238E27FC236}">
                <a16:creationId xmlns:a16="http://schemas.microsoft.com/office/drawing/2014/main" id="{C216E6EF-5658-0913-1C44-3A8CE8BC8C1B}"/>
              </a:ext>
            </a:extLst>
          </p:cNvPr>
          <p:cNvSpPr/>
          <p:nvPr/>
        </p:nvSpPr>
        <p:spPr>
          <a:xfrm>
            <a:off x="414337" y="228055"/>
            <a:ext cx="11160125" cy="6401891"/>
          </a:xfrm>
          <a:prstGeom prst="rect">
            <a:avLst/>
          </a:prstGeom>
          <a:solidFill>
            <a:schemeClr val="lt1">
              <a:alpha val="85882"/>
            </a:schemeClr>
          </a:solidFill>
          <a:ln>
            <a:noFill/>
          </a:ln>
        </p:spPr>
        <p:txBody>
          <a:bodyPr spcFirstLastPara="1" wrap="square" lIns="91425" tIns="45700" rIns="91425" bIns="45700" anchor="ctr" anchorCtr="0">
            <a:noAutofit/>
          </a:bodyPr>
          <a:lstStyle/>
          <a:p>
            <a:pPr algn="l">
              <a:lnSpc>
                <a:spcPts val="1800"/>
              </a:lnSpc>
            </a:pPr>
            <a:endParaRPr lang="nl-BE" sz="2800" b="0" i="0" u="sng" strike="noStrike" dirty="0">
              <a:effectLst/>
              <a:latin typeface="Arial" panose="020B0604020202020204" pitchFamily="34" charset="0"/>
              <a:hlinkClick r:id="rId4"/>
            </a:endParaRPr>
          </a:p>
        </p:txBody>
      </p:sp>
      <p:pic>
        <p:nvPicPr>
          <p:cNvPr id="151" name="Google Shape;151;p8" descr="Afbeeldingsresultaat voor hogeschool pxl">
            <a:extLst>
              <a:ext uri="{FF2B5EF4-FFF2-40B4-BE49-F238E27FC236}">
                <a16:creationId xmlns:a16="http://schemas.microsoft.com/office/drawing/2014/main" id="{623CCA1F-71C5-9F4E-B7F0-C4EDDEF8957D}"/>
              </a:ext>
            </a:extLst>
          </p:cNvPr>
          <p:cNvPicPr preferRelativeResize="0"/>
          <p:nvPr/>
        </p:nvPicPr>
        <p:blipFill rotWithShape="1">
          <a:blip r:embed="rId5">
            <a:alphaModFix/>
          </a:blip>
          <a:srcRect/>
          <a:stretch/>
        </p:blipFill>
        <p:spPr>
          <a:xfrm>
            <a:off x="9325730" y="6180012"/>
            <a:ext cx="2760448" cy="609599"/>
          </a:xfrm>
          <a:prstGeom prst="rect">
            <a:avLst/>
          </a:prstGeom>
          <a:noFill/>
          <a:ln>
            <a:noFill/>
          </a:ln>
        </p:spPr>
      </p:pic>
      <p:sp>
        <p:nvSpPr>
          <p:cNvPr id="152" name="Google Shape;152;p8">
            <a:extLst>
              <a:ext uri="{FF2B5EF4-FFF2-40B4-BE49-F238E27FC236}">
                <a16:creationId xmlns:a16="http://schemas.microsoft.com/office/drawing/2014/main" id="{23FEFCB6-D754-3A10-8DB9-90464C7216A1}"/>
              </a:ext>
            </a:extLst>
          </p:cNvPr>
          <p:cNvSpPr txBox="1"/>
          <p:nvPr/>
        </p:nvSpPr>
        <p:spPr>
          <a:xfrm rot="21286232">
            <a:off x="431802" y="1170137"/>
            <a:ext cx="11160125" cy="553957"/>
          </a:xfrm>
          <a:prstGeom prst="rect">
            <a:avLst/>
          </a:prstGeom>
          <a:noFill/>
          <a:ln>
            <a:solidFill>
              <a:schemeClr val="tx1"/>
            </a:solid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nl-BE" sz="2000" dirty="0">
                <a:solidFill>
                  <a:schemeClr val="dk1"/>
                </a:solidFill>
                <a:latin typeface="Calibri"/>
                <a:ea typeface="Calibri"/>
                <a:cs typeface="Calibri"/>
                <a:sym typeface="Calibri"/>
              </a:rPr>
              <a:t>Mentaal welzijn bij jongeren: preventie en snelle hulp zijn cruciaal (SIGMA-onderzoek, </a:t>
            </a:r>
            <a:r>
              <a:rPr lang="nl-BE" sz="2000" dirty="0" err="1">
                <a:solidFill>
                  <a:schemeClr val="dk1"/>
                </a:solidFill>
                <a:latin typeface="Calibri"/>
                <a:ea typeface="Calibri"/>
                <a:cs typeface="Calibri"/>
                <a:sym typeface="Calibri"/>
              </a:rPr>
              <a:t>KULeuven</a:t>
            </a:r>
            <a:r>
              <a:rPr lang="nl-BE" sz="2000" dirty="0">
                <a:solidFill>
                  <a:schemeClr val="dk1"/>
                </a:solidFill>
                <a:latin typeface="Calibri"/>
                <a:ea typeface="Calibri"/>
                <a:cs typeface="Calibri"/>
                <a:sym typeface="Calibri"/>
              </a:rPr>
              <a:t>, 2024)</a:t>
            </a:r>
            <a:endParaRPr sz="2000" dirty="0">
              <a:solidFill>
                <a:schemeClr val="dk1"/>
              </a:solidFill>
              <a:latin typeface="Calibri"/>
              <a:ea typeface="Calibri"/>
              <a:cs typeface="Calibri"/>
              <a:sym typeface="Calibri"/>
            </a:endParaRPr>
          </a:p>
        </p:txBody>
      </p:sp>
      <p:sp>
        <p:nvSpPr>
          <p:cNvPr id="2" name="Tekstvak 1">
            <a:extLst>
              <a:ext uri="{FF2B5EF4-FFF2-40B4-BE49-F238E27FC236}">
                <a16:creationId xmlns:a16="http://schemas.microsoft.com/office/drawing/2014/main" id="{A7FC18F2-6584-0EAC-32D6-F1C70F2096B2}"/>
              </a:ext>
            </a:extLst>
          </p:cNvPr>
          <p:cNvSpPr txBox="1"/>
          <p:nvPr/>
        </p:nvSpPr>
        <p:spPr>
          <a:xfrm>
            <a:off x="310718" y="4460169"/>
            <a:ext cx="10668000" cy="307777"/>
          </a:xfrm>
          <a:prstGeom prst="rect">
            <a:avLst/>
          </a:prstGeom>
          <a:noFill/>
        </p:spPr>
        <p:txBody>
          <a:bodyPr wrap="square" rtlCol="0">
            <a:spAutoFit/>
          </a:bodyPr>
          <a:lstStyle/>
          <a:p>
            <a:endParaRPr lang="nl-BE" dirty="0"/>
          </a:p>
        </p:txBody>
      </p:sp>
      <p:sp>
        <p:nvSpPr>
          <p:cNvPr id="3" name="Tekstvak 2">
            <a:extLst>
              <a:ext uri="{FF2B5EF4-FFF2-40B4-BE49-F238E27FC236}">
                <a16:creationId xmlns:a16="http://schemas.microsoft.com/office/drawing/2014/main" id="{D409CE80-28B9-967C-5DC8-737873595379}"/>
              </a:ext>
            </a:extLst>
          </p:cNvPr>
          <p:cNvSpPr txBox="1"/>
          <p:nvPr/>
        </p:nvSpPr>
        <p:spPr>
          <a:xfrm rot="523184">
            <a:off x="4277107" y="2674515"/>
            <a:ext cx="7093758" cy="707886"/>
          </a:xfrm>
          <a:prstGeom prst="rect">
            <a:avLst/>
          </a:prstGeom>
          <a:noFill/>
          <a:ln>
            <a:solidFill>
              <a:schemeClr val="tx1"/>
            </a:solidFill>
          </a:ln>
        </p:spPr>
        <p:txBody>
          <a:bodyPr wrap="square" rtlCol="0">
            <a:spAutoFit/>
          </a:bodyPr>
          <a:lstStyle/>
          <a:p>
            <a:r>
              <a:rPr lang="nl-BE" sz="2000" dirty="0"/>
              <a:t>‘Vlaamse jongeren voelen zich niet goed in hun vel. Een grondige analyse dringt zich op.’ (Bram </a:t>
            </a:r>
            <a:r>
              <a:rPr lang="nl-BE" sz="2000" dirty="0" err="1"/>
              <a:t>Bulté</a:t>
            </a:r>
            <a:r>
              <a:rPr lang="nl-BE" sz="2000" dirty="0"/>
              <a:t>, 2024)</a:t>
            </a:r>
          </a:p>
        </p:txBody>
      </p:sp>
      <p:sp>
        <p:nvSpPr>
          <p:cNvPr id="5" name="Tekstvak 4">
            <a:extLst>
              <a:ext uri="{FF2B5EF4-FFF2-40B4-BE49-F238E27FC236}">
                <a16:creationId xmlns:a16="http://schemas.microsoft.com/office/drawing/2014/main" id="{DEEDB248-5D8E-8806-E79E-8195E6EDB139}"/>
              </a:ext>
            </a:extLst>
          </p:cNvPr>
          <p:cNvSpPr txBox="1"/>
          <p:nvPr/>
        </p:nvSpPr>
        <p:spPr>
          <a:xfrm rot="21381794">
            <a:off x="717565" y="3724592"/>
            <a:ext cx="7093758" cy="707886"/>
          </a:xfrm>
          <a:prstGeom prst="rect">
            <a:avLst/>
          </a:prstGeom>
          <a:noFill/>
          <a:ln>
            <a:solidFill>
              <a:schemeClr val="tx1"/>
            </a:solidFill>
          </a:ln>
        </p:spPr>
        <p:txBody>
          <a:bodyPr wrap="square" rtlCol="0">
            <a:spAutoFit/>
          </a:bodyPr>
          <a:lstStyle/>
          <a:p>
            <a:r>
              <a:rPr lang="nl-BE" sz="2000" dirty="0">
                <a:latin typeface="Arial" panose="020B0604020202020204" pitchFamily="34" charset="0"/>
              </a:rPr>
              <a:t>Mentaal en fysiek welbevinden Vlaamse jongeren neemt verder af (De Morgen, 2023)</a:t>
            </a:r>
          </a:p>
        </p:txBody>
      </p:sp>
      <p:sp>
        <p:nvSpPr>
          <p:cNvPr id="7" name="Tekstvak 6">
            <a:extLst>
              <a:ext uri="{FF2B5EF4-FFF2-40B4-BE49-F238E27FC236}">
                <a16:creationId xmlns:a16="http://schemas.microsoft.com/office/drawing/2014/main" id="{E80D0DFF-6E3E-2AC0-7BDB-DD92303E1490}"/>
              </a:ext>
            </a:extLst>
          </p:cNvPr>
          <p:cNvSpPr txBox="1"/>
          <p:nvPr/>
        </p:nvSpPr>
        <p:spPr>
          <a:xfrm rot="297893">
            <a:off x="2655076" y="5109326"/>
            <a:ext cx="7093758" cy="707886"/>
          </a:xfrm>
          <a:prstGeom prst="rect">
            <a:avLst/>
          </a:prstGeom>
          <a:noFill/>
          <a:ln>
            <a:solidFill>
              <a:schemeClr val="tx1"/>
            </a:solidFill>
          </a:ln>
        </p:spPr>
        <p:txBody>
          <a:bodyPr wrap="square" rtlCol="0">
            <a:spAutoFit/>
          </a:bodyPr>
          <a:lstStyle/>
          <a:p>
            <a:r>
              <a:rPr lang="nl-BE" sz="2000" dirty="0">
                <a:latin typeface="Arial" panose="020B0604020202020204" pitchFamily="34" charset="0"/>
              </a:rPr>
              <a:t>Mentaal welzijn op school: ‘Leerkrachten moeten alarmsignalen leren herkennen’ (</a:t>
            </a:r>
            <a:r>
              <a:rPr lang="nl-BE" sz="2000" dirty="0" err="1">
                <a:latin typeface="Arial" panose="020B0604020202020204" pitchFamily="34" charset="0"/>
              </a:rPr>
              <a:t>Knack</a:t>
            </a:r>
            <a:r>
              <a:rPr lang="nl-BE" sz="2000" dirty="0">
                <a:latin typeface="Arial" panose="020B0604020202020204" pitchFamily="34" charset="0"/>
              </a:rPr>
              <a:t>, 2023)</a:t>
            </a:r>
          </a:p>
        </p:txBody>
      </p:sp>
    </p:spTree>
    <p:extLst>
      <p:ext uri="{BB962C8B-B14F-4D97-AF65-F5344CB8AC3E}">
        <p14:creationId xmlns:p14="http://schemas.microsoft.com/office/powerpoint/2010/main" val="3217686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p13" descr="Avontuur, Blonde Haren, Verkennen, Meisje, Springen"/>
          <p:cNvPicPr preferRelativeResize="0"/>
          <p:nvPr/>
        </p:nvPicPr>
        <p:blipFill rotWithShape="1">
          <a:blip r:embed="rId3">
            <a:alphaModFix/>
          </a:blip>
          <a:srcRect t="14708" b="1022"/>
          <a:stretch/>
        </p:blipFill>
        <p:spPr>
          <a:xfrm>
            <a:off x="20" y="10"/>
            <a:ext cx="12191980" cy="6857990"/>
          </a:xfrm>
          <a:prstGeom prst="rect">
            <a:avLst/>
          </a:prstGeom>
          <a:noFill/>
          <a:ln>
            <a:noFill/>
          </a:ln>
        </p:spPr>
      </p:pic>
      <p:sp>
        <p:nvSpPr>
          <p:cNvPr id="204" name="Google Shape;204;p13"/>
          <p:cNvSpPr>
            <a:spLocks noGrp="1"/>
          </p:cNvSpPr>
          <p:nvPr>
            <p:ph type="ctrTitle"/>
          </p:nvPr>
        </p:nvSpPr>
        <p:spPr>
          <a:xfrm>
            <a:off x="640080" y="640080"/>
            <a:ext cx="2752354" cy="2709275"/>
          </a:xfrm>
          <a:prstGeom prst="ellipse">
            <a:avLst/>
          </a:prstGeom>
          <a:solidFill>
            <a:srgbClr val="FFFFFF"/>
          </a:solidFill>
          <a:ln w="174625" cap="flat" cmpd="thinThick">
            <a:solidFill>
              <a:srgbClr val="FFFFFF"/>
            </a:solidFill>
            <a:prstDash val="solid"/>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62626"/>
              </a:buClr>
              <a:buSzPts val="2400"/>
              <a:buFont typeface="Calibri"/>
              <a:buNone/>
            </a:pPr>
            <a:r>
              <a:rPr lang="nl-BE" sz="2400" dirty="0">
                <a:solidFill>
                  <a:srgbClr val="262626"/>
                </a:solidFill>
                <a:latin typeface="Calibri"/>
                <a:ea typeface="Calibri"/>
                <a:cs typeface="Calibri"/>
                <a:sym typeface="Calibri"/>
              </a:rPr>
              <a:t>Wat?</a:t>
            </a:r>
            <a:endParaRPr dirty="0">
              <a:latin typeface="Calibri"/>
              <a:ea typeface="Calibri"/>
              <a:cs typeface="Calibri"/>
              <a:sym typeface="Calibri"/>
            </a:endParaRPr>
          </a:p>
        </p:txBody>
      </p:sp>
      <p:pic>
        <p:nvPicPr>
          <p:cNvPr id="205" name="Google Shape;205;p13" descr="Afbeeldingsresultaat voor hogeschool pxl"/>
          <p:cNvPicPr preferRelativeResize="0"/>
          <p:nvPr/>
        </p:nvPicPr>
        <p:blipFill rotWithShape="1">
          <a:blip r:embed="rId4">
            <a:alphaModFix/>
          </a:blip>
          <a:srcRect/>
          <a:stretch/>
        </p:blipFill>
        <p:spPr>
          <a:xfrm>
            <a:off x="9257997" y="6091314"/>
            <a:ext cx="2760448" cy="609599"/>
          </a:xfrm>
          <a:prstGeom prst="rect">
            <a:avLst/>
          </a:prstGeom>
          <a:noFill/>
          <a:ln>
            <a:noFill/>
          </a:ln>
        </p:spPr>
      </p:pic>
      <p:pic>
        <p:nvPicPr>
          <p:cNvPr id="206" name="Google Shape;206;p13"/>
          <p:cNvPicPr preferRelativeResize="0"/>
          <p:nvPr/>
        </p:nvPicPr>
        <p:blipFill rotWithShape="1">
          <a:blip r:embed="rId5">
            <a:alphaModFix/>
          </a:blip>
          <a:srcRect/>
          <a:stretch/>
        </p:blipFill>
        <p:spPr>
          <a:xfrm>
            <a:off x="-379445" y="-509316"/>
            <a:ext cx="4791404" cy="3610022"/>
          </a:xfrm>
          <a:prstGeom prst="rect">
            <a:avLst/>
          </a:prstGeom>
          <a:noFill/>
          <a:ln>
            <a:noFill/>
          </a:ln>
        </p:spPr>
      </p:pic>
      <p:pic>
        <p:nvPicPr>
          <p:cNvPr id="207" name="Google Shape;207;p13" descr="Afbeelding met tekst, illustratie&#10;&#10;Automatisch gegenereerde beschrijving"/>
          <p:cNvPicPr preferRelativeResize="0"/>
          <p:nvPr/>
        </p:nvPicPr>
        <p:blipFill rotWithShape="1">
          <a:blip r:embed="rId6">
            <a:alphaModFix/>
          </a:blip>
          <a:srcRect/>
          <a:stretch/>
        </p:blipFill>
        <p:spPr>
          <a:xfrm>
            <a:off x="7998591" y="528465"/>
            <a:ext cx="3898900" cy="1041400"/>
          </a:xfrm>
          <a:prstGeom prst="rect">
            <a:avLst/>
          </a:prstGeom>
          <a:noFill/>
          <a:ln>
            <a:noFill/>
          </a:ln>
        </p:spPr>
      </p:pic>
    </p:spTree>
    <p:extLst>
      <p:ext uri="{BB962C8B-B14F-4D97-AF65-F5344CB8AC3E}">
        <p14:creationId xmlns:p14="http://schemas.microsoft.com/office/powerpoint/2010/main" val="2475562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pic>
        <p:nvPicPr>
          <p:cNvPr id="111" name="Google Shape;111;p6"/>
          <p:cNvPicPr preferRelativeResize="0"/>
          <p:nvPr/>
        </p:nvPicPr>
        <p:blipFill rotWithShape="1">
          <a:blip r:embed="rId3">
            <a:alphaModFix/>
          </a:blip>
          <a:srcRect/>
          <a:stretch/>
        </p:blipFill>
        <p:spPr>
          <a:xfrm>
            <a:off x="0" y="0"/>
            <a:ext cx="12192000" cy="7404101"/>
          </a:xfrm>
          <a:prstGeom prst="rect">
            <a:avLst/>
          </a:prstGeom>
          <a:noFill/>
          <a:ln>
            <a:noFill/>
          </a:ln>
        </p:spPr>
      </p:pic>
      <p:sp>
        <p:nvSpPr>
          <p:cNvPr id="112" name="Google Shape;112;p6"/>
          <p:cNvSpPr txBox="1"/>
          <p:nvPr/>
        </p:nvSpPr>
        <p:spPr>
          <a:xfrm>
            <a:off x="769238" y="1153694"/>
            <a:ext cx="2369177"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l-BE" sz="2000" dirty="0">
                <a:solidFill>
                  <a:schemeClr val="lt1"/>
                </a:solidFill>
                <a:latin typeface="Calibri"/>
                <a:ea typeface="Calibri"/>
                <a:cs typeface="Calibri"/>
                <a:sym typeface="Calibri"/>
              </a:rPr>
              <a:t>Individueel schoolwelbevinden</a:t>
            </a:r>
            <a:endParaRPr sz="1200" dirty="0"/>
          </a:p>
        </p:txBody>
      </p:sp>
      <p:sp>
        <p:nvSpPr>
          <p:cNvPr id="113" name="Google Shape;113;p6"/>
          <p:cNvSpPr txBox="1"/>
          <p:nvPr/>
        </p:nvSpPr>
        <p:spPr>
          <a:xfrm>
            <a:off x="1363807" y="5481948"/>
            <a:ext cx="2095500" cy="70784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lang="nl-BE" sz="2000" dirty="0">
              <a:solidFill>
                <a:schemeClr val="lt1"/>
              </a:solidFill>
              <a:latin typeface="Calibri"/>
              <a:cs typeface="Calibri"/>
              <a:sym typeface="Calibri"/>
            </a:endParaRPr>
          </a:p>
          <a:p>
            <a:pPr marL="0" marR="0" lvl="0" indent="0" algn="ctr" rtl="0">
              <a:spcBef>
                <a:spcPts val="0"/>
              </a:spcBef>
              <a:spcAft>
                <a:spcPts val="0"/>
              </a:spcAft>
              <a:buNone/>
            </a:pPr>
            <a:r>
              <a:rPr lang="nl-BE" sz="2000" dirty="0" err="1">
                <a:solidFill>
                  <a:schemeClr val="lt1"/>
                </a:solidFill>
                <a:latin typeface="Calibri"/>
                <a:cs typeface="Calibri"/>
                <a:sym typeface="Calibri"/>
              </a:rPr>
              <a:t>WebApp</a:t>
            </a:r>
            <a:endParaRPr sz="1200" dirty="0"/>
          </a:p>
        </p:txBody>
      </p:sp>
      <p:sp>
        <p:nvSpPr>
          <p:cNvPr id="114" name="Google Shape;114;p6"/>
          <p:cNvSpPr/>
          <p:nvPr/>
        </p:nvSpPr>
        <p:spPr>
          <a:xfrm>
            <a:off x="5379823" y="5481950"/>
            <a:ext cx="2007000" cy="646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l-BE" sz="3600">
                <a:solidFill>
                  <a:schemeClr val="lt1"/>
                </a:solidFill>
                <a:latin typeface="Arial"/>
                <a:ea typeface="Arial"/>
                <a:cs typeface="Arial"/>
                <a:sym typeface="Arial"/>
              </a:rPr>
              <a:t>“</a:t>
            </a:r>
            <a:r>
              <a:rPr lang="nl-BE" sz="3600" err="1">
                <a:solidFill>
                  <a:schemeClr val="lt1"/>
                </a:solidFill>
                <a:latin typeface="Arial"/>
                <a:ea typeface="Arial"/>
                <a:cs typeface="Arial"/>
                <a:sym typeface="Arial"/>
              </a:rPr>
              <a:t>Appwel</a:t>
            </a:r>
            <a:r>
              <a:rPr lang="nl-BE" sz="3600">
                <a:solidFill>
                  <a:schemeClr val="lt1"/>
                </a:solidFill>
                <a:latin typeface="Arial"/>
                <a:ea typeface="Arial"/>
                <a:cs typeface="Arial"/>
                <a:sym typeface="Arial"/>
              </a:rPr>
              <a:t>”</a:t>
            </a:r>
            <a:endParaRPr sz="3600">
              <a:solidFill>
                <a:schemeClr val="lt1"/>
              </a:solidFill>
              <a:latin typeface="Calibri"/>
              <a:ea typeface="Calibri"/>
              <a:cs typeface="Calibri"/>
              <a:sym typeface="Calibri"/>
            </a:endParaRPr>
          </a:p>
        </p:txBody>
      </p:sp>
      <p:sp>
        <p:nvSpPr>
          <p:cNvPr id="115" name="Google Shape;115;p6"/>
          <p:cNvSpPr txBox="1"/>
          <p:nvPr/>
        </p:nvSpPr>
        <p:spPr>
          <a:xfrm>
            <a:off x="661769" y="3373246"/>
            <a:ext cx="2095500" cy="101562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l-BE" sz="2000" dirty="0">
                <a:solidFill>
                  <a:schemeClr val="lt1"/>
                </a:solidFill>
                <a:latin typeface="Calibri"/>
                <a:ea typeface="Calibri"/>
                <a:cs typeface="Calibri"/>
                <a:sym typeface="Calibri"/>
              </a:rPr>
              <a:t>Online survey, dashboard &amp; </a:t>
            </a:r>
            <a:r>
              <a:rPr lang="nl-BE" sz="2000" dirty="0" err="1">
                <a:solidFill>
                  <a:schemeClr val="lt1"/>
                </a:solidFill>
                <a:latin typeface="Calibri"/>
                <a:ea typeface="Calibri"/>
                <a:cs typeface="Calibri"/>
                <a:sym typeface="Calibri"/>
              </a:rPr>
              <a:t>toolkit</a:t>
            </a:r>
            <a:endParaRPr sz="1200" dirty="0"/>
          </a:p>
        </p:txBody>
      </p:sp>
      <p:sp>
        <p:nvSpPr>
          <p:cNvPr id="116" name="Google Shape;116;p6"/>
          <p:cNvSpPr txBox="1"/>
          <p:nvPr/>
        </p:nvSpPr>
        <p:spPr>
          <a:xfrm>
            <a:off x="9537244" y="3429000"/>
            <a:ext cx="2095500"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l-BE" sz="2000" dirty="0">
                <a:solidFill>
                  <a:schemeClr val="lt1"/>
                </a:solidFill>
                <a:latin typeface="Calibri"/>
                <a:ea typeface="Calibri"/>
                <a:cs typeface="Calibri"/>
                <a:sym typeface="Calibri"/>
              </a:rPr>
              <a:t>Zorgteam</a:t>
            </a:r>
            <a:endParaRPr sz="1200" dirty="0"/>
          </a:p>
        </p:txBody>
      </p:sp>
      <p:sp>
        <p:nvSpPr>
          <p:cNvPr id="117" name="Google Shape;117;p6"/>
          <p:cNvSpPr txBox="1"/>
          <p:nvPr/>
        </p:nvSpPr>
        <p:spPr>
          <a:xfrm>
            <a:off x="9307339" y="845918"/>
            <a:ext cx="2224649" cy="101562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nl-BE" sz="2000" dirty="0">
                <a:solidFill>
                  <a:schemeClr val="lt1"/>
                </a:solidFill>
                <a:latin typeface="Calibri"/>
                <a:cs typeface="Calibri"/>
                <a:sym typeface="Calibri"/>
              </a:rPr>
              <a:t> 2 – 5 meetmomenten per schooljaar</a:t>
            </a:r>
            <a:endParaRPr sz="1200" dirty="0"/>
          </a:p>
        </p:txBody>
      </p:sp>
      <p:sp>
        <p:nvSpPr>
          <p:cNvPr id="118" name="Google Shape;118;p6"/>
          <p:cNvSpPr txBox="1"/>
          <p:nvPr/>
        </p:nvSpPr>
        <p:spPr>
          <a:xfrm>
            <a:off x="9036750" y="5688937"/>
            <a:ext cx="2224649"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nl-BE" sz="1800" dirty="0">
                <a:solidFill>
                  <a:schemeClr val="lt1"/>
                </a:solidFill>
                <a:latin typeface="Calibri"/>
                <a:ea typeface="Calibri"/>
                <a:cs typeface="Calibri"/>
                <a:sym typeface="Calibri"/>
              </a:rPr>
              <a:t>Toolkit &amp;</a:t>
            </a:r>
          </a:p>
          <a:p>
            <a:pPr marL="0" marR="0" lvl="0" indent="0" algn="l" rtl="0">
              <a:spcBef>
                <a:spcPts val="0"/>
              </a:spcBef>
              <a:spcAft>
                <a:spcPts val="0"/>
              </a:spcAft>
              <a:buNone/>
            </a:pPr>
            <a:r>
              <a:rPr lang="nl-BE" sz="1800" dirty="0">
                <a:solidFill>
                  <a:schemeClr val="lt1"/>
                </a:solidFill>
                <a:latin typeface="Calibri"/>
                <a:ea typeface="Calibri"/>
                <a:cs typeface="Calibri"/>
                <a:sym typeface="Calibri"/>
              </a:rPr>
              <a:t>Professionalisering</a:t>
            </a:r>
          </a:p>
        </p:txBody>
      </p:sp>
      <p:pic>
        <p:nvPicPr>
          <p:cNvPr id="119" name="Google Shape;119;p6"/>
          <p:cNvPicPr preferRelativeResize="0"/>
          <p:nvPr/>
        </p:nvPicPr>
        <p:blipFill rotWithShape="1">
          <a:blip r:embed="rId4">
            <a:alphaModFix/>
          </a:blip>
          <a:srcRect/>
          <a:stretch/>
        </p:blipFill>
        <p:spPr>
          <a:xfrm>
            <a:off x="5325054" y="168314"/>
            <a:ext cx="2116537" cy="211653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2" name="Google Shape;56;p1" descr="Avontuur, Blonde Haren, Verkennen, Meisje, Springen">
            <a:extLst>
              <a:ext uri="{FF2B5EF4-FFF2-40B4-BE49-F238E27FC236}">
                <a16:creationId xmlns:a16="http://schemas.microsoft.com/office/drawing/2014/main" id="{69B9A9AB-5396-D89D-89D0-71B2F61D7317}"/>
              </a:ext>
            </a:extLst>
          </p:cNvPr>
          <p:cNvPicPr preferRelativeResize="0"/>
          <p:nvPr/>
        </p:nvPicPr>
        <p:blipFill rotWithShape="1">
          <a:blip r:embed="rId3">
            <a:alphaModFix/>
          </a:blip>
          <a:srcRect t="14708" b="1022"/>
          <a:stretch/>
        </p:blipFill>
        <p:spPr>
          <a:xfrm>
            <a:off x="20" y="2898"/>
            <a:ext cx="12191981" cy="6857990"/>
          </a:xfrm>
          <a:prstGeom prst="rect">
            <a:avLst/>
          </a:prstGeom>
          <a:noFill/>
          <a:ln>
            <a:noFill/>
          </a:ln>
        </p:spPr>
      </p:pic>
      <p:sp>
        <p:nvSpPr>
          <p:cNvPr id="150" name="Google Shape;150;p8"/>
          <p:cNvSpPr/>
          <p:nvPr/>
        </p:nvSpPr>
        <p:spPr>
          <a:xfrm>
            <a:off x="454939" y="228054"/>
            <a:ext cx="11160125" cy="6401891"/>
          </a:xfrm>
          <a:prstGeom prst="rect">
            <a:avLst/>
          </a:prstGeom>
          <a:solidFill>
            <a:schemeClr val="lt1">
              <a:alpha val="85882"/>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51" name="Google Shape;151;p8" descr="Afbeeldingsresultaat voor hogeschool pxl"/>
          <p:cNvPicPr preferRelativeResize="0"/>
          <p:nvPr/>
        </p:nvPicPr>
        <p:blipFill rotWithShape="1">
          <a:blip r:embed="rId4">
            <a:alphaModFix/>
          </a:blip>
          <a:srcRect/>
          <a:stretch/>
        </p:blipFill>
        <p:spPr>
          <a:xfrm>
            <a:off x="9325730" y="6180012"/>
            <a:ext cx="2760448" cy="609599"/>
          </a:xfrm>
          <a:prstGeom prst="rect">
            <a:avLst/>
          </a:prstGeom>
          <a:noFill/>
          <a:ln>
            <a:noFill/>
          </a:ln>
        </p:spPr>
      </p:pic>
      <p:sp>
        <p:nvSpPr>
          <p:cNvPr id="152" name="Google Shape;152;p8"/>
          <p:cNvSpPr txBox="1"/>
          <p:nvPr/>
        </p:nvSpPr>
        <p:spPr>
          <a:xfrm>
            <a:off x="515927" y="228054"/>
            <a:ext cx="11160125" cy="83095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nl-BE" sz="3200" b="1" dirty="0">
                <a:solidFill>
                  <a:schemeClr val="dk1"/>
                </a:solidFill>
                <a:latin typeface="Calibri"/>
                <a:ea typeface="Calibri"/>
                <a:cs typeface="Calibri"/>
                <a:sym typeface="Calibri"/>
              </a:rPr>
              <a:t>Ontwikkeling van het instrument</a:t>
            </a:r>
            <a:endParaRPr sz="1800" dirty="0">
              <a:solidFill>
                <a:schemeClr val="dk1"/>
              </a:solidFill>
              <a:latin typeface="Calibri"/>
              <a:ea typeface="Calibri"/>
              <a:cs typeface="Calibri"/>
              <a:sym typeface="Calibri"/>
            </a:endParaRPr>
          </a:p>
        </p:txBody>
      </p:sp>
      <p:sp>
        <p:nvSpPr>
          <p:cNvPr id="153" name="Google Shape;153;p8"/>
          <p:cNvSpPr txBox="1"/>
          <p:nvPr/>
        </p:nvSpPr>
        <p:spPr>
          <a:xfrm>
            <a:off x="927202" y="1306485"/>
            <a:ext cx="10215600" cy="1354176"/>
          </a:xfrm>
          <a:prstGeom prst="rect">
            <a:avLst/>
          </a:prstGeom>
          <a:noFill/>
          <a:ln>
            <a:noFill/>
          </a:ln>
        </p:spPr>
        <p:txBody>
          <a:bodyPr spcFirstLastPara="1" wrap="square" lIns="91425" tIns="45700" rIns="91425" bIns="45700" anchor="t" anchorCtr="0">
            <a:spAutoFit/>
          </a:bodyPr>
          <a:lstStyle/>
          <a:p>
            <a:pPr marR="0" lvl="0" algn="l" rtl="0">
              <a:spcBef>
                <a:spcPts val="0"/>
              </a:spcBef>
              <a:spcAft>
                <a:spcPts val="0"/>
              </a:spcAft>
              <a:buClr>
                <a:schemeClr val="dk1"/>
              </a:buClr>
              <a:buSzPts val="2200"/>
            </a:pPr>
            <a:endParaRPr lang="nl-BE" sz="2200" dirty="0">
              <a:solidFill>
                <a:schemeClr val="dk1"/>
              </a:solidFill>
              <a:latin typeface="Calibri"/>
              <a:ea typeface="Calibri"/>
              <a:cs typeface="Calibri"/>
              <a:sym typeface="Calibri"/>
            </a:endParaRPr>
          </a:p>
          <a:p>
            <a:pPr marL="457200" marR="0" lvl="1" indent="0" algn="just" rtl="0">
              <a:spcBef>
                <a:spcPts val="0"/>
              </a:spcBef>
              <a:spcAft>
                <a:spcPts val="0"/>
              </a:spcAft>
              <a:buNone/>
            </a:pPr>
            <a:endParaRPr sz="2000" b="0" i="0" u="none" strike="noStrike" cap="none" dirty="0">
              <a:solidFill>
                <a:srgbClr val="000000"/>
              </a:solidFill>
              <a:latin typeface="Calibri"/>
              <a:ea typeface="Calibri"/>
              <a:cs typeface="Calibri"/>
              <a:sym typeface="Calibri"/>
            </a:endParaRPr>
          </a:p>
          <a:p>
            <a:pPr marL="457200" marR="0" lvl="1" indent="0" algn="just" rtl="0">
              <a:spcBef>
                <a:spcPts val="0"/>
              </a:spcBef>
              <a:spcAft>
                <a:spcPts val="0"/>
              </a:spcAft>
              <a:buNone/>
            </a:pPr>
            <a:endParaRPr sz="2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graphicFrame>
        <p:nvGraphicFramePr>
          <p:cNvPr id="5" name="Diagram 4">
            <a:extLst>
              <a:ext uri="{FF2B5EF4-FFF2-40B4-BE49-F238E27FC236}">
                <a16:creationId xmlns:a16="http://schemas.microsoft.com/office/drawing/2014/main" id="{C8089322-9223-0B36-CFF9-0E6472BFD0B5}"/>
              </a:ext>
            </a:extLst>
          </p:cNvPr>
          <p:cNvGraphicFramePr/>
          <p:nvPr>
            <p:extLst>
              <p:ext uri="{D42A27DB-BD31-4B8C-83A1-F6EECF244321}">
                <p14:modId xmlns:p14="http://schemas.microsoft.com/office/powerpoint/2010/main" val="4157029195"/>
              </p:ext>
            </p:extLst>
          </p:nvPr>
        </p:nvGraphicFramePr>
        <p:xfrm>
          <a:off x="864433" y="228054"/>
          <a:ext cx="11205550" cy="685799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928331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2" name="Google Shape;56;p1" descr="Avontuur, Blonde Haren, Verkennen, Meisje, Springen">
            <a:extLst>
              <a:ext uri="{FF2B5EF4-FFF2-40B4-BE49-F238E27FC236}">
                <a16:creationId xmlns:a16="http://schemas.microsoft.com/office/drawing/2014/main" id="{69B9A9AB-5396-D89D-89D0-71B2F61D7317}"/>
              </a:ext>
            </a:extLst>
          </p:cNvPr>
          <p:cNvPicPr preferRelativeResize="0"/>
          <p:nvPr/>
        </p:nvPicPr>
        <p:blipFill rotWithShape="1">
          <a:blip r:embed="rId3">
            <a:alphaModFix/>
          </a:blip>
          <a:srcRect t="14708" b="1022"/>
          <a:stretch/>
        </p:blipFill>
        <p:spPr>
          <a:xfrm>
            <a:off x="20" y="2898"/>
            <a:ext cx="12191981" cy="6857990"/>
          </a:xfrm>
          <a:prstGeom prst="rect">
            <a:avLst/>
          </a:prstGeom>
          <a:noFill/>
          <a:ln>
            <a:noFill/>
          </a:ln>
        </p:spPr>
      </p:pic>
      <p:sp>
        <p:nvSpPr>
          <p:cNvPr id="150" name="Google Shape;150;p8"/>
          <p:cNvSpPr/>
          <p:nvPr/>
        </p:nvSpPr>
        <p:spPr>
          <a:xfrm>
            <a:off x="454939" y="228054"/>
            <a:ext cx="11160125" cy="6401891"/>
          </a:xfrm>
          <a:prstGeom prst="rect">
            <a:avLst/>
          </a:prstGeom>
          <a:solidFill>
            <a:schemeClr val="lt1">
              <a:alpha val="85882"/>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51" name="Google Shape;151;p8" descr="Afbeeldingsresultaat voor hogeschool pxl"/>
          <p:cNvPicPr preferRelativeResize="0"/>
          <p:nvPr/>
        </p:nvPicPr>
        <p:blipFill rotWithShape="1">
          <a:blip r:embed="rId4">
            <a:alphaModFix/>
          </a:blip>
          <a:srcRect/>
          <a:stretch/>
        </p:blipFill>
        <p:spPr>
          <a:xfrm>
            <a:off x="9325730" y="6180012"/>
            <a:ext cx="2760448" cy="609599"/>
          </a:xfrm>
          <a:prstGeom prst="rect">
            <a:avLst/>
          </a:prstGeom>
          <a:noFill/>
          <a:ln>
            <a:noFill/>
          </a:ln>
        </p:spPr>
      </p:pic>
      <p:sp>
        <p:nvSpPr>
          <p:cNvPr id="152" name="Google Shape;152;p8"/>
          <p:cNvSpPr txBox="1"/>
          <p:nvPr/>
        </p:nvSpPr>
        <p:spPr>
          <a:xfrm>
            <a:off x="515927" y="228054"/>
            <a:ext cx="11160125" cy="83095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nl-BE" sz="3200" b="1" dirty="0">
                <a:solidFill>
                  <a:schemeClr val="dk1"/>
                </a:solidFill>
                <a:latin typeface="Calibri"/>
                <a:ea typeface="Calibri"/>
                <a:cs typeface="Calibri"/>
                <a:sym typeface="Calibri"/>
              </a:rPr>
              <a:t>Gevalideerde vragenlijst</a:t>
            </a:r>
            <a:endParaRPr sz="1800" dirty="0">
              <a:solidFill>
                <a:schemeClr val="dk1"/>
              </a:solidFill>
              <a:latin typeface="Calibri"/>
              <a:ea typeface="Calibri"/>
              <a:cs typeface="Calibri"/>
              <a:sym typeface="Calibri"/>
            </a:endParaRPr>
          </a:p>
        </p:txBody>
      </p:sp>
      <p:sp>
        <p:nvSpPr>
          <p:cNvPr id="153" name="Google Shape;153;p8"/>
          <p:cNvSpPr txBox="1"/>
          <p:nvPr/>
        </p:nvSpPr>
        <p:spPr>
          <a:xfrm>
            <a:off x="576936" y="909197"/>
            <a:ext cx="10215600" cy="3416279"/>
          </a:xfrm>
          <a:prstGeom prst="rect">
            <a:avLst/>
          </a:prstGeom>
          <a:noFill/>
          <a:ln>
            <a:noFill/>
          </a:ln>
        </p:spPr>
        <p:txBody>
          <a:bodyPr spcFirstLastPara="1" wrap="square" lIns="91425" tIns="45700" rIns="91425" bIns="45700" anchor="t" anchorCtr="0">
            <a:spAutoFit/>
          </a:bodyPr>
          <a:lstStyle/>
          <a:p>
            <a:pPr marL="285750" indent="-285750">
              <a:buFont typeface="Arial"/>
              <a:buChar char="•"/>
            </a:pPr>
            <a:r>
              <a:rPr lang="en-US" sz="2400" b="1" dirty="0">
                <a:solidFill>
                  <a:schemeClr val="dk1"/>
                </a:solidFill>
                <a:latin typeface="Calibri"/>
                <a:cs typeface="Calibri"/>
              </a:rPr>
              <a:t>21 </a:t>
            </a:r>
            <a:r>
              <a:rPr lang="en-US" sz="2400" b="1" dirty="0" err="1">
                <a:solidFill>
                  <a:schemeClr val="dk1"/>
                </a:solidFill>
                <a:latin typeface="Calibri"/>
                <a:cs typeface="Calibri"/>
              </a:rPr>
              <a:t>schaalvragen</a:t>
            </a:r>
            <a:r>
              <a:rPr lang="en-US" sz="2400" b="1" dirty="0">
                <a:solidFill>
                  <a:schemeClr val="dk1"/>
                </a:solidFill>
                <a:latin typeface="Calibri"/>
                <a:cs typeface="Calibri"/>
              </a:rPr>
              <a:t>:</a:t>
            </a:r>
          </a:p>
          <a:p>
            <a:pPr marL="285750" lvl="3" indent="-285750">
              <a:buFont typeface="Arial"/>
              <a:buChar char="•"/>
            </a:pPr>
            <a:r>
              <a:rPr lang="en-US" sz="2400" dirty="0">
                <a:solidFill>
                  <a:schemeClr val="dk1"/>
                </a:solidFill>
                <a:latin typeface="Calibri"/>
                <a:cs typeface="Calibri"/>
              </a:rPr>
              <a:t>Likert 5-puntenschaal: </a:t>
            </a:r>
            <a:r>
              <a:rPr lang="en-US" sz="2400" dirty="0" err="1">
                <a:solidFill>
                  <a:schemeClr val="dk1"/>
                </a:solidFill>
                <a:latin typeface="Calibri"/>
                <a:cs typeface="Calibri"/>
              </a:rPr>
              <a:t>Helemaal</a:t>
            </a:r>
            <a:r>
              <a:rPr lang="en-US" sz="2400" dirty="0">
                <a:solidFill>
                  <a:schemeClr val="dk1"/>
                </a:solidFill>
                <a:latin typeface="Calibri"/>
                <a:cs typeface="Calibri"/>
              </a:rPr>
              <a:t> </a:t>
            </a:r>
            <a:r>
              <a:rPr lang="en-US" sz="2400" dirty="0" err="1">
                <a:solidFill>
                  <a:schemeClr val="dk1"/>
                </a:solidFill>
                <a:latin typeface="Calibri"/>
                <a:cs typeface="Calibri"/>
              </a:rPr>
              <a:t>akkoord</a:t>
            </a:r>
            <a:r>
              <a:rPr lang="en-US" sz="2400" dirty="0">
                <a:solidFill>
                  <a:schemeClr val="dk1"/>
                </a:solidFill>
                <a:latin typeface="Calibri"/>
                <a:cs typeface="Calibri"/>
              </a:rPr>
              <a:t> – </a:t>
            </a:r>
            <a:r>
              <a:rPr lang="en-US" sz="2400" dirty="0" err="1">
                <a:solidFill>
                  <a:schemeClr val="dk1"/>
                </a:solidFill>
                <a:latin typeface="Calibri"/>
                <a:cs typeface="Calibri"/>
              </a:rPr>
              <a:t>akkoord</a:t>
            </a:r>
            <a:r>
              <a:rPr lang="en-US" sz="2400" dirty="0">
                <a:solidFill>
                  <a:schemeClr val="dk1"/>
                </a:solidFill>
                <a:latin typeface="Calibri"/>
                <a:cs typeface="Calibri"/>
              </a:rPr>
              <a:t> – neutral – </a:t>
            </a:r>
            <a:r>
              <a:rPr lang="en-US" sz="2400" dirty="0" err="1">
                <a:solidFill>
                  <a:schemeClr val="dk1"/>
                </a:solidFill>
                <a:latin typeface="Calibri"/>
                <a:cs typeface="Calibri"/>
              </a:rPr>
              <a:t>niet</a:t>
            </a:r>
            <a:r>
              <a:rPr lang="en-US" sz="2400" dirty="0">
                <a:solidFill>
                  <a:schemeClr val="dk1"/>
                </a:solidFill>
                <a:latin typeface="Calibri"/>
                <a:cs typeface="Calibri"/>
              </a:rPr>
              <a:t> </a:t>
            </a:r>
            <a:r>
              <a:rPr lang="en-US" sz="2400" dirty="0" err="1">
                <a:solidFill>
                  <a:schemeClr val="dk1"/>
                </a:solidFill>
                <a:latin typeface="Calibri"/>
                <a:cs typeface="Calibri"/>
              </a:rPr>
              <a:t>akkoord</a:t>
            </a:r>
            <a:r>
              <a:rPr lang="en-US" sz="2400" dirty="0">
                <a:solidFill>
                  <a:schemeClr val="dk1"/>
                </a:solidFill>
                <a:latin typeface="Calibri"/>
                <a:cs typeface="Calibri"/>
              </a:rPr>
              <a:t> – </a:t>
            </a:r>
            <a:r>
              <a:rPr lang="en-US" sz="2400" dirty="0" err="1">
                <a:solidFill>
                  <a:schemeClr val="dk1"/>
                </a:solidFill>
                <a:latin typeface="Calibri"/>
                <a:cs typeface="Calibri"/>
              </a:rPr>
              <a:t>helemaal</a:t>
            </a:r>
            <a:r>
              <a:rPr lang="en-US" sz="2400" dirty="0">
                <a:solidFill>
                  <a:schemeClr val="dk1"/>
                </a:solidFill>
                <a:latin typeface="Calibri"/>
                <a:cs typeface="Calibri"/>
              </a:rPr>
              <a:t> </a:t>
            </a:r>
            <a:r>
              <a:rPr lang="en-US" sz="2400" dirty="0" err="1">
                <a:solidFill>
                  <a:schemeClr val="dk1"/>
                </a:solidFill>
                <a:latin typeface="Calibri"/>
                <a:cs typeface="Calibri"/>
              </a:rPr>
              <a:t>niet</a:t>
            </a:r>
            <a:r>
              <a:rPr lang="en-US" sz="2400" dirty="0">
                <a:solidFill>
                  <a:schemeClr val="dk1"/>
                </a:solidFill>
                <a:latin typeface="Calibri"/>
                <a:cs typeface="Calibri"/>
              </a:rPr>
              <a:t> </a:t>
            </a:r>
            <a:r>
              <a:rPr lang="en-US" sz="2400" dirty="0" err="1">
                <a:solidFill>
                  <a:schemeClr val="dk1"/>
                </a:solidFill>
                <a:latin typeface="Calibri"/>
                <a:cs typeface="Calibri"/>
              </a:rPr>
              <a:t>akkoord</a:t>
            </a:r>
            <a:r>
              <a:rPr lang="en-US" sz="2400" dirty="0">
                <a:solidFill>
                  <a:schemeClr val="dk1"/>
                </a:solidFill>
                <a:latin typeface="Calibri"/>
                <a:cs typeface="Calibri"/>
              </a:rPr>
              <a:t> (3-puntenschaal in 1ste &amp; 2de </a:t>
            </a:r>
            <a:r>
              <a:rPr lang="en-US" sz="2400" dirty="0" err="1">
                <a:solidFill>
                  <a:schemeClr val="dk1"/>
                </a:solidFill>
                <a:latin typeface="Calibri"/>
                <a:cs typeface="Calibri"/>
              </a:rPr>
              <a:t>graad</a:t>
            </a:r>
            <a:r>
              <a:rPr lang="en-US" sz="2400" dirty="0">
                <a:solidFill>
                  <a:schemeClr val="dk1"/>
                </a:solidFill>
                <a:latin typeface="Calibri"/>
                <a:cs typeface="Calibri"/>
              </a:rPr>
              <a:t> BO)</a:t>
            </a:r>
          </a:p>
          <a:p>
            <a:pPr marL="285750" indent="-285750">
              <a:buFont typeface="Arial"/>
              <a:buChar char="•"/>
            </a:pPr>
            <a:r>
              <a:rPr lang="en-US" sz="2400" dirty="0">
                <a:solidFill>
                  <a:schemeClr val="dk1"/>
                </a:solidFill>
                <a:latin typeface="Calibri"/>
                <a:cs typeface="Calibri"/>
              </a:rPr>
              <a:t>Elke </a:t>
            </a:r>
            <a:r>
              <a:rPr lang="en-US" sz="2400" dirty="0" err="1">
                <a:solidFill>
                  <a:schemeClr val="dk1"/>
                </a:solidFill>
                <a:latin typeface="Calibri"/>
                <a:cs typeface="Calibri"/>
              </a:rPr>
              <a:t>vraag</a:t>
            </a:r>
            <a:r>
              <a:rPr lang="en-US" sz="2400" dirty="0">
                <a:solidFill>
                  <a:schemeClr val="dk1"/>
                </a:solidFill>
                <a:latin typeface="Calibri"/>
                <a:cs typeface="Calibri"/>
              </a:rPr>
              <a:t> </a:t>
            </a:r>
            <a:r>
              <a:rPr lang="en-US" sz="2400" dirty="0" err="1">
                <a:solidFill>
                  <a:schemeClr val="dk1"/>
                </a:solidFill>
                <a:latin typeface="Calibri"/>
                <a:cs typeface="Calibri"/>
              </a:rPr>
              <a:t>krijgt</a:t>
            </a:r>
            <a:r>
              <a:rPr lang="en-US" sz="2400" dirty="0">
                <a:solidFill>
                  <a:schemeClr val="dk1"/>
                </a:solidFill>
                <a:latin typeface="Calibri"/>
                <a:cs typeface="Calibri"/>
              </a:rPr>
              <a:t> </a:t>
            </a:r>
            <a:r>
              <a:rPr lang="en-US" sz="2400" dirty="0" err="1">
                <a:solidFill>
                  <a:schemeClr val="dk1"/>
                </a:solidFill>
                <a:latin typeface="Calibri"/>
                <a:cs typeface="Calibri"/>
              </a:rPr>
              <a:t>een</a:t>
            </a:r>
            <a:r>
              <a:rPr lang="en-US" sz="2400" dirty="0">
                <a:solidFill>
                  <a:schemeClr val="dk1"/>
                </a:solidFill>
                <a:latin typeface="Calibri"/>
                <a:cs typeface="Calibri"/>
              </a:rPr>
              <a:t> score van 0 to 20 </a:t>
            </a:r>
          </a:p>
          <a:p>
            <a:pPr marL="342900" indent="-342900">
              <a:buFont typeface="Wingdings" panose="05000000000000000000" pitchFamily="2" charset="2"/>
              <a:buChar char="à"/>
            </a:pPr>
            <a:r>
              <a:rPr lang="en-US" sz="2400" dirty="0" err="1">
                <a:solidFill>
                  <a:schemeClr val="dk1"/>
                </a:solidFill>
                <a:latin typeface="Calibri"/>
                <a:cs typeface="Calibri"/>
                <a:sym typeface="Wingdings" panose="05000000000000000000" pitchFamily="2" charset="2"/>
              </a:rPr>
              <a:t>Gemiddelde</a:t>
            </a:r>
            <a:r>
              <a:rPr lang="en-US" sz="2400" dirty="0">
                <a:solidFill>
                  <a:schemeClr val="dk1"/>
                </a:solidFill>
                <a:latin typeface="Calibri"/>
                <a:cs typeface="Calibri"/>
                <a:sym typeface="Wingdings" panose="05000000000000000000" pitchFamily="2" charset="2"/>
              </a:rPr>
              <a:t> scores per construct op school-, </a:t>
            </a:r>
            <a:r>
              <a:rPr lang="en-US" sz="2400" dirty="0" err="1">
                <a:solidFill>
                  <a:schemeClr val="dk1"/>
                </a:solidFill>
                <a:latin typeface="Calibri"/>
                <a:cs typeface="Calibri"/>
                <a:sym typeface="Wingdings" panose="05000000000000000000" pitchFamily="2" charset="2"/>
              </a:rPr>
              <a:t>klas</a:t>
            </a:r>
            <a:r>
              <a:rPr lang="en-US" sz="2400" dirty="0">
                <a:solidFill>
                  <a:schemeClr val="dk1"/>
                </a:solidFill>
                <a:latin typeface="Calibri"/>
                <a:cs typeface="Calibri"/>
                <a:sym typeface="Wingdings" panose="05000000000000000000" pitchFamily="2" charset="2"/>
              </a:rPr>
              <a:t>- </a:t>
            </a:r>
            <a:r>
              <a:rPr lang="en-US" sz="2400" dirty="0" err="1">
                <a:solidFill>
                  <a:schemeClr val="dk1"/>
                </a:solidFill>
                <a:latin typeface="Calibri"/>
                <a:cs typeface="Calibri"/>
                <a:sym typeface="Wingdings" panose="05000000000000000000" pitchFamily="2" charset="2"/>
              </a:rPr>
              <a:t>en</a:t>
            </a:r>
            <a:r>
              <a:rPr lang="en-US" sz="2400" dirty="0">
                <a:solidFill>
                  <a:schemeClr val="dk1"/>
                </a:solidFill>
                <a:latin typeface="Calibri"/>
                <a:cs typeface="Calibri"/>
                <a:sym typeface="Wingdings" panose="05000000000000000000" pitchFamily="2" charset="2"/>
              </a:rPr>
              <a:t> </a:t>
            </a:r>
            <a:r>
              <a:rPr lang="en-US" sz="2400" dirty="0" err="1">
                <a:solidFill>
                  <a:schemeClr val="dk1"/>
                </a:solidFill>
                <a:latin typeface="Calibri"/>
                <a:cs typeface="Calibri"/>
                <a:sym typeface="Wingdings" panose="05000000000000000000" pitchFamily="2" charset="2"/>
              </a:rPr>
              <a:t>leerlingniveau</a:t>
            </a:r>
            <a:r>
              <a:rPr lang="en-US" sz="2400" dirty="0">
                <a:solidFill>
                  <a:schemeClr val="dk1"/>
                </a:solidFill>
                <a:latin typeface="Calibri"/>
                <a:cs typeface="Calibri"/>
                <a:sym typeface="Wingdings" panose="05000000000000000000" pitchFamily="2" charset="2"/>
              </a:rPr>
              <a:t>, overall </a:t>
            </a:r>
            <a:r>
              <a:rPr lang="en-US" sz="2400" dirty="0" err="1">
                <a:solidFill>
                  <a:schemeClr val="dk1"/>
                </a:solidFill>
                <a:latin typeface="Calibri"/>
                <a:cs typeface="Calibri"/>
                <a:sym typeface="Wingdings" panose="05000000000000000000" pitchFamily="2" charset="2"/>
              </a:rPr>
              <a:t>gemiddelde</a:t>
            </a:r>
            <a:r>
              <a:rPr lang="en-US" sz="2400" dirty="0">
                <a:solidFill>
                  <a:schemeClr val="dk1"/>
                </a:solidFill>
                <a:latin typeface="Calibri"/>
                <a:cs typeface="Calibri"/>
                <a:sym typeface="Wingdings" panose="05000000000000000000" pitchFamily="2" charset="2"/>
              </a:rPr>
              <a:t> </a:t>
            </a:r>
            <a:r>
              <a:rPr lang="en-US" sz="2400" dirty="0" err="1">
                <a:solidFill>
                  <a:schemeClr val="dk1"/>
                </a:solidFill>
                <a:latin typeface="Calibri"/>
                <a:cs typeface="Calibri"/>
                <a:sym typeface="Wingdings" panose="05000000000000000000" pitchFamily="2" charset="2"/>
              </a:rPr>
              <a:t>voor</a:t>
            </a:r>
            <a:r>
              <a:rPr lang="en-US" sz="2400" dirty="0">
                <a:solidFill>
                  <a:schemeClr val="dk1"/>
                </a:solidFill>
                <a:latin typeface="Calibri"/>
                <a:cs typeface="Calibri"/>
                <a:sym typeface="Wingdings" panose="05000000000000000000" pitchFamily="2" charset="2"/>
              </a:rPr>
              <a:t> elk </a:t>
            </a:r>
            <a:r>
              <a:rPr lang="en-US" sz="2400" dirty="0" err="1">
                <a:solidFill>
                  <a:schemeClr val="dk1"/>
                </a:solidFill>
                <a:latin typeface="Calibri"/>
                <a:cs typeface="Calibri"/>
                <a:sym typeface="Wingdings" panose="05000000000000000000" pitchFamily="2" charset="2"/>
              </a:rPr>
              <a:t>onderdeel</a:t>
            </a:r>
            <a:r>
              <a:rPr lang="en-US" sz="2400" dirty="0">
                <a:solidFill>
                  <a:schemeClr val="dk1"/>
                </a:solidFill>
                <a:latin typeface="Calibri"/>
                <a:cs typeface="Calibri"/>
                <a:sym typeface="Wingdings" panose="05000000000000000000" pitchFamily="2" charset="2"/>
              </a:rPr>
              <a:t>.</a:t>
            </a:r>
          </a:p>
          <a:p>
            <a:pPr marL="342900" indent="-342900">
              <a:buFont typeface="Arial" panose="020B0604020202020204" pitchFamily="34" charset="0"/>
              <a:buChar char="•"/>
            </a:pPr>
            <a:r>
              <a:rPr lang="en-US" sz="2400" b="1" dirty="0">
                <a:solidFill>
                  <a:schemeClr val="dk1"/>
                </a:solidFill>
                <a:latin typeface="Calibri"/>
                <a:cs typeface="Calibri"/>
                <a:sym typeface="Wingdings" panose="05000000000000000000" pitchFamily="2" charset="2"/>
              </a:rPr>
              <a:t>4 constructs:</a:t>
            </a:r>
          </a:p>
          <a:p>
            <a:pPr marL="342900" indent="-342900">
              <a:buFont typeface="Arial" panose="020B0604020202020204" pitchFamily="34" charset="0"/>
              <a:buChar char="•"/>
            </a:pPr>
            <a:endParaRPr lang="en-US" sz="2400" dirty="0">
              <a:solidFill>
                <a:schemeClr val="dk1"/>
              </a:solidFill>
              <a:latin typeface="Calibri"/>
              <a:cs typeface="Calibri"/>
              <a:sym typeface="Wingdings" panose="05000000000000000000" pitchFamily="2" charset="2"/>
            </a:endParaRPr>
          </a:p>
          <a:p>
            <a:pPr marL="342900" indent="-342900">
              <a:buFont typeface="Arial" panose="020B0604020202020204" pitchFamily="34" charset="0"/>
              <a:buChar char="•"/>
            </a:pPr>
            <a:endParaRPr lang="en-US" sz="2400" b="1" dirty="0">
              <a:solidFill>
                <a:schemeClr val="dk1"/>
              </a:solidFill>
              <a:latin typeface="Calibri"/>
              <a:cs typeface="Calibri"/>
            </a:endParaRPr>
          </a:p>
        </p:txBody>
      </p:sp>
      <p:graphicFrame>
        <p:nvGraphicFramePr>
          <p:cNvPr id="4" name="Tabel 3">
            <a:extLst>
              <a:ext uri="{FF2B5EF4-FFF2-40B4-BE49-F238E27FC236}">
                <a16:creationId xmlns:a16="http://schemas.microsoft.com/office/drawing/2014/main" id="{503B8B63-CC11-5458-FADE-31B3C4D0BF92}"/>
              </a:ext>
            </a:extLst>
          </p:cNvPr>
          <p:cNvGraphicFramePr>
            <a:graphicFrameLocks noGrp="1"/>
          </p:cNvGraphicFramePr>
          <p:nvPr>
            <p:extLst>
              <p:ext uri="{D42A27DB-BD31-4B8C-83A1-F6EECF244321}">
                <p14:modId xmlns:p14="http://schemas.microsoft.com/office/powerpoint/2010/main" val="3628125468"/>
              </p:ext>
            </p:extLst>
          </p:nvPr>
        </p:nvGraphicFramePr>
        <p:xfrm>
          <a:off x="970272" y="3585954"/>
          <a:ext cx="5418666" cy="2865120"/>
        </p:xfrm>
        <a:graphic>
          <a:graphicData uri="http://schemas.openxmlformats.org/drawingml/2006/table">
            <a:tbl>
              <a:tblPr firstRow="1" bandRow="1">
                <a:tableStyleId>{8799B23B-EC83-4686-B30A-512413B5E67A}</a:tableStyleId>
              </a:tblPr>
              <a:tblGrid>
                <a:gridCol w="4393852">
                  <a:extLst>
                    <a:ext uri="{9D8B030D-6E8A-4147-A177-3AD203B41FA5}">
                      <a16:colId xmlns:a16="http://schemas.microsoft.com/office/drawing/2014/main" val="4260414309"/>
                    </a:ext>
                  </a:extLst>
                </a:gridCol>
                <a:gridCol w="1024814">
                  <a:extLst>
                    <a:ext uri="{9D8B030D-6E8A-4147-A177-3AD203B41FA5}">
                      <a16:colId xmlns:a16="http://schemas.microsoft.com/office/drawing/2014/main" val="2959147386"/>
                    </a:ext>
                  </a:extLst>
                </a:gridCol>
              </a:tblGrid>
              <a:tr h="370840">
                <a:tc>
                  <a:txBody>
                    <a:bodyPr/>
                    <a:lstStyle/>
                    <a:p>
                      <a:r>
                        <a:rPr lang="nl-BE" sz="2000" b="0" dirty="0">
                          <a:latin typeface="Calibri" panose="020F0502020204030204" pitchFamily="34" charset="0"/>
                          <a:ea typeface="Calibri" panose="020F0502020204030204" pitchFamily="34" charset="0"/>
                          <a:cs typeface="Calibri" panose="020F0502020204030204" pitchFamily="34" charset="0"/>
                        </a:rPr>
                        <a:t>Tevredenheid</a:t>
                      </a:r>
                    </a:p>
                    <a:p>
                      <a:endParaRPr lang="nl-BE" sz="2000" b="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endParaRPr lang="nl-BE" dirty="0"/>
                    </a:p>
                  </a:txBody>
                  <a:tcPr/>
                </a:tc>
                <a:extLst>
                  <a:ext uri="{0D108BD9-81ED-4DB2-BD59-A6C34878D82A}">
                    <a16:rowId xmlns:a16="http://schemas.microsoft.com/office/drawing/2014/main" val="2439680834"/>
                  </a:ext>
                </a:extLst>
              </a:tr>
              <a:tr h="370840">
                <a:tc>
                  <a:txBody>
                    <a:bodyPr/>
                    <a:lstStyle/>
                    <a:p>
                      <a:r>
                        <a:rPr lang="nl-BE" sz="2000" b="0" dirty="0">
                          <a:latin typeface="Calibri" panose="020F0502020204030204" pitchFamily="34" charset="0"/>
                          <a:ea typeface="Calibri" panose="020F0502020204030204" pitchFamily="34" charset="0"/>
                          <a:cs typeface="Calibri" panose="020F0502020204030204" pitchFamily="34" charset="0"/>
                        </a:rPr>
                        <a:t>Klasklimaat en betrokkenheid</a:t>
                      </a:r>
                    </a:p>
                  </a:txBody>
                  <a:tcPr/>
                </a:tc>
                <a:tc>
                  <a:txBody>
                    <a:bodyPr/>
                    <a:lstStyle/>
                    <a:p>
                      <a:endParaRPr lang="nl-BE" dirty="0"/>
                    </a:p>
                    <a:p>
                      <a:endParaRPr lang="nl-BE" dirty="0"/>
                    </a:p>
                    <a:p>
                      <a:endParaRPr lang="nl-BE" dirty="0"/>
                    </a:p>
                  </a:txBody>
                  <a:tcPr/>
                </a:tc>
                <a:extLst>
                  <a:ext uri="{0D108BD9-81ED-4DB2-BD59-A6C34878D82A}">
                    <a16:rowId xmlns:a16="http://schemas.microsoft.com/office/drawing/2014/main" val="179799076"/>
                  </a:ext>
                </a:extLst>
              </a:tr>
              <a:tr h="370840">
                <a:tc>
                  <a:txBody>
                    <a:bodyPr/>
                    <a:lstStyle/>
                    <a:p>
                      <a:r>
                        <a:rPr lang="nl-BE" sz="2000" b="0" dirty="0">
                          <a:latin typeface="Calibri" panose="020F0502020204030204" pitchFamily="34" charset="0"/>
                          <a:ea typeface="Calibri" panose="020F0502020204030204" pitchFamily="34" charset="0"/>
                          <a:cs typeface="Calibri" panose="020F0502020204030204" pitchFamily="34" charset="0"/>
                        </a:rPr>
                        <a:t>Academisch zelfconcept</a:t>
                      </a:r>
                    </a:p>
                  </a:txBody>
                  <a:tcPr/>
                </a:tc>
                <a:tc>
                  <a:txBody>
                    <a:bodyPr/>
                    <a:lstStyle/>
                    <a:p>
                      <a:endParaRPr lang="nl-BE" dirty="0"/>
                    </a:p>
                    <a:p>
                      <a:endParaRPr lang="nl-BE" dirty="0"/>
                    </a:p>
                    <a:p>
                      <a:endParaRPr lang="nl-BE" dirty="0"/>
                    </a:p>
                  </a:txBody>
                  <a:tcPr/>
                </a:tc>
                <a:extLst>
                  <a:ext uri="{0D108BD9-81ED-4DB2-BD59-A6C34878D82A}">
                    <a16:rowId xmlns:a16="http://schemas.microsoft.com/office/drawing/2014/main" val="1225506271"/>
                  </a:ext>
                </a:extLst>
              </a:tr>
              <a:tr h="370840">
                <a:tc>
                  <a:txBody>
                    <a:bodyPr/>
                    <a:lstStyle/>
                    <a:p>
                      <a:r>
                        <a:rPr lang="nl-BE" sz="2000" b="0" dirty="0">
                          <a:latin typeface="Calibri" panose="020F0502020204030204" pitchFamily="34" charset="0"/>
                          <a:ea typeface="Calibri" panose="020F0502020204030204" pitchFamily="34" charset="0"/>
                          <a:cs typeface="Calibri" panose="020F0502020204030204" pitchFamily="34" charset="0"/>
                        </a:rPr>
                        <a:t>Sociale relaties leerlingen</a:t>
                      </a:r>
                    </a:p>
                    <a:p>
                      <a:endParaRPr lang="nl-BE" sz="2000" b="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endParaRPr lang="nl-BE" dirty="0"/>
                    </a:p>
                    <a:p>
                      <a:endParaRPr lang="nl-BE" dirty="0"/>
                    </a:p>
                  </a:txBody>
                  <a:tcPr/>
                </a:tc>
                <a:extLst>
                  <a:ext uri="{0D108BD9-81ED-4DB2-BD59-A6C34878D82A}">
                    <a16:rowId xmlns:a16="http://schemas.microsoft.com/office/drawing/2014/main" val="3645689789"/>
                  </a:ext>
                </a:extLst>
              </a:tr>
            </a:tbl>
          </a:graphicData>
        </a:graphic>
      </p:graphicFrame>
      <p:pic>
        <p:nvPicPr>
          <p:cNvPr id="6" name="Picture 2">
            <a:extLst>
              <a:ext uri="{FF2B5EF4-FFF2-40B4-BE49-F238E27FC236}">
                <a16:creationId xmlns:a16="http://schemas.microsoft.com/office/drawing/2014/main" id="{B64B1D50-1E30-4233-E566-76372F457B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1253" y="3650281"/>
            <a:ext cx="597556" cy="59755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473F2546-9623-EB66-FC3E-138DC89BC008}"/>
              </a:ext>
            </a:extLst>
          </p:cNvPr>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1253" y="4352362"/>
            <a:ext cx="597600" cy="5976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a:extLst>
              <a:ext uri="{FF2B5EF4-FFF2-40B4-BE49-F238E27FC236}">
                <a16:creationId xmlns:a16="http://schemas.microsoft.com/office/drawing/2014/main" id="{92693422-BD63-61A7-46AF-FFE39997FE3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22657" y="5869128"/>
            <a:ext cx="514747" cy="51474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D756FC86-05AE-1416-19D6-C384EA1268A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81253" y="5082939"/>
            <a:ext cx="597600" cy="59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2405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2" name="Google Shape;56;p1" descr="Avontuur, Blonde Haren, Verkennen, Meisje, Springen">
            <a:extLst>
              <a:ext uri="{FF2B5EF4-FFF2-40B4-BE49-F238E27FC236}">
                <a16:creationId xmlns:a16="http://schemas.microsoft.com/office/drawing/2014/main" id="{69B9A9AB-5396-D89D-89D0-71B2F61D7317}"/>
              </a:ext>
            </a:extLst>
          </p:cNvPr>
          <p:cNvPicPr preferRelativeResize="0"/>
          <p:nvPr/>
        </p:nvPicPr>
        <p:blipFill rotWithShape="1">
          <a:blip r:embed="rId3">
            <a:alphaModFix/>
          </a:blip>
          <a:srcRect t="14708" b="1022"/>
          <a:stretch/>
        </p:blipFill>
        <p:spPr>
          <a:xfrm>
            <a:off x="20" y="2898"/>
            <a:ext cx="12191981" cy="6857990"/>
          </a:xfrm>
          <a:prstGeom prst="rect">
            <a:avLst/>
          </a:prstGeom>
          <a:noFill/>
          <a:ln>
            <a:noFill/>
          </a:ln>
        </p:spPr>
      </p:pic>
      <p:sp>
        <p:nvSpPr>
          <p:cNvPr id="150" name="Google Shape;150;p8"/>
          <p:cNvSpPr/>
          <p:nvPr/>
        </p:nvSpPr>
        <p:spPr>
          <a:xfrm>
            <a:off x="454939" y="228054"/>
            <a:ext cx="11160125" cy="6401891"/>
          </a:xfrm>
          <a:prstGeom prst="rect">
            <a:avLst/>
          </a:prstGeom>
          <a:solidFill>
            <a:schemeClr val="lt1">
              <a:alpha val="85882"/>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nl-BE" sz="1800">
              <a:solidFill>
                <a:schemeClr val="lt1"/>
              </a:solidFill>
              <a:latin typeface="Arial"/>
              <a:ea typeface="Arial"/>
              <a:cs typeface="Arial"/>
              <a:sym typeface="Arial"/>
            </a:endParaRPr>
          </a:p>
        </p:txBody>
      </p:sp>
      <p:pic>
        <p:nvPicPr>
          <p:cNvPr id="151" name="Google Shape;151;p8" descr="Afbeeldingsresultaat voor hogeschool pxl"/>
          <p:cNvPicPr preferRelativeResize="0"/>
          <p:nvPr/>
        </p:nvPicPr>
        <p:blipFill rotWithShape="1">
          <a:blip r:embed="rId4">
            <a:alphaModFix/>
          </a:blip>
          <a:srcRect/>
          <a:stretch/>
        </p:blipFill>
        <p:spPr>
          <a:xfrm>
            <a:off x="9325730" y="6180012"/>
            <a:ext cx="2760448" cy="609599"/>
          </a:xfrm>
          <a:prstGeom prst="rect">
            <a:avLst/>
          </a:prstGeom>
          <a:noFill/>
          <a:ln>
            <a:noFill/>
          </a:ln>
        </p:spPr>
      </p:pic>
      <p:sp>
        <p:nvSpPr>
          <p:cNvPr id="152" name="Google Shape;152;p8"/>
          <p:cNvSpPr txBox="1"/>
          <p:nvPr/>
        </p:nvSpPr>
        <p:spPr>
          <a:xfrm>
            <a:off x="515927" y="228054"/>
            <a:ext cx="11160125" cy="83095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nl-BE" sz="3200" b="1" dirty="0">
                <a:solidFill>
                  <a:schemeClr val="dk1"/>
                </a:solidFill>
                <a:latin typeface="Calibri"/>
                <a:ea typeface="Calibri"/>
                <a:cs typeface="Calibri"/>
                <a:sym typeface="Calibri"/>
              </a:rPr>
              <a:t>Online vragenlijst</a:t>
            </a:r>
            <a:endParaRPr sz="1800" dirty="0">
              <a:solidFill>
                <a:schemeClr val="dk1"/>
              </a:solidFill>
              <a:latin typeface="Calibri"/>
              <a:ea typeface="Calibri"/>
              <a:cs typeface="Calibri"/>
              <a:sym typeface="Calibri"/>
            </a:endParaRPr>
          </a:p>
        </p:txBody>
      </p:sp>
      <p:sp>
        <p:nvSpPr>
          <p:cNvPr id="153" name="Google Shape;153;p8"/>
          <p:cNvSpPr txBox="1"/>
          <p:nvPr/>
        </p:nvSpPr>
        <p:spPr>
          <a:xfrm>
            <a:off x="576936" y="1738715"/>
            <a:ext cx="10215600" cy="4093388"/>
          </a:xfrm>
          <a:prstGeom prst="rect">
            <a:avLst/>
          </a:prstGeom>
          <a:noFill/>
          <a:ln>
            <a:noFill/>
          </a:ln>
        </p:spPr>
        <p:txBody>
          <a:bodyPr spcFirstLastPara="1" wrap="square" lIns="91425" tIns="45700" rIns="91425" bIns="45700" anchor="t" anchorCtr="0">
            <a:spAutoFit/>
          </a:bodyPr>
          <a:lstStyle/>
          <a:p>
            <a:pPr marL="285750" indent="-285750">
              <a:buFont typeface="Arial"/>
              <a:buChar char="•"/>
            </a:pPr>
            <a:r>
              <a:rPr lang="en-US" sz="2400" b="1" dirty="0" err="1">
                <a:solidFill>
                  <a:schemeClr val="dk1"/>
                </a:solidFill>
                <a:latin typeface="Calibri"/>
                <a:cs typeface="Calibri"/>
              </a:rPr>
              <a:t>Tevredenheid</a:t>
            </a:r>
            <a:endParaRPr lang="en-US" sz="2400" b="1" dirty="0">
              <a:solidFill>
                <a:schemeClr val="dk1"/>
              </a:solidFill>
              <a:latin typeface="Calibri"/>
              <a:cs typeface="Calibri"/>
            </a:endParaRPr>
          </a:p>
          <a:p>
            <a:pPr lvl="8"/>
            <a:r>
              <a:rPr lang="en-US" sz="2000" i="1" dirty="0" err="1">
                <a:solidFill>
                  <a:schemeClr val="dk1"/>
                </a:solidFill>
                <a:latin typeface="Calibri"/>
                <a:cs typeface="Calibri"/>
              </a:rPr>
              <a:t>Bv</a:t>
            </a:r>
            <a:r>
              <a:rPr lang="en-US" sz="2000" i="1" dirty="0">
                <a:solidFill>
                  <a:schemeClr val="dk1"/>
                </a:solidFill>
                <a:latin typeface="Calibri"/>
                <a:cs typeface="Calibri"/>
              </a:rPr>
              <a:t>. “I </a:t>
            </a:r>
            <a:r>
              <a:rPr lang="en-US" sz="2000" i="1" dirty="0" err="1">
                <a:solidFill>
                  <a:schemeClr val="dk1"/>
                </a:solidFill>
                <a:latin typeface="Calibri"/>
                <a:cs typeface="Calibri"/>
              </a:rPr>
              <a:t>kan</a:t>
            </a:r>
            <a:r>
              <a:rPr lang="en-US" sz="2000" i="1" dirty="0">
                <a:solidFill>
                  <a:schemeClr val="dk1"/>
                </a:solidFill>
                <a:latin typeface="Calibri"/>
                <a:cs typeface="Calibri"/>
              </a:rPr>
              <a:t> </a:t>
            </a:r>
            <a:r>
              <a:rPr lang="en-US" sz="2000" i="1" dirty="0" err="1">
                <a:solidFill>
                  <a:schemeClr val="dk1"/>
                </a:solidFill>
                <a:latin typeface="Calibri"/>
                <a:cs typeface="Calibri"/>
              </a:rPr>
              <a:t>mezelf</a:t>
            </a:r>
            <a:r>
              <a:rPr lang="en-US" sz="2000" i="1" dirty="0">
                <a:solidFill>
                  <a:schemeClr val="dk1"/>
                </a:solidFill>
                <a:latin typeface="Calibri"/>
                <a:cs typeface="Calibri"/>
              </a:rPr>
              <a:t> </a:t>
            </a:r>
            <a:r>
              <a:rPr lang="en-US" sz="2000" i="1" dirty="0" err="1">
                <a:solidFill>
                  <a:schemeClr val="dk1"/>
                </a:solidFill>
                <a:latin typeface="Calibri"/>
                <a:cs typeface="Calibri"/>
              </a:rPr>
              <a:t>zijn</a:t>
            </a:r>
            <a:r>
              <a:rPr lang="en-US" sz="2000" i="1" dirty="0">
                <a:solidFill>
                  <a:schemeClr val="dk1"/>
                </a:solidFill>
                <a:latin typeface="Calibri"/>
                <a:cs typeface="Calibri"/>
              </a:rPr>
              <a:t> op school.”</a:t>
            </a:r>
          </a:p>
          <a:p>
            <a:pPr lvl="8"/>
            <a:endParaRPr lang="en-US" sz="2000" i="1" dirty="0">
              <a:solidFill>
                <a:schemeClr val="dk1"/>
              </a:solidFill>
              <a:latin typeface="Calibri"/>
              <a:cs typeface="Calibri"/>
            </a:endParaRPr>
          </a:p>
          <a:p>
            <a:pPr marL="285750" indent="-285750">
              <a:buFont typeface="Arial"/>
              <a:buChar char="•"/>
            </a:pPr>
            <a:r>
              <a:rPr lang="en-US" sz="2400" b="1" dirty="0" err="1">
                <a:solidFill>
                  <a:schemeClr val="dk1"/>
                </a:solidFill>
                <a:latin typeface="Calibri"/>
                <a:cs typeface="Calibri"/>
              </a:rPr>
              <a:t>Klasklimaat</a:t>
            </a:r>
            <a:r>
              <a:rPr lang="en-US" sz="2400" b="1" dirty="0">
                <a:solidFill>
                  <a:schemeClr val="dk1"/>
                </a:solidFill>
                <a:latin typeface="Calibri"/>
                <a:cs typeface="Calibri"/>
              </a:rPr>
              <a:t> </a:t>
            </a:r>
            <a:r>
              <a:rPr lang="en-US" sz="2400" b="1" dirty="0" err="1">
                <a:solidFill>
                  <a:schemeClr val="dk1"/>
                </a:solidFill>
                <a:latin typeface="Calibri"/>
                <a:cs typeface="Calibri"/>
              </a:rPr>
              <a:t>en</a:t>
            </a:r>
            <a:r>
              <a:rPr lang="en-US" sz="2400" b="1" dirty="0">
                <a:solidFill>
                  <a:schemeClr val="dk1"/>
                </a:solidFill>
                <a:latin typeface="Calibri"/>
                <a:cs typeface="Calibri"/>
              </a:rPr>
              <a:t> </a:t>
            </a:r>
            <a:r>
              <a:rPr lang="en-US" sz="2400" b="1" dirty="0" err="1">
                <a:solidFill>
                  <a:schemeClr val="dk1"/>
                </a:solidFill>
                <a:latin typeface="Calibri"/>
                <a:cs typeface="Calibri"/>
              </a:rPr>
              <a:t>betrokkenheid</a:t>
            </a:r>
            <a:endParaRPr lang="en-US" sz="2400" b="1" dirty="0">
              <a:solidFill>
                <a:schemeClr val="dk1"/>
              </a:solidFill>
              <a:latin typeface="Calibri"/>
              <a:cs typeface="Calibri"/>
            </a:endParaRPr>
          </a:p>
          <a:p>
            <a:r>
              <a:rPr lang="en-US" sz="2000" i="1" dirty="0" err="1">
                <a:solidFill>
                  <a:schemeClr val="dk1"/>
                </a:solidFill>
                <a:latin typeface="Calibri"/>
                <a:cs typeface="Calibri"/>
              </a:rPr>
              <a:t>Bv</a:t>
            </a:r>
            <a:r>
              <a:rPr lang="en-US" sz="2000" i="1" dirty="0">
                <a:solidFill>
                  <a:schemeClr val="dk1"/>
                </a:solidFill>
                <a:latin typeface="Calibri"/>
                <a:cs typeface="Calibri"/>
              </a:rPr>
              <a:t>. “Meer dan de </a:t>
            </a:r>
            <a:r>
              <a:rPr lang="en-US" sz="2000" i="1" dirty="0" err="1">
                <a:solidFill>
                  <a:schemeClr val="dk1"/>
                </a:solidFill>
                <a:latin typeface="Calibri"/>
                <a:cs typeface="Calibri"/>
              </a:rPr>
              <a:t>helft</a:t>
            </a:r>
            <a:r>
              <a:rPr lang="en-US" sz="2000" i="1" dirty="0">
                <a:solidFill>
                  <a:schemeClr val="dk1"/>
                </a:solidFill>
                <a:latin typeface="Calibri"/>
                <a:cs typeface="Calibri"/>
              </a:rPr>
              <a:t> van </a:t>
            </a:r>
            <a:r>
              <a:rPr lang="en-US" sz="2000" i="1" dirty="0" err="1">
                <a:solidFill>
                  <a:schemeClr val="dk1"/>
                </a:solidFill>
                <a:latin typeface="Calibri"/>
                <a:cs typeface="Calibri"/>
              </a:rPr>
              <a:t>mijn</a:t>
            </a:r>
            <a:r>
              <a:rPr lang="en-US" sz="2000" i="1" dirty="0">
                <a:solidFill>
                  <a:schemeClr val="dk1"/>
                </a:solidFill>
                <a:latin typeface="Calibri"/>
                <a:cs typeface="Calibri"/>
              </a:rPr>
              <a:t> </a:t>
            </a:r>
            <a:r>
              <a:rPr lang="en-US" sz="2000" i="1" dirty="0" err="1">
                <a:solidFill>
                  <a:schemeClr val="dk1"/>
                </a:solidFill>
                <a:latin typeface="Calibri"/>
                <a:cs typeface="Calibri"/>
              </a:rPr>
              <a:t>leraren</a:t>
            </a:r>
            <a:r>
              <a:rPr lang="en-US" sz="2000" i="1" dirty="0">
                <a:solidFill>
                  <a:schemeClr val="dk1"/>
                </a:solidFill>
                <a:latin typeface="Calibri"/>
                <a:cs typeface="Calibri"/>
              </a:rPr>
              <a:t> </a:t>
            </a:r>
            <a:r>
              <a:rPr lang="en-US" sz="2000" i="1" dirty="0" err="1">
                <a:solidFill>
                  <a:schemeClr val="dk1"/>
                </a:solidFill>
                <a:latin typeface="Calibri"/>
                <a:cs typeface="Calibri"/>
              </a:rPr>
              <a:t>zijn</a:t>
            </a:r>
            <a:r>
              <a:rPr lang="en-US" sz="2000" i="1" dirty="0">
                <a:solidFill>
                  <a:schemeClr val="dk1"/>
                </a:solidFill>
                <a:latin typeface="Calibri"/>
                <a:cs typeface="Calibri"/>
              </a:rPr>
              <a:t> </a:t>
            </a:r>
            <a:r>
              <a:rPr lang="en-US" sz="2000" i="1" dirty="0" err="1">
                <a:solidFill>
                  <a:schemeClr val="dk1"/>
                </a:solidFill>
                <a:latin typeface="Calibri"/>
                <a:cs typeface="Calibri"/>
              </a:rPr>
              <a:t>vriendelijk</a:t>
            </a:r>
            <a:r>
              <a:rPr lang="en-US" sz="2000" i="1" dirty="0">
                <a:solidFill>
                  <a:schemeClr val="dk1"/>
                </a:solidFill>
                <a:latin typeface="Calibri"/>
                <a:cs typeface="Calibri"/>
              </a:rPr>
              <a:t> </a:t>
            </a:r>
            <a:r>
              <a:rPr lang="en-US" sz="2000" i="1" dirty="0" err="1">
                <a:solidFill>
                  <a:schemeClr val="dk1"/>
                </a:solidFill>
                <a:latin typeface="Calibri"/>
                <a:cs typeface="Calibri"/>
              </a:rPr>
              <a:t>tegen</a:t>
            </a:r>
            <a:r>
              <a:rPr lang="en-US" sz="2000" i="1" dirty="0">
                <a:solidFill>
                  <a:schemeClr val="dk1"/>
                </a:solidFill>
                <a:latin typeface="Calibri"/>
                <a:cs typeface="Calibri"/>
              </a:rPr>
              <a:t> </a:t>
            </a:r>
            <a:r>
              <a:rPr lang="en-US" sz="2000" i="1" dirty="0" err="1">
                <a:solidFill>
                  <a:schemeClr val="dk1"/>
                </a:solidFill>
                <a:latin typeface="Calibri"/>
                <a:cs typeface="Calibri"/>
              </a:rPr>
              <a:t>mij</a:t>
            </a:r>
            <a:r>
              <a:rPr lang="en-US" sz="2000" i="1" dirty="0">
                <a:solidFill>
                  <a:schemeClr val="dk1"/>
                </a:solidFill>
                <a:latin typeface="Calibri"/>
                <a:cs typeface="Calibri"/>
              </a:rPr>
              <a:t>.”</a:t>
            </a:r>
          </a:p>
          <a:p>
            <a:endParaRPr lang="en-US" sz="2000" i="1" dirty="0">
              <a:solidFill>
                <a:schemeClr val="dk1"/>
              </a:solidFill>
              <a:latin typeface="Calibri"/>
              <a:cs typeface="Calibri"/>
            </a:endParaRPr>
          </a:p>
          <a:p>
            <a:pPr marL="285750" indent="-285750">
              <a:buFont typeface="Arial"/>
              <a:buChar char="•"/>
            </a:pPr>
            <a:r>
              <a:rPr lang="en-US" sz="2400" b="1" dirty="0" err="1">
                <a:solidFill>
                  <a:schemeClr val="dk1"/>
                </a:solidFill>
                <a:latin typeface="Calibri"/>
                <a:cs typeface="Calibri"/>
              </a:rPr>
              <a:t>Sociale</a:t>
            </a:r>
            <a:r>
              <a:rPr lang="en-US" sz="2400" b="1" dirty="0">
                <a:solidFill>
                  <a:schemeClr val="dk1"/>
                </a:solidFill>
                <a:latin typeface="Calibri"/>
                <a:cs typeface="Calibri"/>
              </a:rPr>
              <a:t> </a:t>
            </a:r>
            <a:r>
              <a:rPr lang="en-US" sz="2400" b="1" dirty="0" err="1">
                <a:solidFill>
                  <a:schemeClr val="dk1"/>
                </a:solidFill>
                <a:latin typeface="Calibri"/>
                <a:cs typeface="Calibri"/>
              </a:rPr>
              <a:t>relaties</a:t>
            </a:r>
            <a:r>
              <a:rPr lang="en-US" sz="2400" b="1" dirty="0">
                <a:solidFill>
                  <a:schemeClr val="dk1"/>
                </a:solidFill>
                <a:latin typeface="Calibri"/>
                <a:cs typeface="Calibri"/>
              </a:rPr>
              <a:t> </a:t>
            </a:r>
            <a:r>
              <a:rPr lang="en-US" sz="2400" b="1" dirty="0" err="1">
                <a:solidFill>
                  <a:schemeClr val="dk1"/>
                </a:solidFill>
                <a:latin typeface="Calibri"/>
                <a:cs typeface="Calibri"/>
              </a:rPr>
              <a:t>leerlingen</a:t>
            </a:r>
            <a:endParaRPr lang="en-US" sz="2400" b="1" dirty="0">
              <a:solidFill>
                <a:schemeClr val="dk1"/>
              </a:solidFill>
              <a:latin typeface="Calibri"/>
              <a:cs typeface="Calibri"/>
            </a:endParaRPr>
          </a:p>
          <a:p>
            <a:r>
              <a:rPr lang="en-US" sz="2000" i="1" dirty="0" err="1">
                <a:solidFill>
                  <a:schemeClr val="dk1"/>
                </a:solidFill>
                <a:latin typeface="Calibri"/>
                <a:cs typeface="Calibri"/>
              </a:rPr>
              <a:t>Bv</a:t>
            </a:r>
            <a:r>
              <a:rPr lang="en-US" sz="2000" i="1" dirty="0">
                <a:solidFill>
                  <a:schemeClr val="dk1"/>
                </a:solidFill>
                <a:latin typeface="Calibri"/>
                <a:cs typeface="Calibri"/>
              </a:rPr>
              <a:t>. “</a:t>
            </a:r>
            <a:r>
              <a:rPr lang="en-US" sz="2000" i="1" dirty="0" err="1">
                <a:solidFill>
                  <a:schemeClr val="dk1"/>
                </a:solidFill>
                <a:latin typeface="Calibri"/>
                <a:cs typeface="Calibri"/>
              </a:rPr>
              <a:t>Ik</a:t>
            </a:r>
            <a:r>
              <a:rPr lang="en-US" sz="2000" i="1" dirty="0">
                <a:solidFill>
                  <a:schemeClr val="dk1"/>
                </a:solidFill>
                <a:latin typeface="Calibri"/>
                <a:cs typeface="Calibri"/>
              </a:rPr>
              <a:t> word op </a:t>
            </a:r>
            <a:r>
              <a:rPr lang="en-US" sz="2000" i="1" dirty="0" err="1">
                <a:solidFill>
                  <a:schemeClr val="dk1"/>
                </a:solidFill>
                <a:latin typeface="Calibri"/>
                <a:cs typeface="Calibri"/>
              </a:rPr>
              <a:t>dit</a:t>
            </a:r>
            <a:r>
              <a:rPr lang="en-US" sz="2000" i="1" dirty="0">
                <a:solidFill>
                  <a:schemeClr val="dk1"/>
                </a:solidFill>
                <a:latin typeface="Calibri"/>
                <a:cs typeface="Calibri"/>
              </a:rPr>
              <a:t> moment </a:t>
            </a:r>
            <a:r>
              <a:rPr lang="en-US" sz="2000" i="1" dirty="0" err="1">
                <a:solidFill>
                  <a:schemeClr val="dk1"/>
                </a:solidFill>
                <a:latin typeface="Calibri"/>
                <a:cs typeface="Calibri"/>
              </a:rPr>
              <a:t>gepest</a:t>
            </a:r>
            <a:r>
              <a:rPr lang="en-US" sz="2000" i="1" dirty="0">
                <a:solidFill>
                  <a:schemeClr val="dk1"/>
                </a:solidFill>
                <a:latin typeface="Calibri"/>
                <a:cs typeface="Calibri"/>
              </a:rPr>
              <a:t> op school.”</a:t>
            </a:r>
          </a:p>
          <a:p>
            <a:endParaRPr lang="en-US" sz="2000" i="1" dirty="0">
              <a:solidFill>
                <a:schemeClr val="dk1"/>
              </a:solidFill>
              <a:latin typeface="Calibri"/>
              <a:cs typeface="Calibri"/>
            </a:endParaRPr>
          </a:p>
          <a:p>
            <a:pPr marL="285750" indent="-285750">
              <a:buFont typeface="Arial"/>
              <a:buChar char="•"/>
            </a:pPr>
            <a:r>
              <a:rPr lang="en-US" sz="2400" b="1" dirty="0" err="1">
                <a:solidFill>
                  <a:schemeClr val="dk1"/>
                </a:solidFill>
                <a:latin typeface="Calibri"/>
                <a:cs typeface="Calibri"/>
              </a:rPr>
              <a:t>Academisch</a:t>
            </a:r>
            <a:r>
              <a:rPr lang="en-US" sz="2400" b="1" dirty="0">
                <a:solidFill>
                  <a:schemeClr val="dk1"/>
                </a:solidFill>
                <a:latin typeface="Calibri"/>
                <a:cs typeface="Calibri"/>
              </a:rPr>
              <a:t> </a:t>
            </a:r>
            <a:r>
              <a:rPr lang="en-US" sz="2400" b="1" dirty="0" err="1">
                <a:solidFill>
                  <a:schemeClr val="dk1"/>
                </a:solidFill>
                <a:latin typeface="Calibri"/>
                <a:cs typeface="Calibri"/>
              </a:rPr>
              <a:t>zelfconcept</a:t>
            </a:r>
            <a:endParaRPr lang="en-US" sz="2400" b="1" dirty="0">
              <a:solidFill>
                <a:schemeClr val="dk1"/>
              </a:solidFill>
              <a:latin typeface="Calibri"/>
              <a:cs typeface="Calibri"/>
            </a:endParaRPr>
          </a:p>
          <a:p>
            <a:r>
              <a:rPr lang="en-US" sz="2000" i="1" dirty="0" err="1">
                <a:solidFill>
                  <a:schemeClr val="dk1"/>
                </a:solidFill>
                <a:latin typeface="Calibri"/>
                <a:cs typeface="Calibri"/>
              </a:rPr>
              <a:t>Bv</a:t>
            </a:r>
            <a:r>
              <a:rPr lang="en-US" sz="2000" i="1" dirty="0">
                <a:solidFill>
                  <a:schemeClr val="dk1"/>
                </a:solidFill>
                <a:latin typeface="Calibri"/>
                <a:cs typeface="Calibri"/>
              </a:rPr>
              <a:t>. “Als </a:t>
            </a:r>
            <a:r>
              <a:rPr lang="en-US" sz="2000" i="1" dirty="0" err="1">
                <a:solidFill>
                  <a:schemeClr val="dk1"/>
                </a:solidFill>
                <a:latin typeface="Calibri"/>
                <a:cs typeface="Calibri"/>
              </a:rPr>
              <a:t>ik</a:t>
            </a:r>
            <a:r>
              <a:rPr lang="en-US" sz="2000" i="1" dirty="0">
                <a:solidFill>
                  <a:schemeClr val="dk1"/>
                </a:solidFill>
                <a:latin typeface="Calibri"/>
                <a:cs typeface="Calibri"/>
              </a:rPr>
              <a:t> </a:t>
            </a:r>
            <a:r>
              <a:rPr lang="en-US" sz="2000" i="1" dirty="0" err="1">
                <a:solidFill>
                  <a:schemeClr val="dk1"/>
                </a:solidFill>
                <a:latin typeface="Calibri"/>
                <a:cs typeface="Calibri"/>
              </a:rPr>
              <a:t>een</a:t>
            </a:r>
            <a:r>
              <a:rPr lang="en-US" sz="2000" i="1" dirty="0">
                <a:solidFill>
                  <a:schemeClr val="dk1"/>
                </a:solidFill>
                <a:latin typeface="Calibri"/>
                <a:cs typeface="Calibri"/>
              </a:rPr>
              <a:t> </a:t>
            </a:r>
            <a:r>
              <a:rPr lang="en-US" sz="2000" i="1" dirty="0" err="1">
                <a:solidFill>
                  <a:schemeClr val="dk1"/>
                </a:solidFill>
                <a:latin typeface="Calibri"/>
                <a:cs typeface="Calibri"/>
              </a:rPr>
              <a:t>toets</a:t>
            </a:r>
            <a:r>
              <a:rPr lang="en-US" sz="2000" i="1" dirty="0">
                <a:solidFill>
                  <a:schemeClr val="dk1"/>
                </a:solidFill>
                <a:latin typeface="Calibri"/>
                <a:cs typeface="Calibri"/>
              </a:rPr>
              <a:t> of </a:t>
            </a:r>
            <a:r>
              <a:rPr lang="en-US" sz="2000" i="1" dirty="0" err="1">
                <a:solidFill>
                  <a:schemeClr val="dk1"/>
                </a:solidFill>
                <a:latin typeface="Calibri"/>
                <a:cs typeface="Calibri"/>
              </a:rPr>
              <a:t>een</a:t>
            </a:r>
            <a:r>
              <a:rPr lang="en-US" sz="2000" i="1" dirty="0">
                <a:solidFill>
                  <a:schemeClr val="dk1"/>
                </a:solidFill>
                <a:latin typeface="Calibri"/>
                <a:cs typeface="Calibri"/>
              </a:rPr>
              <a:t> </a:t>
            </a:r>
            <a:r>
              <a:rPr lang="en-US" sz="2000" i="1" dirty="0" err="1">
                <a:solidFill>
                  <a:schemeClr val="dk1"/>
                </a:solidFill>
                <a:latin typeface="Calibri"/>
                <a:cs typeface="Calibri"/>
              </a:rPr>
              <a:t>taak</a:t>
            </a:r>
            <a:r>
              <a:rPr lang="en-US" sz="2000" i="1" dirty="0">
                <a:solidFill>
                  <a:schemeClr val="dk1"/>
                </a:solidFill>
                <a:latin typeface="Calibri"/>
                <a:cs typeface="Calibri"/>
              </a:rPr>
              <a:t> </a:t>
            </a:r>
            <a:r>
              <a:rPr lang="en-US" sz="2000" i="1" dirty="0" err="1">
                <a:solidFill>
                  <a:schemeClr val="dk1"/>
                </a:solidFill>
                <a:latin typeface="Calibri"/>
                <a:cs typeface="Calibri"/>
              </a:rPr>
              <a:t>moet</a:t>
            </a:r>
            <a:r>
              <a:rPr lang="en-US" sz="2000" i="1" dirty="0">
                <a:solidFill>
                  <a:schemeClr val="dk1"/>
                </a:solidFill>
                <a:latin typeface="Calibri"/>
                <a:cs typeface="Calibri"/>
              </a:rPr>
              <a:t> </a:t>
            </a:r>
            <a:r>
              <a:rPr lang="en-US" sz="2000" i="1" dirty="0" err="1">
                <a:solidFill>
                  <a:schemeClr val="dk1"/>
                </a:solidFill>
                <a:latin typeface="Calibri"/>
                <a:cs typeface="Calibri"/>
              </a:rPr>
              <a:t>maken</a:t>
            </a:r>
            <a:r>
              <a:rPr lang="en-US" sz="2000" i="1" dirty="0">
                <a:solidFill>
                  <a:schemeClr val="dk1"/>
                </a:solidFill>
                <a:latin typeface="Calibri"/>
                <a:cs typeface="Calibri"/>
              </a:rPr>
              <a:t>, </a:t>
            </a:r>
            <a:r>
              <a:rPr lang="en-US" sz="2000" i="1" dirty="0" err="1">
                <a:solidFill>
                  <a:schemeClr val="dk1"/>
                </a:solidFill>
                <a:latin typeface="Calibri"/>
                <a:cs typeface="Calibri"/>
              </a:rPr>
              <a:t>heb</a:t>
            </a:r>
            <a:r>
              <a:rPr lang="en-US" sz="2000" i="1" dirty="0">
                <a:solidFill>
                  <a:schemeClr val="dk1"/>
                </a:solidFill>
                <a:latin typeface="Calibri"/>
                <a:cs typeface="Calibri"/>
              </a:rPr>
              <a:t> </a:t>
            </a:r>
            <a:r>
              <a:rPr lang="en-US" sz="2000" i="1" dirty="0" err="1">
                <a:solidFill>
                  <a:schemeClr val="dk1"/>
                </a:solidFill>
                <a:latin typeface="Calibri"/>
                <a:cs typeface="Calibri"/>
              </a:rPr>
              <a:t>ik</a:t>
            </a:r>
            <a:r>
              <a:rPr lang="en-US" sz="2000" i="1" dirty="0">
                <a:solidFill>
                  <a:schemeClr val="dk1"/>
                </a:solidFill>
                <a:latin typeface="Calibri"/>
                <a:cs typeface="Calibri"/>
              </a:rPr>
              <a:t> het </a:t>
            </a:r>
            <a:r>
              <a:rPr lang="en-US" sz="2000" i="1" dirty="0" err="1">
                <a:solidFill>
                  <a:schemeClr val="dk1"/>
                </a:solidFill>
                <a:latin typeface="Calibri"/>
                <a:cs typeface="Calibri"/>
              </a:rPr>
              <a:t>gevoel</a:t>
            </a:r>
            <a:r>
              <a:rPr lang="en-US" sz="2000" i="1" dirty="0">
                <a:solidFill>
                  <a:schemeClr val="dk1"/>
                </a:solidFill>
                <a:latin typeface="Calibri"/>
                <a:cs typeface="Calibri"/>
              </a:rPr>
              <a:t> </a:t>
            </a:r>
            <a:r>
              <a:rPr lang="en-US" sz="2000" i="1" dirty="0" err="1">
                <a:solidFill>
                  <a:schemeClr val="dk1"/>
                </a:solidFill>
                <a:latin typeface="Calibri"/>
                <a:cs typeface="Calibri"/>
              </a:rPr>
              <a:t>dat</a:t>
            </a:r>
            <a:r>
              <a:rPr lang="en-US" sz="2000" i="1" dirty="0">
                <a:solidFill>
                  <a:schemeClr val="dk1"/>
                </a:solidFill>
                <a:latin typeface="Calibri"/>
                <a:cs typeface="Calibri"/>
              </a:rPr>
              <a:t> </a:t>
            </a:r>
            <a:r>
              <a:rPr lang="en-US" sz="2000" i="1" dirty="0" err="1">
                <a:solidFill>
                  <a:schemeClr val="dk1"/>
                </a:solidFill>
                <a:latin typeface="Calibri"/>
                <a:cs typeface="Calibri"/>
              </a:rPr>
              <a:t>ik</a:t>
            </a:r>
            <a:r>
              <a:rPr lang="en-US" sz="2000" i="1" dirty="0">
                <a:solidFill>
                  <a:schemeClr val="dk1"/>
                </a:solidFill>
                <a:latin typeface="Calibri"/>
                <a:cs typeface="Calibri"/>
              </a:rPr>
              <a:t> het </a:t>
            </a:r>
            <a:r>
              <a:rPr lang="en-US" sz="2000" i="1" dirty="0" err="1">
                <a:solidFill>
                  <a:schemeClr val="dk1"/>
                </a:solidFill>
                <a:latin typeface="Calibri"/>
                <a:cs typeface="Calibri"/>
              </a:rPr>
              <a:t>wel</a:t>
            </a:r>
            <a:r>
              <a:rPr lang="en-US" sz="2000" i="1" dirty="0">
                <a:solidFill>
                  <a:schemeClr val="dk1"/>
                </a:solidFill>
                <a:latin typeface="Calibri"/>
                <a:cs typeface="Calibri"/>
              </a:rPr>
              <a:t> </a:t>
            </a:r>
            <a:r>
              <a:rPr lang="en-US" sz="2000" i="1" dirty="0" err="1">
                <a:solidFill>
                  <a:schemeClr val="dk1"/>
                </a:solidFill>
                <a:latin typeface="Calibri"/>
                <a:cs typeface="Calibri"/>
              </a:rPr>
              <a:t>kan.</a:t>
            </a:r>
            <a:r>
              <a:rPr lang="en-US" sz="2000" i="1" dirty="0">
                <a:solidFill>
                  <a:schemeClr val="dk1"/>
                </a:solidFill>
                <a:latin typeface="Calibri"/>
                <a:cs typeface="Calibri"/>
              </a:rPr>
              <a:t>”</a:t>
            </a:r>
            <a:endParaRPr lang="en-US" sz="2400" dirty="0">
              <a:solidFill>
                <a:schemeClr val="dk1"/>
              </a:solidFill>
              <a:latin typeface="Calibri"/>
              <a:cs typeface="Calibri"/>
              <a:sym typeface="Wingdings" panose="05000000000000000000" pitchFamily="2" charset="2"/>
            </a:endParaRPr>
          </a:p>
          <a:p>
            <a:pPr marL="342900" indent="-342900">
              <a:buFont typeface="Arial" panose="020B0604020202020204" pitchFamily="34" charset="0"/>
              <a:buChar char="•"/>
            </a:pPr>
            <a:endParaRPr lang="en-US" sz="2400" b="1" dirty="0">
              <a:solidFill>
                <a:schemeClr val="dk1"/>
              </a:solidFill>
              <a:latin typeface="Calibri"/>
              <a:cs typeface="Calibri"/>
            </a:endParaRPr>
          </a:p>
        </p:txBody>
      </p:sp>
      <p:pic>
        <p:nvPicPr>
          <p:cNvPr id="4" name="Afbeelding 3" descr="Afbeelding met persoon, overdekt, kleding, computer&#10;&#10;Automatisch gegenereerde beschrijving">
            <a:extLst>
              <a:ext uri="{FF2B5EF4-FFF2-40B4-BE49-F238E27FC236}">
                <a16:creationId xmlns:a16="http://schemas.microsoft.com/office/drawing/2014/main" id="{F7330B89-313D-1FD6-7719-945841DE375B}"/>
              </a:ext>
            </a:extLst>
          </p:cNvPr>
          <p:cNvPicPr>
            <a:picLocks noChangeAspect="1"/>
          </p:cNvPicPr>
          <p:nvPr/>
        </p:nvPicPr>
        <p:blipFill>
          <a:blip r:embed="rId5"/>
          <a:stretch>
            <a:fillRect/>
          </a:stretch>
        </p:blipFill>
        <p:spPr>
          <a:xfrm>
            <a:off x="7754324" y="68388"/>
            <a:ext cx="4315659" cy="2499346"/>
          </a:xfrm>
          <a:prstGeom prst="rect">
            <a:avLst/>
          </a:prstGeom>
        </p:spPr>
      </p:pic>
    </p:spTree>
    <p:extLst>
      <p:ext uri="{BB962C8B-B14F-4D97-AF65-F5344CB8AC3E}">
        <p14:creationId xmlns:p14="http://schemas.microsoft.com/office/powerpoint/2010/main" val="4076404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2" name="Google Shape;56;p1" descr="Avontuur, Blonde Haren, Verkennen, Meisje, Springen">
            <a:extLst>
              <a:ext uri="{FF2B5EF4-FFF2-40B4-BE49-F238E27FC236}">
                <a16:creationId xmlns:a16="http://schemas.microsoft.com/office/drawing/2014/main" id="{69B9A9AB-5396-D89D-89D0-71B2F61D7317}"/>
              </a:ext>
            </a:extLst>
          </p:cNvPr>
          <p:cNvPicPr preferRelativeResize="0"/>
          <p:nvPr/>
        </p:nvPicPr>
        <p:blipFill rotWithShape="1">
          <a:blip r:embed="rId3">
            <a:alphaModFix/>
          </a:blip>
          <a:srcRect t="14708" b="1022"/>
          <a:stretch/>
        </p:blipFill>
        <p:spPr>
          <a:xfrm>
            <a:off x="20" y="2898"/>
            <a:ext cx="12191981" cy="6857990"/>
          </a:xfrm>
          <a:prstGeom prst="rect">
            <a:avLst/>
          </a:prstGeom>
          <a:noFill/>
          <a:ln>
            <a:noFill/>
          </a:ln>
        </p:spPr>
      </p:pic>
      <p:sp>
        <p:nvSpPr>
          <p:cNvPr id="150" name="Google Shape;150;p8"/>
          <p:cNvSpPr/>
          <p:nvPr/>
        </p:nvSpPr>
        <p:spPr>
          <a:xfrm>
            <a:off x="454939" y="228054"/>
            <a:ext cx="11160125" cy="6401891"/>
          </a:xfrm>
          <a:prstGeom prst="rect">
            <a:avLst/>
          </a:prstGeom>
          <a:solidFill>
            <a:schemeClr val="lt1">
              <a:alpha val="85882"/>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nl-BE" sz="1800">
              <a:solidFill>
                <a:schemeClr val="lt1"/>
              </a:solidFill>
              <a:latin typeface="Arial"/>
              <a:ea typeface="Arial"/>
              <a:cs typeface="Arial"/>
              <a:sym typeface="Arial"/>
            </a:endParaRPr>
          </a:p>
        </p:txBody>
      </p:sp>
      <p:pic>
        <p:nvPicPr>
          <p:cNvPr id="151" name="Google Shape;151;p8" descr="Afbeeldingsresultaat voor hogeschool pxl"/>
          <p:cNvPicPr preferRelativeResize="0"/>
          <p:nvPr/>
        </p:nvPicPr>
        <p:blipFill rotWithShape="1">
          <a:blip r:embed="rId4">
            <a:alphaModFix/>
          </a:blip>
          <a:srcRect/>
          <a:stretch/>
        </p:blipFill>
        <p:spPr>
          <a:xfrm>
            <a:off x="9325730" y="6180012"/>
            <a:ext cx="2760448" cy="609599"/>
          </a:xfrm>
          <a:prstGeom prst="rect">
            <a:avLst/>
          </a:prstGeom>
          <a:noFill/>
          <a:ln>
            <a:noFill/>
          </a:ln>
        </p:spPr>
      </p:pic>
      <p:sp>
        <p:nvSpPr>
          <p:cNvPr id="152" name="Google Shape;152;p8"/>
          <p:cNvSpPr txBox="1"/>
          <p:nvPr/>
        </p:nvSpPr>
        <p:spPr>
          <a:xfrm>
            <a:off x="515927" y="228054"/>
            <a:ext cx="11160125" cy="83095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nl-BE" sz="3200" b="1" dirty="0">
                <a:solidFill>
                  <a:schemeClr val="dk1"/>
                </a:solidFill>
                <a:latin typeface="Calibri"/>
                <a:ea typeface="Calibri"/>
                <a:cs typeface="Calibri"/>
                <a:sym typeface="Calibri"/>
              </a:rPr>
              <a:t>Dashboard voor zorgteam</a:t>
            </a:r>
            <a:endParaRPr sz="1800" dirty="0">
              <a:solidFill>
                <a:schemeClr val="dk1"/>
              </a:solidFill>
              <a:latin typeface="Calibri"/>
              <a:ea typeface="Calibri"/>
              <a:cs typeface="Calibri"/>
              <a:sym typeface="Calibri"/>
            </a:endParaRPr>
          </a:p>
        </p:txBody>
      </p:sp>
      <p:sp>
        <p:nvSpPr>
          <p:cNvPr id="153" name="Google Shape;153;p8"/>
          <p:cNvSpPr txBox="1"/>
          <p:nvPr/>
        </p:nvSpPr>
        <p:spPr>
          <a:xfrm>
            <a:off x="576936" y="1013744"/>
            <a:ext cx="10215600" cy="4524275"/>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2200"/>
              <a:buFont typeface="Arial" panose="020B0604020202020204" pitchFamily="34" charset="0"/>
              <a:buChar char="•"/>
            </a:pPr>
            <a:r>
              <a:rPr lang="en-US" sz="2400" b="1" dirty="0" err="1">
                <a:solidFill>
                  <a:schemeClr val="dk1"/>
                </a:solidFill>
                <a:latin typeface="Calibri"/>
                <a:ea typeface="Calibri"/>
                <a:cs typeface="Calibri"/>
                <a:sym typeface="Calibri"/>
              </a:rPr>
              <a:t>Spindiagram</a:t>
            </a:r>
            <a:r>
              <a:rPr lang="en-US" sz="2400" dirty="0">
                <a:solidFill>
                  <a:schemeClr val="dk1"/>
                </a:solidFill>
                <a:latin typeface="Calibri"/>
                <a:ea typeface="Calibri"/>
                <a:cs typeface="Calibri"/>
                <a:sym typeface="Calibri"/>
              </a:rPr>
              <a:t>: hart van het dashboard, </a:t>
            </a:r>
            <a:r>
              <a:rPr lang="en-US" sz="2400" dirty="0" err="1">
                <a:solidFill>
                  <a:schemeClr val="dk1"/>
                </a:solidFill>
                <a:latin typeface="Calibri"/>
                <a:ea typeface="Calibri"/>
                <a:cs typeface="Calibri"/>
                <a:sym typeface="Calibri"/>
              </a:rPr>
              <a:t>eerste</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stap</a:t>
            </a:r>
            <a:r>
              <a:rPr lang="en-US" sz="2400" dirty="0">
                <a:solidFill>
                  <a:schemeClr val="dk1"/>
                </a:solidFill>
                <a:latin typeface="Calibri"/>
                <a:ea typeface="Calibri"/>
                <a:cs typeface="Calibri"/>
                <a:sym typeface="Calibri"/>
              </a:rPr>
              <a:t> in </a:t>
            </a:r>
            <a:r>
              <a:rPr lang="en-US" sz="2400" dirty="0" err="1">
                <a:solidFill>
                  <a:schemeClr val="dk1"/>
                </a:solidFill>
                <a:latin typeface="Calibri"/>
                <a:ea typeface="Calibri"/>
                <a:cs typeface="Calibri"/>
                <a:sym typeface="Calibri"/>
              </a:rPr>
              <a:t>analyse</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gemiddelde</a:t>
            </a:r>
            <a:r>
              <a:rPr lang="en-US" sz="2400" dirty="0">
                <a:solidFill>
                  <a:schemeClr val="dk1"/>
                </a:solidFill>
                <a:latin typeface="Calibri"/>
                <a:ea typeface="Calibri"/>
                <a:cs typeface="Calibri"/>
                <a:sym typeface="Calibri"/>
              </a:rPr>
              <a:t> scores per </a:t>
            </a:r>
            <a:r>
              <a:rPr lang="en-US" sz="2400" dirty="0" err="1">
                <a:solidFill>
                  <a:schemeClr val="dk1"/>
                </a:solidFill>
                <a:latin typeface="Calibri"/>
                <a:ea typeface="Calibri"/>
                <a:cs typeface="Calibri"/>
                <a:sym typeface="Calibri"/>
              </a:rPr>
              <a:t>deelconstruct</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hoogste</a:t>
            </a:r>
            <a:r>
              <a:rPr lang="en-US" sz="2400" dirty="0">
                <a:solidFill>
                  <a:schemeClr val="dk1"/>
                </a:solidFill>
                <a:latin typeface="Calibri"/>
                <a:ea typeface="Calibri"/>
                <a:cs typeface="Calibri"/>
                <a:sym typeface="Calibri"/>
              </a:rPr>
              <a:t> score, </a:t>
            </a:r>
            <a:r>
              <a:rPr lang="en-US" sz="2400" dirty="0" err="1">
                <a:solidFill>
                  <a:schemeClr val="dk1"/>
                </a:solidFill>
                <a:latin typeface="Calibri"/>
                <a:ea typeface="Calibri"/>
                <a:cs typeface="Calibri"/>
                <a:sym typeface="Calibri"/>
              </a:rPr>
              <a:t>laagste</a:t>
            </a:r>
            <a:r>
              <a:rPr lang="en-US" sz="2400" dirty="0">
                <a:solidFill>
                  <a:schemeClr val="dk1"/>
                </a:solidFill>
                <a:latin typeface="Calibri"/>
                <a:ea typeface="Calibri"/>
                <a:cs typeface="Calibri"/>
                <a:sym typeface="Calibri"/>
              </a:rPr>
              <a:t> score.</a:t>
            </a:r>
          </a:p>
          <a:p>
            <a:pPr marR="0" lvl="0" algn="l" rtl="0">
              <a:spcBef>
                <a:spcPts val="0"/>
              </a:spcBef>
              <a:spcAft>
                <a:spcPts val="0"/>
              </a:spcAft>
              <a:buClr>
                <a:schemeClr val="dk1"/>
              </a:buClr>
              <a:buSzPts val="2200"/>
            </a:pPr>
            <a:endParaRPr lang="en-US" sz="2400" dirty="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2200"/>
              <a:buFont typeface="Arial" panose="020B0604020202020204" pitchFamily="34" charset="0"/>
              <a:buChar char="•"/>
            </a:pPr>
            <a:r>
              <a:rPr lang="en-US" sz="2400" b="1" dirty="0" err="1">
                <a:solidFill>
                  <a:schemeClr val="dk1"/>
                </a:solidFill>
                <a:latin typeface="Calibri"/>
                <a:ea typeface="Calibri"/>
                <a:cs typeface="Calibri"/>
                <a:sym typeface="Calibri"/>
              </a:rPr>
              <a:t>Lijngrafiek</a:t>
            </a:r>
            <a:r>
              <a:rPr lang="en-US" sz="2400" b="1"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evolutie</a:t>
            </a:r>
            <a:r>
              <a:rPr lang="en-US" sz="2400" dirty="0">
                <a:solidFill>
                  <a:schemeClr val="dk1"/>
                </a:solidFill>
                <a:latin typeface="Calibri"/>
                <a:ea typeface="Calibri"/>
                <a:cs typeface="Calibri"/>
                <a:sym typeface="Calibri"/>
              </a:rPr>
              <a:t> op </a:t>
            </a:r>
            <a:r>
              <a:rPr lang="en-US" sz="2400" dirty="0" err="1">
                <a:solidFill>
                  <a:schemeClr val="dk1"/>
                </a:solidFill>
                <a:latin typeface="Calibri"/>
                <a:ea typeface="Calibri"/>
                <a:cs typeface="Calibri"/>
                <a:sym typeface="Calibri"/>
              </a:rPr>
              <a:t>schoolniveau</a:t>
            </a:r>
            <a:r>
              <a:rPr lang="en-US" sz="2400" dirty="0">
                <a:solidFill>
                  <a:schemeClr val="dk1"/>
                </a:solidFill>
                <a:latin typeface="Calibri"/>
                <a:ea typeface="Calibri"/>
                <a:cs typeface="Calibri"/>
                <a:sym typeface="Calibri"/>
              </a:rPr>
              <a:t> over </a:t>
            </a:r>
            <a:r>
              <a:rPr lang="en-US" sz="2400" dirty="0" err="1">
                <a:solidFill>
                  <a:schemeClr val="dk1"/>
                </a:solidFill>
                <a:latin typeface="Calibri"/>
                <a:ea typeface="Calibri"/>
                <a:cs typeface="Calibri"/>
                <a:sym typeface="Calibri"/>
              </a:rPr>
              <a:t>verschillende</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meetmomenten</a:t>
            </a:r>
            <a:r>
              <a:rPr lang="en-US" sz="2400" dirty="0">
                <a:solidFill>
                  <a:schemeClr val="dk1"/>
                </a:solidFill>
                <a:latin typeface="Calibri"/>
                <a:ea typeface="Calibri"/>
                <a:cs typeface="Calibri"/>
                <a:sym typeface="Calibri"/>
              </a:rPr>
              <a:t>. </a:t>
            </a:r>
          </a:p>
          <a:p>
            <a:pPr marL="285750" marR="0" lvl="0" indent="-285750" algn="l" rtl="0">
              <a:spcBef>
                <a:spcPts val="0"/>
              </a:spcBef>
              <a:spcAft>
                <a:spcPts val="0"/>
              </a:spcAft>
              <a:buClr>
                <a:schemeClr val="dk1"/>
              </a:buClr>
              <a:buSzPts val="2200"/>
              <a:buFont typeface="Arial" panose="020B0604020202020204" pitchFamily="34" charset="0"/>
              <a:buChar char="•"/>
            </a:pPr>
            <a:endParaRPr lang="en-US" sz="2400" dirty="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2200"/>
              <a:buFont typeface="Arial" panose="020B0604020202020204" pitchFamily="34" charset="0"/>
              <a:buChar char="•"/>
            </a:pPr>
            <a:r>
              <a:rPr lang="en-US" sz="2400" b="1" dirty="0">
                <a:solidFill>
                  <a:schemeClr val="dk1"/>
                </a:solidFill>
                <a:latin typeface="Calibri"/>
                <a:ea typeface="Calibri"/>
                <a:cs typeface="Calibri"/>
                <a:sym typeface="Calibri"/>
              </a:rPr>
              <a:t>‘</a:t>
            </a:r>
            <a:r>
              <a:rPr lang="en-US" sz="2400" b="1" dirty="0" err="1">
                <a:solidFill>
                  <a:schemeClr val="dk1"/>
                </a:solidFill>
                <a:latin typeface="Calibri"/>
                <a:ea typeface="Calibri"/>
                <a:cs typeface="Calibri"/>
                <a:sym typeface="Calibri"/>
              </a:rPr>
              <a:t>Klasresultaten</a:t>
            </a:r>
            <a:r>
              <a:rPr lang="en-US" sz="2400" b="1" dirty="0">
                <a:solidFill>
                  <a:schemeClr val="dk1"/>
                </a:solidFill>
                <a:latin typeface="Calibri"/>
                <a:ea typeface="Calibri"/>
                <a:cs typeface="Calibri"/>
                <a:sym typeface="Calibri"/>
              </a:rPr>
              <a:t>’ + ‘</a:t>
            </a:r>
            <a:r>
              <a:rPr lang="en-US" sz="2400" b="1" dirty="0" err="1">
                <a:solidFill>
                  <a:schemeClr val="dk1"/>
                </a:solidFill>
                <a:latin typeface="Calibri"/>
                <a:ea typeface="Calibri"/>
                <a:cs typeface="Calibri"/>
                <a:sym typeface="Calibri"/>
              </a:rPr>
              <a:t>leerlingresultaten</a:t>
            </a:r>
            <a:r>
              <a:rPr lang="en-US" sz="2400" b="1"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hetzelfde</a:t>
            </a:r>
            <a:r>
              <a:rPr lang="en-US" sz="2400" dirty="0">
                <a:solidFill>
                  <a:schemeClr val="dk1"/>
                </a:solidFill>
                <a:latin typeface="Calibri"/>
                <a:ea typeface="Calibri"/>
                <a:cs typeface="Calibri"/>
                <a:sym typeface="Calibri"/>
              </a:rPr>
              <a:t> patroon </a:t>
            </a:r>
            <a:r>
              <a:rPr lang="en-US" sz="2400" dirty="0" err="1">
                <a:solidFill>
                  <a:schemeClr val="dk1"/>
                </a:solidFill>
                <a:latin typeface="Calibri"/>
                <a:ea typeface="Calibri"/>
                <a:cs typeface="Calibri"/>
                <a:sym typeface="Calibri"/>
              </a:rPr>
              <a:t>voor</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klasniveau</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en</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leerlingniveau</a:t>
            </a:r>
            <a:r>
              <a:rPr lang="en-US" sz="2400" dirty="0">
                <a:solidFill>
                  <a:schemeClr val="dk1"/>
                </a:solidFill>
                <a:latin typeface="Calibri"/>
                <a:ea typeface="Calibri"/>
                <a:cs typeface="Calibri"/>
                <a:sym typeface="Calibri"/>
              </a:rPr>
              <a:t>. </a:t>
            </a:r>
          </a:p>
          <a:p>
            <a:pPr marR="0" lvl="0" algn="l" rtl="0">
              <a:spcBef>
                <a:spcPts val="0"/>
              </a:spcBef>
              <a:spcAft>
                <a:spcPts val="0"/>
              </a:spcAft>
              <a:buClr>
                <a:schemeClr val="dk1"/>
              </a:buClr>
              <a:buSzPts val="2200"/>
            </a:pPr>
            <a:endParaRPr lang="en-US" sz="2400" dirty="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2200"/>
              <a:buFont typeface="Arial" panose="020B0604020202020204" pitchFamily="34" charset="0"/>
              <a:buChar char="•"/>
            </a:pPr>
            <a:r>
              <a:rPr lang="en-US" sz="2400" b="1" dirty="0">
                <a:solidFill>
                  <a:schemeClr val="dk1"/>
                </a:solidFill>
                <a:latin typeface="Calibri"/>
                <a:ea typeface="Calibri"/>
                <a:cs typeface="Calibri"/>
                <a:sym typeface="Calibri"/>
              </a:rPr>
              <a:t>‘</a:t>
            </a:r>
            <a:r>
              <a:rPr lang="en-US" sz="2400" b="1" dirty="0" err="1">
                <a:solidFill>
                  <a:schemeClr val="dk1"/>
                </a:solidFill>
                <a:latin typeface="Calibri"/>
                <a:ea typeface="Calibri"/>
                <a:cs typeface="Calibri"/>
                <a:sym typeface="Calibri"/>
              </a:rPr>
              <a:t>Resultaten</a:t>
            </a:r>
            <a:r>
              <a:rPr lang="en-US" sz="2400" b="1" dirty="0">
                <a:solidFill>
                  <a:schemeClr val="dk1"/>
                </a:solidFill>
                <a:latin typeface="Calibri"/>
                <a:ea typeface="Calibri"/>
                <a:cs typeface="Calibri"/>
                <a:sym typeface="Calibri"/>
              </a:rPr>
              <a:t> </a:t>
            </a:r>
            <a:r>
              <a:rPr lang="en-US" sz="2400" b="1" dirty="0" err="1">
                <a:solidFill>
                  <a:schemeClr val="dk1"/>
                </a:solidFill>
                <a:latin typeface="Calibri"/>
                <a:ea typeface="Calibri"/>
                <a:cs typeface="Calibri"/>
                <a:sym typeface="Calibri"/>
              </a:rPr>
              <a:t>schaalvragen</a:t>
            </a:r>
            <a:r>
              <a:rPr lang="en-US" sz="2400" b="1" dirty="0">
                <a:solidFill>
                  <a:schemeClr val="dk1"/>
                </a:solidFill>
                <a:latin typeface="Calibri"/>
                <a:ea typeface="Calibri"/>
                <a:cs typeface="Calibri"/>
                <a:sym typeface="Calibri"/>
              </a:rPr>
              <a:t>’: </a:t>
            </a:r>
            <a:r>
              <a:rPr lang="en-US" sz="2400" dirty="0">
                <a:solidFill>
                  <a:schemeClr val="dk1"/>
                </a:solidFill>
                <a:latin typeface="Calibri"/>
                <a:ea typeface="Calibri"/>
                <a:cs typeface="Calibri"/>
                <a:sym typeface="Calibri"/>
              </a:rPr>
              <a:t>filter op </a:t>
            </a:r>
            <a:r>
              <a:rPr lang="en-US" sz="2400" dirty="0" err="1">
                <a:solidFill>
                  <a:schemeClr val="dk1"/>
                </a:solidFill>
                <a:latin typeface="Calibri"/>
                <a:ea typeface="Calibri"/>
                <a:cs typeface="Calibri"/>
                <a:sym typeface="Calibri"/>
              </a:rPr>
              <a:t>verschillende</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variabelen</a:t>
            </a:r>
            <a:r>
              <a:rPr lang="en-US" sz="2400" dirty="0">
                <a:solidFill>
                  <a:schemeClr val="dk1"/>
                </a:solidFill>
                <a:latin typeface="Calibri"/>
                <a:ea typeface="Calibri"/>
                <a:cs typeface="Calibri"/>
                <a:sym typeface="Calibri"/>
              </a:rPr>
              <a:t>, op </a:t>
            </a:r>
            <a:r>
              <a:rPr lang="en-US" sz="2400" dirty="0" err="1">
                <a:solidFill>
                  <a:schemeClr val="dk1"/>
                </a:solidFill>
                <a:latin typeface="Calibri"/>
                <a:ea typeface="Calibri"/>
                <a:cs typeface="Calibri"/>
                <a:sym typeface="Calibri"/>
              </a:rPr>
              <a:t>verschillende</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niveaus</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afhankelijk</a:t>
            </a:r>
            <a:r>
              <a:rPr lang="en-US" sz="2400" dirty="0">
                <a:solidFill>
                  <a:schemeClr val="dk1"/>
                </a:solidFill>
                <a:latin typeface="Calibri"/>
                <a:ea typeface="Calibri"/>
                <a:cs typeface="Calibri"/>
                <a:sym typeface="Calibri"/>
              </a:rPr>
              <a:t> van het </a:t>
            </a:r>
            <a:r>
              <a:rPr lang="en-US" sz="2400" dirty="0" err="1">
                <a:solidFill>
                  <a:schemeClr val="dk1"/>
                </a:solidFill>
                <a:latin typeface="Calibri"/>
                <a:ea typeface="Calibri"/>
                <a:cs typeface="Calibri"/>
                <a:sym typeface="Calibri"/>
              </a:rPr>
              <a:t>doel</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donutgrafieken</a:t>
            </a:r>
            <a:endParaRPr lang="en-US" sz="2400" dirty="0">
              <a:solidFill>
                <a:schemeClr val="dk1"/>
              </a:solidFill>
              <a:latin typeface="Calibri"/>
              <a:ea typeface="Calibri"/>
              <a:cs typeface="Calibri"/>
              <a:sym typeface="Calibri"/>
            </a:endParaRPr>
          </a:p>
          <a:p>
            <a:endParaRPr lang="en-US" sz="2400" dirty="0">
              <a:solidFill>
                <a:schemeClr val="dk1"/>
              </a:solidFill>
              <a:latin typeface="Calibri"/>
              <a:cs typeface="Calibri"/>
              <a:sym typeface="Wingdings" panose="05000000000000000000" pitchFamily="2" charset="2"/>
            </a:endParaRPr>
          </a:p>
          <a:p>
            <a:pPr marL="342900" indent="-342900">
              <a:buFont typeface="Arial" panose="020B0604020202020204" pitchFamily="34" charset="0"/>
              <a:buChar char="•"/>
            </a:pPr>
            <a:endParaRPr lang="en-US" sz="2400" b="1" dirty="0">
              <a:solidFill>
                <a:schemeClr val="dk1"/>
              </a:solidFill>
              <a:latin typeface="Calibri"/>
              <a:cs typeface="Calibri"/>
            </a:endParaRPr>
          </a:p>
        </p:txBody>
      </p:sp>
      <p:pic>
        <p:nvPicPr>
          <p:cNvPr id="4" name="Afbeelding 3" descr="Afbeelding met tekst, schermopname&#10;&#10;Automatisch gegenereerde beschrijving">
            <a:extLst>
              <a:ext uri="{FF2B5EF4-FFF2-40B4-BE49-F238E27FC236}">
                <a16:creationId xmlns:a16="http://schemas.microsoft.com/office/drawing/2014/main" id="{BB1C773D-10DD-DF7D-EE6C-AC9147799FA8}"/>
              </a:ext>
            </a:extLst>
          </p:cNvPr>
          <p:cNvPicPr>
            <a:picLocks noChangeAspect="1"/>
          </p:cNvPicPr>
          <p:nvPr/>
        </p:nvPicPr>
        <p:blipFill>
          <a:blip r:embed="rId5"/>
          <a:stretch>
            <a:fillRect/>
          </a:stretch>
        </p:blipFill>
        <p:spPr>
          <a:xfrm>
            <a:off x="7799690" y="4302659"/>
            <a:ext cx="4286488" cy="2442758"/>
          </a:xfrm>
          <a:prstGeom prst="rect">
            <a:avLst/>
          </a:prstGeom>
        </p:spPr>
      </p:pic>
    </p:spTree>
    <p:extLst>
      <p:ext uri="{BB962C8B-B14F-4D97-AF65-F5344CB8AC3E}">
        <p14:creationId xmlns:p14="http://schemas.microsoft.com/office/powerpoint/2010/main" val="4253715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2" name="Google Shape;56;p1" descr="Avontuur, Blonde Haren, Verkennen, Meisje, Springen">
            <a:extLst>
              <a:ext uri="{FF2B5EF4-FFF2-40B4-BE49-F238E27FC236}">
                <a16:creationId xmlns:a16="http://schemas.microsoft.com/office/drawing/2014/main" id="{69B9A9AB-5396-D89D-89D0-71B2F61D7317}"/>
              </a:ext>
            </a:extLst>
          </p:cNvPr>
          <p:cNvPicPr preferRelativeResize="0"/>
          <p:nvPr/>
        </p:nvPicPr>
        <p:blipFill rotWithShape="1">
          <a:blip r:embed="rId3">
            <a:alphaModFix/>
          </a:blip>
          <a:srcRect t="14708" b="1022"/>
          <a:stretch/>
        </p:blipFill>
        <p:spPr>
          <a:xfrm>
            <a:off x="20" y="2898"/>
            <a:ext cx="12191981" cy="6857990"/>
          </a:xfrm>
          <a:prstGeom prst="rect">
            <a:avLst/>
          </a:prstGeom>
          <a:noFill/>
          <a:ln>
            <a:noFill/>
          </a:ln>
        </p:spPr>
      </p:pic>
      <p:sp>
        <p:nvSpPr>
          <p:cNvPr id="150" name="Google Shape;150;p8"/>
          <p:cNvSpPr/>
          <p:nvPr/>
        </p:nvSpPr>
        <p:spPr>
          <a:xfrm>
            <a:off x="454939" y="228054"/>
            <a:ext cx="11160125" cy="6401891"/>
          </a:xfrm>
          <a:prstGeom prst="rect">
            <a:avLst/>
          </a:prstGeom>
          <a:solidFill>
            <a:schemeClr val="lt1">
              <a:alpha val="85882"/>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nl-BE" sz="1800">
              <a:solidFill>
                <a:schemeClr val="lt1"/>
              </a:solidFill>
              <a:latin typeface="Arial"/>
              <a:ea typeface="Arial"/>
              <a:cs typeface="Arial"/>
              <a:sym typeface="Arial"/>
            </a:endParaRPr>
          </a:p>
        </p:txBody>
      </p:sp>
      <p:pic>
        <p:nvPicPr>
          <p:cNvPr id="151" name="Google Shape;151;p8" descr="Afbeeldingsresultaat voor hogeschool pxl"/>
          <p:cNvPicPr preferRelativeResize="0"/>
          <p:nvPr/>
        </p:nvPicPr>
        <p:blipFill rotWithShape="1">
          <a:blip r:embed="rId4">
            <a:alphaModFix/>
          </a:blip>
          <a:srcRect/>
          <a:stretch/>
        </p:blipFill>
        <p:spPr>
          <a:xfrm>
            <a:off x="9325730" y="6180012"/>
            <a:ext cx="2760448" cy="609599"/>
          </a:xfrm>
          <a:prstGeom prst="rect">
            <a:avLst/>
          </a:prstGeom>
          <a:noFill/>
          <a:ln>
            <a:noFill/>
          </a:ln>
        </p:spPr>
      </p:pic>
      <p:sp>
        <p:nvSpPr>
          <p:cNvPr id="152" name="Google Shape;152;p8"/>
          <p:cNvSpPr txBox="1"/>
          <p:nvPr/>
        </p:nvSpPr>
        <p:spPr>
          <a:xfrm>
            <a:off x="515927" y="228054"/>
            <a:ext cx="11160125" cy="83095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nl-BE" sz="3200" b="1" dirty="0">
                <a:solidFill>
                  <a:schemeClr val="dk1"/>
                </a:solidFill>
                <a:latin typeface="Calibri"/>
                <a:ea typeface="Calibri"/>
                <a:cs typeface="Calibri"/>
                <a:sym typeface="Calibri"/>
              </a:rPr>
              <a:t>Toolkit</a:t>
            </a:r>
            <a:endParaRPr sz="1800" dirty="0">
              <a:solidFill>
                <a:schemeClr val="dk1"/>
              </a:solidFill>
              <a:latin typeface="Calibri"/>
              <a:ea typeface="Calibri"/>
              <a:cs typeface="Calibri"/>
              <a:sym typeface="Calibri"/>
            </a:endParaRPr>
          </a:p>
        </p:txBody>
      </p:sp>
      <p:sp>
        <p:nvSpPr>
          <p:cNvPr id="153" name="Google Shape;153;p8"/>
          <p:cNvSpPr txBox="1"/>
          <p:nvPr/>
        </p:nvSpPr>
        <p:spPr>
          <a:xfrm>
            <a:off x="576936" y="1296742"/>
            <a:ext cx="10215600" cy="3785611"/>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2200"/>
              <a:buFont typeface="Arial" panose="020B0604020202020204" pitchFamily="34" charset="0"/>
              <a:buChar char="•"/>
            </a:pPr>
            <a:r>
              <a:rPr lang="en-US" sz="2400" dirty="0" err="1">
                <a:solidFill>
                  <a:schemeClr val="dk1"/>
                </a:solidFill>
                <a:latin typeface="Calibri"/>
                <a:ea typeface="Calibri"/>
                <a:cs typeface="Calibri"/>
                <a:sym typeface="Calibri"/>
              </a:rPr>
              <a:t>Inspiratie</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voor</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studentenbegeleiders</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en</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leraren</a:t>
            </a:r>
            <a:endParaRPr lang="en-US" sz="2400" dirty="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2200"/>
              <a:buFont typeface="Arial" panose="020B0604020202020204" pitchFamily="34" charset="0"/>
              <a:buChar char="•"/>
            </a:pPr>
            <a:endParaRPr lang="en-US" sz="2400" dirty="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2200"/>
              <a:buFont typeface="Arial" panose="020B0604020202020204" pitchFamily="34" charset="0"/>
              <a:buChar char="•"/>
            </a:pPr>
            <a:r>
              <a:rPr lang="en-US" sz="2400" dirty="0">
                <a:solidFill>
                  <a:schemeClr val="dk1"/>
                </a:solidFill>
                <a:latin typeface="Calibri"/>
                <a:ea typeface="Calibri"/>
                <a:cs typeface="Calibri"/>
                <a:sym typeface="Calibri"/>
              </a:rPr>
              <a:t>Online toolkit</a:t>
            </a:r>
          </a:p>
          <a:p>
            <a:pPr marL="285750" marR="0" lvl="0" indent="-285750" algn="l" rtl="0">
              <a:spcBef>
                <a:spcPts val="0"/>
              </a:spcBef>
              <a:spcAft>
                <a:spcPts val="0"/>
              </a:spcAft>
              <a:buClr>
                <a:schemeClr val="dk1"/>
              </a:buClr>
              <a:buSzPts val="2200"/>
              <a:buFont typeface="Arial" panose="020B0604020202020204" pitchFamily="34" charset="0"/>
              <a:buChar char="•"/>
            </a:pPr>
            <a:endParaRPr lang="en-US" sz="2400" dirty="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2200"/>
              <a:buFont typeface="Arial" panose="020B0604020202020204" pitchFamily="34" charset="0"/>
              <a:buChar char="•"/>
            </a:pPr>
            <a:r>
              <a:rPr lang="en-US" sz="2400" dirty="0" err="1">
                <a:solidFill>
                  <a:schemeClr val="dk1"/>
                </a:solidFill>
                <a:latin typeface="Calibri"/>
                <a:ea typeface="Calibri"/>
                <a:cs typeface="Calibri"/>
                <a:sym typeface="Calibri"/>
              </a:rPr>
              <a:t>Interventies</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voor</a:t>
            </a:r>
            <a:r>
              <a:rPr lang="en-US" sz="2400" dirty="0">
                <a:solidFill>
                  <a:schemeClr val="dk1"/>
                </a:solidFill>
                <a:latin typeface="Calibri"/>
                <a:ea typeface="Calibri"/>
                <a:cs typeface="Calibri"/>
                <a:sym typeface="Calibri"/>
              </a:rPr>
              <a:t> elk </a:t>
            </a:r>
            <a:r>
              <a:rPr lang="en-US" sz="2400" dirty="0" err="1">
                <a:solidFill>
                  <a:schemeClr val="dk1"/>
                </a:solidFill>
                <a:latin typeface="Calibri"/>
                <a:ea typeface="Calibri"/>
                <a:cs typeface="Calibri"/>
                <a:sym typeface="Calibri"/>
              </a:rPr>
              <a:t>deelconstruct</a:t>
            </a:r>
            <a:endParaRPr lang="en-US" sz="2400" dirty="0">
              <a:solidFill>
                <a:schemeClr val="dk1"/>
              </a:solidFill>
              <a:latin typeface="Calibri"/>
              <a:ea typeface="Calibri"/>
              <a:cs typeface="Calibri"/>
              <a:sym typeface="Calibri"/>
            </a:endParaRPr>
          </a:p>
          <a:p>
            <a:pPr marR="0" lvl="0" algn="l" rtl="0">
              <a:spcBef>
                <a:spcPts val="0"/>
              </a:spcBef>
              <a:spcAft>
                <a:spcPts val="0"/>
              </a:spcAft>
              <a:buClr>
                <a:schemeClr val="dk1"/>
              </a:buClr>
              <a:buSzPts val="2200"/>
            </a:pPr>
            <a:endParaRPr lang="en-US" sz="2400" dirty="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2200"/>
              <a:buFont typeface="Arial" panose="020B0604020202020204" pitchFamily="34" charset="0"/>
              <a:buChar char="•"/>
            </a:pPr>
            <a:r>
              <a:rPr lang="en-US" sz="2400" dirty="0">
                <a:solidFill>
                  <a:schemeClr val="dk1"/>
                </a:solidFill>
                <a:latin typeface="Calibri"/>
                <a:ea typeface="Calibri"/>
                <a:cs typeface="Calibri"/>
                <a:sym typeface="Calibri"/>
              </a:rPr>
              <a:t>Groep </a:t>
            </a:r>
            <a:r>
              <a:rPr lang="en-US" sz="2400" dirty="0" err="1">
                <a:solidFill>
                  <a:schemeClr val="dk1"/>
                </a:solidFill>
                <a:latin typeface="Calibri"/>
                <a:ea typeface="Calibri"/>
                <a:cs typeface="Calibri"/>
                <a:sym typeface="Calibri"/>
              </a:rPr>
              <a:t>en</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individueel</a:t>
            </a:r>
            <a:r>
              <a:rPr lang="en-US" sz="2400" dirty="0">
                <a:solidFill>
                  <a:schemeClr val="dk1"/>
                </a:solidFill>
                <a:latin typeface="Calibri"/>
                <a:ea typeface="Calibri"/>
                <a:cs typeface="Calibri"/>
                <a:sym typeface="Calibri"/>
              </a:rPr>
              <a:t> level</a:t>
            </a:r>
          </a:p>
          <a:p>
            <a:pPr marL="285750" marR="0" lvl="0" indent="-285750" algn="l" rtl="0">
              <a:spcBef>
                <a:spcPts val="0"/>
              </a:spcBef>
              <a:spcAft>
                <a:spcPts val="0"/>
              </a:spcAft>
              <a:buClr>
                <a:schemeClr val="dk1"/>
              </a:buClr>
              <a:buSzPts val="2200"/>
              <a:buFont typeface="Arial" panose="020B0604020202020204" pitchFamily="34" charset="0"/>
              <a:buChar char="•"/>
            </a:pPr>
            <a:endParaRPr lang="en-US" sz="2400" b="1" dirty="0">
              <a:solidFill>
                <a:schemeClr val="dk1"/>
              </a:solidFill>
              <a:latin typeface="Calibri"/>
              <a:ea typeface="Calibri"/>
              <a:cs typeface="Calibri"/>
              <a:sym typeface="Calibri"/>
            </a:endParaRPr>
          </a:p>
          <a:p>
            <a:pPr marR="0" lvl="0" algn="l" rtl="0">
              <a:spcBef>
                <a:spcPts val="0"/>
              </a:spcBef>
              <a:spcAft>
                <a:spcPts val="0"/>
              </a:spcAft>
              <a:buClr>
                <a:schemeClr val="dk1"/>
              </a:buClr>
              <a:buSzPts val="2200"/>
            </a:pPr>
            <a:endParaRPr lang="en-US" sz="2400" dirty="0">
              <a:solidFill>
                <a:schemeClr val="dk1"/>
              </a:solidFill>
              <a:latin typeface="Calibri"/>
              <a:cs typeface="Calibri"/>
              <a:sym typeface="Wingdings" panose="05000000000000000000" pitchFamily="2" charset="2"/>
            </a:endParaRPr>
          </a:p>
          <a:p>
            <a:pPr marL="342900" indent="-342900">
              <a:buFont typeface="Arial" panose="020B0604020202020204" pitchFamily="34" charset="0"/>
              <a:buChar char="•"/>
            </a:pPr>
            <a:endParaRPr lang="en-US" sz="2400" b="1" dirty="0">
              <a:solidFill>
                <a:schemeClr val="dk1"/>
              </a:solidFill>
              <a:latin typeface="Calibri"/>
              <a:cs typeface="Calibri"/>
            </a:endParaRPr>
          </a:p>
        </p:txBody>
      </p:sp>
      <p:pic>
        <p:nvPicPr>
          <p:cNvPr id="8" name="Afbeelding 7">
            <a:extLst>
              <a:ext uri="{FF2B5EF4-FFF2-40B4-BE49-F238E27FC236}">
                <a16:creationId xmlns:a16="http://schemas.microsoft.com/office/drawing/2014/main" id="{73C9D430-AA4B-A21F-0A08-586B73114103}"/>
              </a:ext>
            </a:extLst>
          </p:cNvPr>
          <p:cNvPicPr>
            <a:picLocks noChangeAspect="1"/>
          </p:cNvPicPr>
          <p:nvPr/>
        </p:nvPicPr>
        <p:blipFill>
          <a:blip r:embed="rId5"/>
          <a:stretch>
            <a:fillRect/>
          </a:stretch>
        </p:blipFill>
        <p:spPr>
          <a:xfrm>
            <a:off x="7508493" y="3076366"/>
            <a:ext cx="3406040" cy="2943980"/>
          </a:xfrm>
          <a:prstGeom prst="rect">
            <a:avLst/>
          </a:prstGeom>
        </p:spPr>
      </p:pic>
    </p:spTree>
    <p:extLst>
      <p:ext uri="{BB962C8B-B14F-4D97-AF65-F5344CB8AC3E}">
        <p14:creationId xmlns:p14="http://schemas.microsoft.com/office/powerpoint/2010/main" val="541743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p13" descr="Avontuur, Blonde Haren, Verkennen, Meisje, Springen"/>
          <p:cNvPicPr preferRelativeResize="0"/>
          <p:nvPr/>
        </p:nvPicPr>
        <p:blipFill rotWithShape="1">
          <a:blip r:embed="rId3">
            <a:alphaModFix/>
          </a:blip>
          <a:srcRect t="14708" b="1022"/>
          <a:stretch/>
        </p:blipFill>
        <p:spPr>
          <a:xfrm>
            <a:off x="20" y="10"/>
            <a:ext cx="12191980" cy="6857990"/>
          </a:xfrm>
          <a:prstGeom prst="rect">
            <a:avLst/>
          </a:prstGeom>
          <a:noFill/>
          <a:ln>
            <a:noFill/>
          </a:ln>
        </p:spPr>
      </p:pic>
      <p:sp>
        <p:nvSpPr>
          <p:cNvPr id="204" name="Google Shape;204;p13"/>
          <p:cNvSpPr>
            <a:spLocks noGrp="1"/>
          </p:cNvSpPr>
          <p:nvPr>
            <p:ph type="ctrTitle"/>
          </p:nvPr>
        </p:nvSpPr>
        <p:spPr>
          <a:xfrm>
            <a:off x="640080" y="640080"/>
            <a:ext cx="2752354" cy="2709275"/>
          </a:xfrm>
          <a:prstGeom prst="ellipse">
            <a:avLst/>
          </a:prstGeom>
          <a:solidFill>
            <a:srgbClr val="FFFFFF"/>
          </a:solidFill>
          <a:ln w="174625" cap="flat" cmpd="thinThick">
            <a:solidFill>
              <a:srgbClr val="FFFFFF"/>
            </a:solidFill>
            <a:prstDash val="solid"/>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62626"/>
              </a:buClr>
              <a:buSzPts val="2400"/>
              <a:buFont typeface="Calibri"/>
              <a:buNone/>
            </a:pPr>
            <a:r>
              <a:rPr lang="nl-BE" sz="2400" dirty="0">
                <a:solidFill>
                  <a:srgbClr val="262626"/>
                </a:solidFill>
                <a:latin typeface="Calibri"/>
                <a:ea typeface="Calibri"/>
                <a:cs typeface="Calibri"/>
                <a:sym typeface="Calibri"/>
              </a:rPr>
              <a:t>Krachten en uitdagingen</a:t>
            </a:r>
            <a:endParaRPr dirty="0">
              <a:latin typeface="Calibri"/>
              <a:ea typeface="Calibri"/>
              <a:cs typeface="Calibri"/>
              <a:sym typeface="Calibri"/>
            </a:endParaRPr>
          </a:p>
        </p:txBody>
      </p:sp>
      <p:pic>
        <p:nvPicPr>
          <p:cNvPr id="205" name="Google Shape;205;p13" descr="Afbeeldingsresultaat voor hogeschool pxl"/>
          <p:cNvPicPr preferRelativeResize="0"/>
          <p:nvPr/>
        </p:nvPicPr>
        <p:blipFill rotWithShape="1">
          <a:blip r:embed="rId4">
            <a:alphaModFix/>
          </a:blip>
          <a:srcRect/>
          <a:stretch/>
        </p:blipFill>
        <p:spPr>
          <a:xfrm>
            <a:off x="9257997" y="6091314"/>
            <a:ext cx="2760448" cy="609599"/>
          </a:xfrm>
          <a:prstGeom prst="rect">
            <a:avLst/>
          </a:prstGeom>
          <a:noFill/>
          <a:ln>
            <a:noFill/>
          </a:ln>
        </p:spPr>
      </p:pic>
      <p:pic>
        <p:nvPicPr>
          <p:cNvPr id="206" name="Google Shape;206;p13"/>
          <p:cNvPicPr preferRelativeResize="0"/>
          <p:nvPr/>
        </p:nvPicPr>
        <p:blipFill rotWithShape="1">
          <a:blip r:embed="rId5">
            <a:alphaModFix/>
          </a:blip>
          <a:srcRect/>
          <a:stretch/>
        </p:blipFill>
        <p:spPr>
          <a:xfrm>
            <a:off x="-379445" y="-525756"/>
            <a:ext cx="4791404" cy="3610022"/>
          </a:xfrm>
          <a:prstGeom prst="rect">
            <a:avLst/>
          </a:prstGeom>
          <a:noFill/>
          <a:ln>
            <a:noFill/>
          </a:ln>
        </p:spPr>
      </p:pic>
      <p:pic>
        <p:nvPicPr>
          <p:cNvPr id="207" name="Google Shape;207;p13" descr="Afbeelding met tekst, illustratie&#10;&#10;Automatisch gegenereerde beschrijving"/>
          <p:cNvPicPr preferRelativeResize="0"/>
          <p:nvPr/>
        </p:nvPicPr>
        <p:blipFill rotWithShape="1">
          <a:blip r:embed="rId6">
            <a:alphaModFix/>
          </a:blip>
          <a:srcRect/>
          <a:stretch/>
        </p:blipFill>
        <p:spPr>
          <a:xfrm>
            <a:off x="7998591" y="528465"/>
            <a:ext cx="3898900" cy="1041400"/>
          </a:xfrm>
          <a:prstGeom prst="rect">
            <a:avLst/>
          </a:prstGeom>
          <a:noFill/>
          <a:ln>
            <a:noFill/>
          </a:ln>
        </p:spPr>
      </p:pic>
    </p:spTree>
    <p:extLst>
      <p:ext uri="{BB962C8B-B14F-4D97-AF65-F5344CB8AC3E}">
        <p14:creationId xmlns:p14="http://schemas.microsoft.com/office/powerpoint/2010/main" val="339270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2" name="Google Shape;56;p1" descr="Avontuur, Blonde Haren, Verkennen, Meisje, Springen">
            <a:extLst>
              <a:ext uri="{FF2B5EF4-FFF2-40B4-BE49-F238E27FC236}">
                <a16:creationId xmlns:a16="http://schemas.microsoft.com/office/drawing/2014/main" id="{69B9A9AB-5396-D89D-89D0-71B2F61D7317}"/>
              </a:ext>
            </a:extLst>
          </p:cNvPr>
          <p:cNvPicPr preferRelativeResize="0"/>
          <p:nvPr/>
        </p:nvPicPr>
        <p:blipFill rotWithShape="1">
          <a:blip r:embed="rId3">
            <a:alphaModFix/>
          </a:blip>
          <a:srcRect t="14708" b="1022"/>
          <a:stretch/>
        </p:blipFill>
        <p:spPr>
          <a:xfrm>
            <a:off x="20" y="2898"/>
            <a:ext cx="12191981" cy="6857990"/>
          </a:xfrm>
          <a:prstGeom prst="rect">
            <a:avLst/>
          </a:prstGeom>
          <a:noFill/>
          <a:ln>
            <a:noFill/>
          </a:ln>
        </p:spPr>
      </p:pic>
      <p:sp>
        <p:nvSpPr>
          <p:cNvPr id="150" name="Google Shape;150;p8"/>
          <p:cNvSpPr/>
          <p:nvPr/>
        </p:nvSpPr>
        <p:spPr>
          <a:xfrm>
            <a:off x="454939" y="228054"/>
            <a:ext cx="11160125" cy="6401891"/>
          </a:xfrm>
          <a:prstGeom prst="rect">
            <a:avLst/>
          </a:prstGeom>
          <a:solidFill>
            <a:schemeClr val="lt1">
              <a:alpha val="85882"/>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nl-BE" sz="1800">
              <a:solidFill>
                <a:schemeClr val="lt1"/>
              </a:solidFill>
              <a:latin typeface="Arial"/>
              <a:ea typeface="Arial"/>
              <a:cs typeface="Arial"/>
              <a:sym typeface="Arial"/>
            </a:endParaRPr>
          </a:p>
        </p:txBody>
      </p:sp>
      <p:pic>
        <p:nvPicPr>
          <p:cNvPr id="151" name="Google Shape;151;p8" descr="Afbeeldingsresultaat voor hogeschool pxl"/>
          <p:cNvPicPr preferRelativeResize="0"/>
          <p:nvPr/>
        </p:nvPicPr>
        <p:blipFill rotWithShape="1">
          <a:blip r:embed="rId4">
            <a:alphaModFix/>
          </a:blip>
          <a:srcRect/>
          <a:stretch/>
        </p:blipFill>
        <p:spPr>
          <a:xfrm>
            <a:off x="9325730" y="6180012"/>
            <a:ext cx="2760448" cy="609599"/>
          </a:xfrm>
          <a:prstGeom prst="rect">
            <a:avLst/>
          </a:prstGeom>
          <a:noFill/>
          <a:ln>
            <a:noFill/>
          </a:ln>
        </p:spPr>
      </p:pic>
      <p:sp>
        <p:nvSpPr>
          <p:cNvPr id="152" name="Google Shape;152;p8"/>
          <p:cNvSpPr txBox="1"/>
          <p:nvPr/>
        </p:nvSpPr>
        <p:spPr>
          <a:xfrm>
            <a:off x="515927" y="228054"/>
            <a:ext cx="11160125" cy="83095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nl-BE" sz="3200" b="1" dirty="0">
                <a:solidFill>
                  <a:schemeClr val="dk1"/>
                </a:solidFill>
                <a:latin typeface="Calibri"/>
                <a:ea typeface="Calibri"/>
                <a:cs typeface="Calibri"/>
                <a:sym typeface="Calibri"/>
              </a:rPr>
              <a:t>Krachten</a:t>
            </a:r>
            <a:endParaRPr sz="1800" dirty="0">
              <a:solidFill>
                <a:schemeClr val="dk1"/>
              </a:solidFill>
              <a:latin typeface="Calibri"/>
              <a:ea typeface="Calibri"/>
              <a:cs typeface="Calibri"/>
              <a:sym typeface="Calibri"/>
            </a:endParaRPr>
          </a:p>
        </p:txBody>
      </p:sp>
      <p:sp>
        <p:nvSpPr>
          <p:cNvPr id="153" name="Google Shape;153;p8"/>
          <p:cNvSpPr txBox="1"/>
          <p:nvPr/>
        </p:nvSpPr>
        <p:spPr>
          <a:xfrm>
            <a:off x="576936" y="1296742"/>
            <a:ext cx="10215600" cy="4524275"/>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2200"/>
              <a:buFont typeface="Arial" panose="020B0604020202020204" pitchFamily="34" charset="0"/>
              <a:buChar char="•"/>
            </a:pPr>
            <a:r>
              <a:rPr lang="en-US" sz="2400" dirty="0">
                <a:solidFill>
                  <a:schemeClr val="dk1"/>
                </a:solidFill>
                <a:latin typeface="Calibri"/>
                <a:ea typeface="Calibri"/>
                <a:cs typeface="Calibri"/>
                <a:sym typeface="Calibri"/>
              </a:rPr>
              <a:t>Co-</a:t>
            </a:r>
            <a:r>
              <a:rPr lang="en-US" sz="2400" dirty="0" err="1">
                <a:solidFill>
                  <a:schemeClr val="dk1"/>
                </a:solidFill>
                <a:latin typeface="Calibri"/>
                <a:ea typeface="Calibri"/>
                <a:cs typeface="Calibri"/>
                <a:sym typeface="Calibri"/>
              </a:rPr>
              <a:t>creatie</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en</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veel</a:t>
            </a:r>
            <a:r>
              <a:rPr lang="en-US" sz="2400" dirty="0">
                <a:solidFill>
                  <a:schemeClr val="dk1"/>
                </a:solidFill>
                <a:latin typeface="Calibri"/>
                <a:ea typeface="Calibri"/>
                <a:cs typeface="Calibri"/>
                <a:sym typeface="Calibri"/>
              </a:rPr>
              <a:t> user experiences </a:t>
            </a:r>
            <a:r>
              <a:rPr lang="en-US" sz="2400" dirty="0">
                <a:solidFill>
                  <a:schemeClr val="dk1"/>
                </a:solidFill>
                <a:latin typeface="Calibri"/>
                <a:ea typeface="Calibri"/>
                <a:cs typeface="Calibri"/>
                <a:sym typeface="Wingdings" panose="05000000000000000000" pitchFamily="2" charset="2"/>
              </a:rPr>
              <a:t> </a:t>
            </a:r>
            <a:r>
              <a:rPr lang="en-US" sz="2400" dirty="0" err="1">
                <a:solidFill>
                  <a:schemeClr val="dk1"/>
                </a:solidFill>
                <a:latin typeface="Calibri"/>
                <a:ea typeface="Calibri"/>
                <a:cs typeface="Calibri"/>
                <a:sym typeface="Wingdings" panose="05000000000000000000" pitchFamily="2" charset="2"/>
              </a:rPr>
              <a:t>gebruiksvriendelijk</a:t>
            </a:r>
            <a:endParaRPr lang="en-US" sz="2400" dirty="0">
              <a:solidFill>
                <a:schemeClr val="dk1"/>
              </a:solidFill>
              <a:latin typeface="Calibri"/>
              <a:ea typeface="Calibri"/>
              <a:cs typeface="Calibri"/>
              <a:sym typeface="Wingdings" panose="05000000000000000000" pitchFamily="2" charset="2"/>
            </a:endParaRPr>
          </a:p>
          <a:p>
            <a:pPr marR="0" lvl="0" algn="l" rtl="0">
              <a:spcBef>
                <a:spcPts val="0"/>
              </a:spcBef>
              <a:spcAft>
                <a:spcPts val="0"/>
              </a:spcAft>
              <a:buClr>
                <a:schemeClr val="dk1"/>
              </a:buClr>
              <a:buSzPts val="2200"/>
            </a:pPr>
            <a:endParaRPr lang="en-US" sz="2400" dirty="0">
              <a:solidFill>
                <a:schemeClr val="dk1"/>
              </a:solidFill>
              <a:latin typeface="Calibri"/>
              <a:ea typeface="Calibri"/>
              <a:cs typeface="Calibri"/>
              <a:sym typeface="Wingdings" panose="05000000000000000000" pitchFamily="2" charset="2"/>
            </a:endParaRPr>
          </a:p>
          <a:p>
            <a:pPr marL="342900" marR="0" lvl="0" indent="-342900" algn="l" rtl="0">
              <a:spcBef>
                <a:spcPts val="0"/>
              </a:spcBef>
              <a:spcAft>
                <a:spcPts val="0"/>
              </a:spcAft>
              <a:buClr>
                <a:schemeClr val="dk1"/>
              </a:buClr>
              <a:buSzPts val="2200"/>
              <a:buFont typeface="Arial" panose="020B0604020202020204" pitchFamily="34" charset="0"/>
              <a:buChar char="•"/>
            </a:pPr>
            <a:r>
              <a:rPr lang="en-US" sz="2400" dirty="0">
                <a:solidFill>
                  <a:schemeClr val="dk1"/>
                </a:solidFill>
                <a:latin typeface="Calibri"/>
                <a:ea typeface="Calibri"/>
                <a:cs typeface="Calibri"/>
                <a:sym typeface="Wingdings" panose="05000000000000000000" pitchFamily="2" charset="2"/>
              </a:rPr>
              <a:t>Win-win for scholen/</a:t>
            </a:r>
            <a:r>
              <a:rPr lang="en-US" sz="2400" dirty="0" err="1">
                <a:solidFill>
                  <a:schemeClr val="dk1"/>
                </a:solidFill>
                <a:latin typeface="Calibri"/>
                <a:ea typeface="Calibri"/>
                <a:cs typeface="Calibri"/>
                <a:sym typeface="Wingdings" panose="05000000000000000000" pitchFamily="2" charset="2"/>
              </a:rPr>
              <a:t>hogeschool</a:t>
            </a:r>
            <a:endParaRPr lang="en-US" sz="2400" dirty="0">
              <a:solidFill>
                <a:schemeClr val="dk1"/>
              </a:solidFill>
              <a:latin typeface="Calibri"/>
              <a:ea typeface="Calibri"/>
              <a:cs typeface="Calibri"/>
              <a:sym typeface="Wingdings" panose="05000000000000000000" pitchFamily="2" charset="2"/>
            </a:endParaRPr>
          </a:p>
          <a:p>
            <a:pPr marR="0" lvl="0" algn="l" rtl="0">
              <a:spcBef>
                <a:spcPts val="0"/>
              </a:spcBef>
              <a:spcAft>
                <a:spcPts val="0"/>
              </a:spcAft>
              <a:buClr>
                <a:schemeClr val="dk1"/>
              </a:buClr>
              <a:buSzPts val="2200"/>
            </a:pPr>
            <a:endParaRPr lang="en-US" sz="2400" dirty="0">
              <a:solidFill>
                <a:schemeClr val="dk1"/>
              </a:solidFill>
              <a:latin typeface="Calibri"/>
              <a:ea typeface="Calibri"/>
              <a:cs typeface="Calibri"/>
              <a:sym typeface="Wingdings" panose="05000000000000000000" pitchFamily="2" charset="2"/>
            </a:endParaRPr>
          </a:p>
          <a:p>
            <a:pPr marL="342900" marR="0" lvl="0" indent="-342900" algn="l" rtl="0">
              <a:spcBef>
                <a:spcPts val="0"/>
              </a:spcBef>
              <a:spcAft>
                <a:spcPts val="0"/>
              </a:spcAft>
              <a:buClr>
                <a:schemeClr val="dk1"/>
              </a:buClr>
              <a:buSzPts val="2200"/>
              <a:buFont typeface="Arial" panose="020B0604020202020204" pitchFamily="34" charset="0"/>
              <a:buChar char="•"/>
            </a:pPr>
            <a:r>
              <a:rPr lang="en-US" sz="2400" dirty="0">
                <a:solidFill>
                  <a:schemeClr val="dk1"/>
                </a:solidFill>
                <a:latin typeface="Calibri"/>
                <a:ea typeface="Calibri"/>
                <a:cs typeface="Calibri"/>
                <a:sym typeface="Wingdings" panose="05000000000000000000" pitchFamily="2" charset="2"/>
              </a:rPr>
              <a:t>Appwel </a:t>
            </a:r>
            <a:r>
              <a:rPr lang="en-US" sz="2400" dirty="0" err="1">
                <a:solidFill>
                  <a:schemeClr val="dk1"/>
                </a:solidFill>
                <a:latin typeface="Calibri"/>
                <a:ea typeface="Calibri"/>
                <a:cs typeface="Calibri"/>
                <a:sym typeface="Wingdings" panose="05000000000000000000" pitchFamily="2" charset="2"/>
              </a:rPr>
              <a:t>werkt</a:t>
            </a:r>
            <a:r>
              <a:rPr lang="en-US" sz="2400" dirty="0">
                <a:solidFill>
                  <a:schemeClr val="dk1"/>
                </a:solidFill>
                <a:latin typeface="Calibri"/>
                <a:ea typeface="Calibri"/>
                <a:cs typeface="Calibri"/>
                <a:sym typeface="Wingdings" panose="05000000000000000000" pitchFamily="2" charset="2"/>
              </a:rPr>
              <a:t> in twee </a:t>
            </a:r>
            <a:r>
              <a:rPr lang="en-US" sz="2400" dirty="0" err="1">
                <a:solidFill>
                  <a:schemeClr val="dk1"/>
                </a:solidFill>
                <a:latin typeface="Calibri"/>
                <a:ea typeface="Calibri"/>
                <a:cs typeface="Calibri"/>
                <a:sym typeface="Wingdings" panose="05000000000000000000" pitchFamily="2" charset="2"/>
              </a:rPr>
              <a:t>richtingen</a:t>
            </a:r>
            <a:endParaRPr lang="en-US" sz="2400" dirty="0">
              <a:solidFill>
                <a:schemeClr val="dk1"/>
              </a:solidFill>
              <a:latin typeface="Calibri"/>
              <a:ea typeface="Calibri"/>
              <a:cs typeface="Calibri"/>
              <a:sym typeface="Wingdings" panose="05000000000000000000" pitchFamily="2" charset="2"/>
            </a:endParaRPr>
          </a:p>
          <a:p>
            <a:pPr lvl="2">
              <a:buClr>
                <a:schemeClr val="dk1"/>
              </a:buClr>
              <a:buSzPts val="2200"/>
            </a:pPr>
            <a:r>
              <a:rPr lang="en-US" sz="2400" dirty="0">
                <a:solidFill>
                  <a:schemeClr val="dk1"/>
                </a:solidFill>
                <a:latin typeface="Calibri"/>
                <a:ea typeface="Calibri"/>
                <a:cs typeface="Calibri"/>
                <a:sym typeface="Wingdings" panose="05000000000000000000" pitchFamily="2" charset="2"/>
              </a:rPr>
              <a:t>	- </a:t>
            </a:r>
            <a:r>
              <a:rPr lang="en-US" sz="2400" dirty="0" err="1">
                <a:solidFill>
                  <a:schemeClr val="dk1"/>
                </a:solidFill>
                <a:latin typeface="Calibri"/>
                <a:ea typeface="Calibri"/>
                <a:cs typeface="Calibri"/>
                <a:sym typeface="Wingdings" panose="05000000000000000000" pitchFamily="2" charset="2"/>
              </a:rPr>
              <a:t>bevestiging</a:t>
            </a:r>
            <a:r>
              <a:rPr lang="en-US" sz="2400" dirty="0">
                <a:solidFill>
                  <a:schemeClr val="dk1"/>
                </a:solidFill>
                <a:latin typeface="Calibri"/>
                <a:ea typeface="Calibri"/>
                <a:cs typeface="Calibri"/>
                <a:sym typeface="Wingdings" panose="05000000000000000000" pitchFamily="2" charset="2"/>
              </a:rPr>
              <a:t> van de </a:t>
            </a:r>
            <a:r>
              <a:rPr lang="en-US" sz="2400" dirty="0" err="1">
                <a:solidFill>
                  <a:schemeClr val="dk1"/>
                </a:solidFill>
                <a:latin typeface="Calibri"/>
                <a:ea typeface="Calibri"/>
                <a:cs typeface="Calibri"/>
                <a:sym typeface="Wingdings" panose="05000000000000000000" pitchFamily="2" charset="2"/>
              </a:rPr>
              <a:t>noden</a:t>
            </a:r>
            <a:endParaRPr lang="en-US" sz="2400" dirty="0">
              <a:solidFill>
                <a:schemeClr val="dk1"/>
              </a:solidFill>
              <a:latin typeface="Calibri"/>
              <a:ea typeface="Calibri"/>
              <a:cs typeface="Calibri"/>
              <a:sym typeface="Wingdings" panose="05000000000000000000" pitchFamily="2" charset="2"/>
            </a:endParaRPr>
          </a:p>
          <a:p>
            <a:pPr lvl="2">
              <a:buClr>
                <a:schemeClr val="dk1"/>
              </a:buClr>
              <a:buSzPts val="2200"/>
            </a:pPr>
            <a:r>
              <a:rPr lang="en-US" sz="2400" dirty="0">
                <a:solidFill>
                  <a:schemeClr val="dk1"/>
                </a:solidFill>
                <a:latin typeface="Calibri"/>
                <a:ea typeface="Calibri"/>
                <a:cs typeface="Calibri"/>
                <a:sym typeface="Wingdings" panose="05000000000000000000" pitchFamily="2" charset="2"/>
              </a:rPr>
              <a:t>	- </a:t>
            </a:r>
            <a:r>
              <a:rPr lang="en-US" sz="2400" dirty="0" err="1">
                <a:solidFill>
                  <a:schemeClr val="dk1"/>
                </a:solidFill>
                <a:latin typeface="Calibri"/>
                <a:ea typeface="Calibri"/>
                <a:cs typeface="Calibri"/>
                <a:sym typeface="Wingdings" panose="05000000000000000000" pitchFamily="2" charset="2"/>
              </a:rPr>
              <a:t>drempelverlagend</a:t>
            </a:r>
            <a:endParaRPr lang="en-US" sz="2400" dirty="0">
              <a:solidFill>
                <a:schemeClr val="dk1"/>
              </a:solidFill>
              <a:latin typeface="Calibri"/>
              <a:ea typeface="Calibri"/>
              <a:cs typeface="Calibri"/>
              <a:sym typeface="Wingdings" panose="05000000000000000000" pitchFamily="2" charset="2"/>
            </a:endParaRPr>
          </a:p>
          <a:p>
            <a:pPr lvl="2">
              <a:buClr>
                <a:schemeClr val="dk1"/>
              </a:buClr>
              <a:buSzPts val="2200"/>
            </a:pPr>
            <a:endParaRPr lang="en-US" sz="2400" dirty="0">
              <a:solidFill>
                <a:schemeClr val="dk1"/>
              </a:solidFill>
              <a:latin typeface="Calibri"/>
              <a:ea typeface="Calibri"/>
              <a:cs typeface="Calibri"/>
              <a:sym typeface="Wingdings" panose="05000000000000000000" pitchFamily="2" charset="2"/>
            </a:endParaRPr>
          </a:p>
          <a:p>
            <a:pPr marL="342900" lvl="2" indent="-342900">
              <a:buClr>
                <a:schemeClr val="dk1"/>
              </a:buClr>
              <a:buSzPts val="2200"/>
              <a:buFont typeface="Arial" panose="020B0604020202020204" pitchFamily="34" charset="0"/>
              <a:buChar char="•"/>
            </a:pPr>
            <a:r>
              <a:rPr lang="en-US" sz="2400" dirty="0" err="1">
                <a:solidFill>
                  <a:schemeClr val="dk1"/>
                </a:solidFill>
                <a:latin typeface="Calibri"/>
                <a:ea typeface="Calibri"/>
                <a:cs typeface="Calibri"/>
                <a:sym typeface="Wingdings" panose="05000000000000000000" pitchFamily="2" charset="2"/>
              </a:rPr>
              <a:t>Vrijwillige</a:t>
            </a:r>
            <a:r>
              <a:rPr lang="en-US" sz="2400" dirty="0">
                <a:solidFill>
                  <a:schemeClr val="dk1"/>
                </a:solidFill>
                <a:latin typeface="Calibri"/>
                <a:ea typeface="Calibri"/>
                <a:cs typeface="Calibri"/>
                <a:sym typeface="Wingdings" panose="05000000000000000000" pitchFamily="2" charset="2"/>
              </a:rPr>
              <a:t> </a:t>
            </a:r>
            <a:r>
              <a:rPr lang="en-US" sz="2400" dirty="0" err="1">
                <a:solidFill>
                  <a:schemeClr val="dk1"/>
                </a:solidFill>
                <a:latin typeface="Calibri"/>
                <a:ea typeface="Calibri"/>
                <a:cs typeface="Calibri"/>
                <a:sym typeface="Wingdings" panose="05000000000000000000" pitchFamily="2" charset="2"/>
              </a:rPr>
              <a:t>deelname</a:t>
            </a:r>
            <a:endParaRPr lang="en-US" sz="2400" dirty="0">
              <a:solidFill>
                <a:schemeClr val="dk1"/>
              </a:solidFill>
              <a:latin typeface="Calibri"/>
              <a:ea typeface="Calibri"/>
              <a:cs typeface="Calibri"/>
              <a:sym typeface="Wingdings" panose="05000000000000000000" pitchFamily="2" charset="2"/>
            </a:endParaRPr>
          </a:p>
          <a:p>
            <a:pPr lvl="2">
              <a:buClr>
                <a:schemeClr val="dk1"/>
              </a:buClr>
              <a:buSzPts val="2200"/>
            </a:pPr>
            <a:endParaRPr lang="en-US" sz="2400" dirty="0">
              <a:solidFill>
                <a:schemeClr val="dk1"/>
              </a:solidFill>
              <a:latin typeface="Calibri"/>
              <a:ea typeface="Calibri"/>
              <a:cs typeface="Calibri"/>
              <a:sym typeface="Wingdings" panose="05000000000000000000" pitchFamily="2" charset="2"/>
            </a:endParaRPr>
          </a:p>
          <a:p>
            <a:pPr marL="342900" lvl="2" indent="-342900">
              <a:buClr>
                <a:schemeClr val="dk1"/>
              </a:buClr>
              <a:buSzPts val="2200"/>
              <a:buFont typeface="Arial" panose="020B0604020202020204" pitchFamily="34" charset="0"/>
              <a:buChar char="•"/>
            </a:pPr>
            <a:r>
              <a:rPr lang="en-US" sz="2400" dirty="0" err="1">
                <a:solidFill>
                  <a:schemeClr val="dk1"/>
                </a:solidFill>
                <a:latin typeface="Calibri"/>
                <a:ea typeface="Calibri"/>
                <a:cs typeface="Calibri"/>
                <a:sym typeface="Wingdings" panose="05000000000000000000" pitchFamily="2" charset="2"/>
              </a:rPr>
              <a:t>Evolutie</a:t>
            </a:r>
            <a:r>
              <a:rPr lang="en-US" sz="2400" dirty="0">
                <a:solidFill>
                  <a:schemeClr val="dk1"/>
                </a:solidFill>
                <a:latin typeface="Calibri"/>
                <a:ea typeface="Calibri"/>
                <a:cs typeface="Calibri"/>
                <a:sym typeface="Wingdings" panose="05000000000000000000" pitchFamily="2" charset="2"/>
              </a:rPr>
              <a:t> op </a:t>
            </a:r>
            <a:r>
              <a:rPr lang="en-US" sz="2400" dirty="0" err="1">
                <a:solidFill>
                  <a:schemeClr val="dk1"/>
                </a:solidFill>
                <a:latin typeface="Calibri"/>
                <a:ea typeface="Calibri"/>
                <a:cs typeface="Calibri"/>
                <a:sym typeface="Wingdings" panose="05000000000000000000" pitchFamily="2" charset="2"/>
              </a:rPr>
              <a:t>lange</a:t>
            </a:r>
            <a:r>
              <a:rPr lang="en-US" sz="2400" dirty="0">
                <a:solidFill>
                  <a:schemeClr val="dk1"/>
                </a:solidFill>
                <a:latin typeface="Calibri"/>
                <a:ea typeface="Calibri"/>
                <a:cs typeface="Calibri"/>
                <a:sym typeface="Wingdings" panose="05000000000000000000" pitchFamily="2" charset="2"/>
              </a:rPr>
              <a:t> </a:t>
            </a:r>
            <a:r>
              <a:rPr lang="en-US" sz="2400" dirty="0" err="1">
                <a:solidFill>
                  <a:schemeClr val="dk1"/>
                </a:solidFill>
                <a:latin typeface="Calibri"/>
                <a:ea typeface="Calibri"/>
                <a:cs typeface="Calibri"/>
                <a:sym typeface="Wingdings" panose="05000000000000000000" pitchFamily="2" charset="2"/>
              </a:rPr>
              <a:t>termijn</a:t>
            </a:r>
            <a:endParaRPr lang="en-US" sz="2400" dirty="0">
              <a:solidFill>
                <a:schemeClr val="dk1"/>
              </a:solidFill>
              <a:latin typeface="Calibri"/>
              <a:cs typeface="Calibri"/>
              <a:sym typeface="Wingdings" panose="05000000000000000000" pitchFamily="2" charset="2"/>
            </a:endParaRPr>
          </a:p>
          <a:p>
            <a:endParaRPr lang="en-US" sz="2400" b="1" dirty="0">
              <a:solidFill>
                <a:schemeClr val="dk1"/>
              </a:solidFill>
              <a:latin typeface="Calibri"/>
              <a:cs typeface="Calibri"/>
            </a:endParaRPr>
          </a:p>
        </p:txBody>
      </p:sp>
      <p:pic>
        <p:nvPicPr>
          <p:cNvPr id="4" name="Afbeelding 3">
            <a:extLst>
              <a:ext uri="{FF2B5EF4-FFF2-40B4-BE49-F238E27FC236}">
                <a16:creationId xmlns:a16="http://schemas.microsoft.com/office/drawing/2014/main" id="{673F7361-F334-2589-307D-4E93C25799D5}"/>
              </a:ext>
            </a:extLst>
          </p:cNvPr>
          <p:cNvPicPr>
            <a:picLocks noChangeAspect="1"/>
          </p:cNvPicPr>
          <p:nvPr/>
        </p:nvPicPr>
        <p:blipFill>
          <a:blip r:embed="rId5"/>
          <a:stretch>
            <a:fillRect/>
          </a:stretch>
        </p:blipFill>
        <p:spPr>
          <a:xfrm>
            <a:off x="6672916" y="2607638"/>
            <a:ext cx="4172532" cy="3572374"/>
          </a:xfrm>
          <a:prstGeom prst="rect">
            <a:avLst/>
          </a:prstGeom>
        </p:spPr>
      </p:pic>
    </p:spTree>
    <p:extLst>
      <p:ext uri="{BB962C8B-B14F-4D97-AF65-F5344CB8AC3E}">
        <p14:creationId xmlns:p14="http://schemas.microsoft.com/office/powerpoint/2010/main" val="2168362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2" name="Google Shape;56;p1" descr="Avontuur, Blonde Haren, Verkennen, Meisje, Springen">
            <a:extLst>
              <a:ext uri="{FF2B5EF4-FFF2-40B4-BE49-F238E27FC236}">
                <a16:creationId xmlns:a16="http://schemas.microsoft.com/office/drawing/2014/main" id="{69B9A9AB-5396-D89D-89D0-71B2F61D7317}"/>
              </a:ext>
            </a:extLst>
          </p:cNvPr>
          <p:cNvPicPr preferRelativeResize="0"/>
          <p:nvPr/>
        </p:nvPicPr>
        <p:blipFill rotWithShape="1">
          <a:blip r:embed="rId3">
            <a:alphaModFix/>
          </a:blip>
          <a:srcRect t="14708" b="1022"/>
          <a:stretch/>
        </p:blipFill>
        <p:spPr>
          <a:xfrm>
            <a:off x="20" y="2898"/>
            <a:ext cx="12191981" cy="6857990"/>
          </a:xfrm>
          <a:prstGeom prst="rect">
            <a:avLst/>
          </a:prstGeom>
          <a:noFill/>
          <a:ln>
            <a:noFill/>
          </a:ln>
        </p:spPr>
      </p:pic>
      <p:sp>
        <p:nvSpPr>
          <p:cNvPr id="150" name="Google Shape;150;p8"/>
          <p:cNvSpPr/>
          <p:nvPr/>
        </p:nvSpPr>
        <p:spPr>
          <a:xfrm>
            <a:off x="454939" y="228054"/>
            <a:ext cx="11160125" cy="6401891"/>
          </a:xfrm>
          <a:prstGeom prst="rect">
            <a:avLst/>
          </a:prstGeom>
          <a:solidFill>
            <a:schemeClr val="lt1">
              <a:alpha val="85882"/>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nl-BE" sz="1800">
              <a:solidFill>
                <a:schemeClr val="lt1"/>
              </a:solidFill>
              <a:latin typeface="Arial"/>
              <a:ea typeface="Arial"/>
              <a:cs typeface="Arial"/>
              <a:sym typeface="Arial"/>
            </a:endParaRPr>
          </a:p>
        </p:txBody>
      </p:sp>
      <p:pic>
        <p:nvPicPr>
          <p:cNvPr id="151" name="Google Shape;151;p8" descr="Afbeeldingsresultaat voor hogeschool pxl"/>
          <p:cNvPicPr preferRelativeResize="0"/>
          <p:nvPr/>
        </p:nvPicPr>
        <p:blipFill rotWithShape="1">
          <a:blip r:embed="rId4">
            <a:alphaModFix/>
          </a:blip>
          <a:srcRect/>
          <a:stretch/>
        </p:blipFill>
        <p:spPr>
          <a:xfrm>
            <a:off x="9325730" y="6180012"/>
            <a:ext cx="2760448" cy="609599"/>
          </a:xfrm>
          <a:prstGeom prst="rect">
            <a:avLst/>
          </a:prstGeom>
          <a:noFill/>
          <a:ln>
            <a:noFill/>
          </a:ln>
        </p:spPr>
      </p:pic>
      <p:sp>
        <p:nvSpPr>
          <p:cNvPr id="152" name="Google Shape;152;p8"/>
          <p:cNvSpPr txBox="1"/>
          <p:nvPr/>
        </p:nvSpPr>
        <p:spPr>
          <a:xfrm>
            <a:off x="515927" y="228054"/>
            <a:ext cx="11160125" cy="83095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nl-BE" sz="3200" b="1" dirty="0">
                <a:solidFill>
                  <a:schemeClr val="dk1"/>
                </a:solidFill>
                <a:latin typeface="Calibri"/>
                <a:ea typeface="Calibri"/>
                <a:cs typeface="Calibri"/>
                <a:sym typeface="Calibri"/>
              </a:rPr>
              <a:t>Uitdagingen</a:t>
            </a:r>
            <a:endParaRPr sz="1800" dirty="0">
              <a:solidFill>
                <a:schemeClr val="dk1"/>
              </a:solidFill>
              <a:latin typeface="Calibri"/>
              <a:ea typeface="Calibri"/>
              <a:cs typeface="Calibri"/>
              <a:sym typeface="Calibri"/>
            </a:endParaRPr>
          </a:p>
        </p:txBody>
      </p:sp>
      <p:sp>
        <p:nvSpPr>
          <p:cNvPr id="153" name="Google Shape;153;p8"/>
          <p:cNvSpPr txBox="1"/>
          <p:nvPr/>
        </p:nvSpPr>
        <p:spPr>
          <a:xfrm>
            <a:off x="576936" y="1296742"/>
            <a:ext cx="10497464" cy="3416279"/>
          </a:xfrm>
          <a:prstGeom prst="rect">
            <a:avLst/>
          </a:prstGeom>
          <a:noFill/>
          <a:ln>
            <a:noFill/>
          </a:ln>
        </p:spPr>
        <p:txBody>
          <a:bodyPr spcFirstLastPara="1" wrap="square" lIns="91425" tIns="45700" rIns="91425" bIns="45700" anchor="t" anchorCtr="0">
            <a:spAutoFit/>
          </a:bodyPr>
          <a:lstStyle/>
          <a:p>
            <a:pPr marL="342900" marR="0" lvl="0" indent="-342900" algn="l" rtl="0">
              <a:lnSpc>
                <a:spcPct val="150000"/>
              </a:lnSpc>
              <a:spcBef>
                <a:spcPts val="0"/>
              </a:spcBef>
              <a:spcAft>
                <a:spcPts val="0"/>
              </a:spcAft>
              <a:buClr>
                <a:schemeClr val="dk1"/>
              </a:buClr>
              <a:buSzPts val="2200"/>
              <a:buFont typeface="Arial" panose="020B0604020202020204" pitchFamily="34" charset="0"/>
              <a:buChar char="•"/>
            </a:pPr>
            <a:r>
              <a:rPr lang="en-US" sz="2400" dirty="0" err="1">
                <a:solidFill>
                  <a:schemeClr val="dk1"/>
                </a:solidFill>
                <a:latin typeface="Calibri"/>
                <a:cs typeface="Calibri"/>
              </a:rPr>
              <a:t>Geen</a:t>
            </a:r>
            <a:r>
              <a:rPr lang="en-US" sz="2400" dirty="0">
                <a:solidFill>
                  <a:schemeClr val="dk1"/>
                </a:solidFill>
                <a:latin typeface="Calibri"/>
                <a:cs typeface="Calibri"/>
              </a:rPr>
              <a:t> </a:t>
            </a:r>
            <a:r>
              <a:rPr lang="en-US" sz="2400" dirty="0" err="1">
                <a:solidFill>
                  <a:schemeClr val="dk1"/>
                </a:solidFill>
                <a:latin typeface="Calibri"/>
                <a:cs typeface="Calibri"/>
              </a:rPr>
              <a:t>overkoepelende</a:t>
            </a:r>
            <a:r>
              <a:rPr lang="en-US" sz="2400" dirty="0">
                <a:solidFill>
                  <a:schemeClr val="dk1"/>
                </a:solidFill>
                <a:latin typeface="Calibri"/>
                <a:cs typeface="Calibri"/>
              </a:rPr>
              <a:t> ‘</a:t>
            </a:r>
            <a:r>
              <a:rPr lang="en-US" sz="2400" dirty="0" err="1">
                <a:solidFill>
                  <a:schemeClr val="dk1"/>
                </a:solidFill>
                <a:latin typeface="Calibri"/>
                <a:cs typeface="Calibri"/>
              </a:rPr>
              <a:t>mentale</a:t>
            </a:r>
            <a:r>
              <a:rPr lang="en-US" sz="2400" dirty="0">
                <a:solidFill>
                  <a:schemeClr val="dk1"/>
                </a:solidFill>
                <a:latin typeface="Calibri"/>
                <a:cs typeface="Calibri"/>
              </a:rPr>
              <a:t> </a:t>
            </a:r>
            <a:r>
              <a:rPr lang="en-US" sz="2400" dirty="0" err="1">
                <a:solidFill>
                  <a:schemeClr val="dk1"/>
                </a:solidFill>
                <a:latin typeface="Calibri"/>
                <a:cs typeface="Calibri"/>
              </a:rPr>
              <a:t>gezondheid</a:t>
            </a:r>
            <a:r>
              <a:rPr lang="en-US" sz="2400" dirty="0">
                <a:solidFill>
                  <a:schemeClr val="dk1"/>
                </a:solidFill>
                <a:latin typeface="Calibri"/>
                <a:cs typeface="Calibri"/>
              </a:rPr>
              <a:t>’-items </a:t>
            </a:r>
            <a:r>
              <a:rPr lang="en-US" sz="2400" dirty="0" err="1">
                <a:solidFill>
                  <a:schemeClr val="dk1"/>
                </a:solidFill>
                <a:latin typeface="Calibri"/>
                <a:cs typeface="Calibri"/>
              </a:rPr>
              <a:t>omdat</a:t>
            </a:r>
            <a:r>
              <a:rPr lang="en-US" sz="2400" dirty="0">
                <a:solidFill>
                  <a:schemeClr val="dk1"/>
                </a:solidFill>
                <a:latin typeface="Calibri"/>
                <a:cs typeface="Calibri"/>
              </a:rPr>
              <a:t> scholen </a:t>
            </a:r>
            <a:r>
              <a:rPr lang="en-US" sz="2400" dirty="0" err="1">
                <a:solidFill>
                  <a:schemeClr val="dk1"/>
                </a:solidFill>
                <a:latin typeface="Calibri"/>
                <a:cs typeface="Calibri"/>
              </a:rPr>
              <a:t>geen</a:t>
            </a:r>
            <a:r>
              <a:rPr lang="en-US" sz="2400" dirty="0">
                <a:solidFill>
                  <a:schemeClr val="dk1"/>
                </a:solidFill>
                <a:latin typeface="Calibri"/>
                <a:cs typeface="Calibri"/>
              </a:rPr>
              <a:t> </a:t>
            </a:r>
            <a:r>
              <a:rPr lang="en-US" sz="2400" dirty="0" err="1">
                <a:solidFill>
                  <a:schemeClr val="dk1"/>
                </a:solidFill>
                <a:latin typeface="Calibri"/>
                <a:cs typeface="Calibri"/>
              </a:rPr>
              <a:t>mandaat</a:t>
            </a:r>
            <a:r>
              <a:rPr lang="en-US" sz="2400" dirty="0">
                <a:solidFill>
                  <a:schemeClr val="dk1"/>
                </a:solidFill>
                <a:latin typeface="Calibri"/>
                <a:cs typeface="Calibri"/>
              </a:rPr>
              <a:t> </a:t>
            </a:r>
            <a:r>
              <a:rPr lang="en-US" sz="2400" dirty="0" err="1">
                <a:solidFill>
                  <a:schemeClr val="dk1"/>
                </a:solidFill>
                <a:latin typeface="Calibri"/>
                <a:cs typeface="Calibri"/>
              </a:rPr>
              <a:t>hebben</a:t>
            </a:r>
            <a:r>
              <a:rPr lang="en-US" sz="2400" dirty="0">
                <a:solidFill>
                  <a:schemeClr val="dk1"/>
                </a:solidFill>
                <a:latin typeface="Calibri"/>
                <a:cs typeface="Calibri"/>
              </a:rPr>
              <a:t> om </a:t>
            </a:r>
            <a:r>
              <a:rPr lang="en-US" sz="2400" dirty="0" err="1">
                <a:solidFill>
                  <a:schemeClr val="dk1"/>
                </a:solidFill>
                <a:latin typeface="Calibri"/>
                <a:cs typeface="Calibri"/>
              </a:rPr>
              <a:t>te</a:t>
            </a:r>
            <a:r>
              <a:rPr lang="en-US" sz="2400" dirty="0">
                <a:solidFill>
                  <a:schemeClr val="dk1"/>
                </a:solidFill>
                <a:latin typeface="Calibri"/>
                <a:cs typeface="Calibri"/>
              </a:rPr>
              <a:t> </a:t>
            </a:r>
            <a:r>
              <a:rPr lang="en-US" sz="2400" dirty="0" err="1">
                <a:solidFill>
                  <a:schemeClr val="dk1"/>
                </a:solidFill>
                <a:latin typeface="Calibri"/>
                <a:cs typeface="Calibri"/>
              </a:rPr>
              <a:t>interveniëren</a:t>
            </a:r>
            <a:r>
              <a:rPr lang="en-US" sz="2400" dirty="0">
                <a:solidFill>
                  <a:schemeClr val="dk1"/>
                </a:solidFill>
                <a:latin typeface="Calibri"/>
                <a:cs typeface="Calibri"/>
              </a:rPr>
              <a:t> in de </a:t>
            </a:r>
            <a:r>
              <a:rPr lang="en-US" sz="2400" dirty="0" err="1">
                <a:solidFill>
                  <a:schemeClr val="dk1"/>
                </a:solidFill>
                <a:latin typeface="Calibri"/>
                <a:cs typeface="Calibri"/>
              </a:rPr>
              <a:t>thuiscontext</a:t>
            </a:r>
            <a:r>
              <a:rPr lang="en-US" sz="2400" dirty="0">
                <a:solidFill>
                  <a:schemeClr val="dk1"/>
                </a:solidFill>
                <a:latin typeface="Calibri"/>
                <a:cs typeface="Calibri"/>
              </a:rPr>
              <a:t> van </a:t>
            </a:r>
            <a:r>
              <a:rPr lang="en-US" sz="2400" dirty="0" err="1">
                <a:solidFill>
                  <a:schemeClr val="dk1"/>
                </a:solidFill>
                <a:latin typeface="Calibri"/>
                <a:cs typeface="Calibri"/>
              </a:rPr>
              <a:t>leerlingen</a:t>
            </a:r>
            <a:endParaRPr lang="en-US" sz="2400" dirty="0">
              <a:solidFill>
                <a:schemeClr val="dk1"/>
              </a:solidFill>
              <a:latin typeface="Calibri"/>
              <a:cs typeface="Calibri"/>
            </a:endParaRPr>
          </a:p>
          <a:p>
            <a:pPr marL="342900" marR="0" lvl="0" indent="-342900" algn="l" rtl="0">
              <a:lnSpc>
                <a:spcPct val="150000"/>
              </a:lnSpc>
              <a:spcBef>
                <a:spcPts val="0"/>
              </a:spcBef>
              <a:spcAft>
                <a:spcPts val="0"/>
              </a:spcAft>
              <a:buClr>
                <a:schemeClr val="dk1"/>
              </a:buClr>
              <a:buSzPts val="2200"/>
              <a:buFont typeface="Arial" panose="020B0604020202020204" pitchFamily="34" charset="0"/>
              <a:buChar char="•"/>
            </a:pPr>
            <a:r>
              <a:rPr lang="en-US" sz="2400" dirty="0" err="1">
                <a:solidFill>
                  <a:schemeClr val="dk1"/>
                </a:solidFill>
                <a:latin typeface="Calibri"/>
                <a:cs typeface="Calibri"/>
              </a:rPr>
              <a:t>Beperkte</a:t>
            </a:r>
            <a:r>
              <a:rPr lang="en-US" sz="2400" dirty="0">
                <a:solidFill>
                  <a:schemeClr val="dk1"/>
                </a:solidFill>
                <a:latin typeface="Calibri"/>
                <a:cs typeface="Calibri"/>
              </a:rPr>
              <a:t> </a:t>
            </a:r>
            <a:r>
              <a:rPr lang="en-US" sz="2400" dirty="0" err="1">
                <a:solidFill>
                  <a:schemeClr val="dk1"/>
                </a:solidFill>
                <a:latin typeface="Calibri"/>
                <a:cs typeface="Calibri"/>
              </a:rPr>
              <a:t>hoeveelheid</a:t>
            </a:r>
            <a:r>
              <a:rPr lang="en-US" sz="2400" dirty="0">
                <a:solidFill>
                  <a:schemeClr val="dk1"/>
                </a:solidFill>
                <a:latin typeface="Calibri"/>
                <a:cs typeface="Calibri"/>
              </a:rPr>
              <a:t> </a:t>
            </a:r>
            <a:r>
              <a:rPr lang="en-US" sz="2400" dirty="0" err="1">
                <a:solidFill>
                  <a:schemeClr val="dk1"/>
                </a:solidFill>
                <a:latin typeface="Calibri"/>
                <a:cs typeface="Calibri"/>
              </a:rPr>
              <a:t>persoonlijke</a:t>
            </a:r>
            <a:r>
              <a:rPr lang="en-US" sz="2400" dirty="0">
                <a:solidFill>
                  <a:schemeClr val="dk1"/>
                </a:solidFill>
                <a:latin typeface="Calibri"/>
                <a:cs typeface="Calibri"/>
              </a:rPr>
              <a:t> data </a:t>
            </a:r>
            <a:r>
              <a:rPr lang="en-US" sz="2400" dirty="0" err="1">
                <a:solidFill>
                  <a:schemeClr val="dk1"/>
                </a:solidFill>
                <a:latin typeface="Calibri"/>
                <a:cs typeface="Calibri"/>
              </a:rPr>
              <a:t>omwille</a:t>
            </a:r>
            <a:r>
              <a:rPr lang="en-US" sz="2400" dirty="0">
                <a:solidFill>
                  <a:schemeClr val="dk1"/>
                </a:solidFill>
                <a:latin typeface="Calibri"/>
                <a:cs typeface="Calibri"/>
              </a:rPr>
              <a:t> van de GDPR</a:t>
            </a:r>
          </a:p>
          <a:p>
            <a:pPr marL="342900" marR="0" lvl="0" indent="-342900" algn="l" rtl="0">
              <a:lnSpc>
                <a:spcPct val="150000"/>
              </a:lnSpc>
              <a:spcBef>
                <a:spcPts val="0"/>
              </a:spcBef>
              <a:spcAft>
                <a:spcPts val="0"/>
              </a:spcAft>
              <a:buClr>
                <a:schemeClr val="dk1"/>
              </a:buClr>
              <a:buSzPts val="2200"/>
              <a:buFont typeface="Arial" panose="020B0604020202020204" pitchFamily="34" charset="0"/>
              <a:buChar char="•"/>
            </a:pPr>
            <a:r>
              <a:rPr lang="en-US" sz="2400" dirty="0" err="1">
                <a:solidFill>
                  <a:schemeClr val="dk1"/>
                </a:solidFill>
                <a:latin typeface="Calibri"/>
                <a:cs typeface="Calibri"/>
              </a:rPr>
              <a:t>Geen</a:t>
            </a:r>
            <a:r>
              <a:rPr lang="en-US" sz="2400" dirty="0">
                <a:solidFill>
                  <a:schemeClr val="dk1"/>
                </a:solidFill>
                <a:latin typeface="Calibri"/>
                <a:cs typeface="Calibri"/>
              </a:rPr>
              <a:t> </a:t>
            </a:r>
            <a:r>
              <a:rPr lang="en-US" sz="2400" dirty="0" err="1">
                <a:solidFill>
                  <a:schemeClr val="dk1"/>
                </a:solidFill>
                <a:latin typeface="Calibri"/>
                <a:cs typeface="Calibri"/>
              </a:rPr>
              <a:t>overkoepelende</a:t>
            </a:r>
            <a:r>
              <a:rPr lang="en-US" sz="2400" dirty="0">
                <a:solidFill>
                  <a:schemeClr val="dk1"/>
                </a:solidFill>
                <a:latin typeface="Calibri"/>
                <a:cs typeface="Calibri"/>
              </a:rPr>
              <a:t> </a:t>
            </a:r>
            <a:r>
              <a:rPr lang="en-US" sz="2400" dirty="0" err="1">
                <a:solidFill>
                  <a:schemeClr val="dk1"/>
                </a:solidFill>
                <a:latin typeface="Calibri"/>
                <a:cs typeface="Calibri"/>
              </a:rPr>
              <a:t>controle</a:t>
            </a:r>
            <a:r>
              <a:rPr lang="en-US" sz="2400" dirty="0">
                <a:solidFill>
                  <a:schemeClr val="dk1"/>
                </a:solidFill>
                <a:latin typeface="Calibri"/>
                <a:cs typeface="Calibri"/>
              </a:rPr>
              <a:t> van het </a:t>
            </a:r>
            <a:r>
              <a:rPr lang="en-US" sz="2400" dirty="0" err="1">
                <a:solidFill>
                  <a:schemeClr val="dk1"/>
                </a:solidFill>
                <a:latin typeface="Calibri"/>
                <a:cs typeface="Calibri"/>
              </a:rPr>
              <a:t>onderzoeksteam</a:t>
            </a:r>
            <a:r>
              <a:rPr lang="en-US" sz="2400" dirty="0">
                <a:solidFill>
                  <a:schemeClr val="dk1"/>
                </a:solidFill>
                <a:latin typeface="Calibri"/>
                <a:cs typeface="Calibri"/>
              </a:rPr>
              <a:t> over de </a:t>
            </a:r>
            <a:r>
              <a:rPr lang="en-US" sz="2400" dirty="0" err="1">
                <a:solidFill>
                  <a:schemeClr val="dk1"/>
                </a:solidFill>
                <a:latin typeface="Calibri"/>
                <a:cs typeface="Calibri"/>
              </a:rPr>
              <a:t>verschillende</a:t>
            </a:r>
            <a:r>
              <a:rPr lang="en-US" sz="2400" dirty="0">
                <a:solidFill>
                  <a:schemeClr val="dk1"/>
                </a:solidFill>
                <a:latin typeface="Calibri"/>
                <a:cs typeface="Calibri"/>
              </a:rPr>
              <a:t> </a:t>
            </a:r>
            <a:r>
              <a:rPr lang="en-US" sz="2400" dirty="0" err="1">
                <a:solidFill>
                  <a:schemeClr val="dk1"/>
                </a:solidFill>
                <a:latin typeface="Calibri"/>
                <a:cs typeface="Calibri"/>
              </a:rPr>
              <a:t>manieren</a:t>
            </a:r>
            <a:r>
              <a:rPr lang="en-US" sz="2400" dirty="0">
                <a:solidFill>
                  <a:schemeClr val="dk1"/>
                </a:solidFill>
                <a:latin typeface="Calibri"/>
                <a:cs typeface="Calibri"/>
              </a:rPr>
              <a:t> van </a:t>
            </a:r>
            <a:r>
              <a:rPr lang="en-US" sz="2400" dirty="0" err="1">
                <a:solidFill>
                  <a:schemeClr val="dk1"/>
                </a:solidFill>
                <a:latin typeface="Calibri"/>
                <a:cs typeface="Calibri"/>
              </a:rPr>
              <a:t>implementatie</a:t>
            </a:r>
            <a:r>
              <a:rPr lang="en-US" sz="2400" dirty="0">
                <a:solidFill>
                  <a:schemeClr val="dk1"/>
                </a:solidFill>
                <a:latin typeface="Calibri"/>
                <a:cs typeface="Calibri"/>
              </a:rPr>
              <a:t> op school</a:t>
            </a:r>
          </a:p>
          <a:p>
            <a:pPr marL="342900" marR="0" lvl="0" indent="-342900" algn="l" rtl="0">
              <a:lnSpc>
                <a:spcPct val="150000"/>
              </a:lnSpc>
              <a:spcBef>
                <a:spcPts val="0"/>
              </a:spcBef>
              <a:spcAft>
                <a:spcPts val="0"/>
              </a:spcAft>
              <a:buClr>
                <a:schemeClr val="dk1"/>
              </a:buClr>
              <a:buSzPts val="2200"/>
              <a:buFont typeface="Arial" panose="020B0604020202020204" pitchFamily="34" charset="0"/>
              <a:buChar char="•"/>
            </a:pPr>
            <a:r>
              <a:rPr lang="en-US" sz="2400" dirty="0">
                <a:solidFill>
                  <a:schemeClr val="dk1"/>
                </a:solidFill>
                <a:latin typeface="Calibri"/>
                <a:cs typeface="Calibri"/>
              </a:rPr>
              <a:t>Schools </a:t>
            </a:r>
            <a:r>
              <a:rPr lang="en-US" sz="2400" dirty="0" err="1">
                <a:solidFill>
                  <a:schemeClr val="dk1"/>
                </a:solidFill>
                <a:latin typeface="Calibri"/>
                <a:cs typeface="Calibri"/>
              </a:rPr>
              <a:t>welbevinden</a:t>
            </a:r>
            <a:r>
              <a:rPr lang="en-US" sz="2400" dirty="0">
                <a:solidFill>
                  <a:schemeClr val="dk1"/>
                </a:solidFill>
                <a:latin typeface="Calibri"/>
                <a:cs typeface="Calibri"/>
              </a:rPr>
              <a:t> is </a:t>
            </a:r>
            <a:r>
              <a:rPr lang="en-US" sz="2400" dirty="0" err="1">
                <a:solidFill>
                  <a:schemeClr val="dk1"/>
                </a:solidFill>
                <a:latin typeface="Calibri"/>
                <a:cs typeface="Calibri"/>
              </a:rPr>
              <a:t>een</a:t>
            </a:r>
            <a:r>
              <a:rPr lang="en-US" sz="2400" dirty="0">
                <a:solidFill>
                  <a:schemeClr val="dk1"/>
                </a:solidFill>
                <a:latin typeface="Calibri"/>
                <a:cs typeface="Calibri"/>
              </a:rPr>
              <a:t> </a:t>
            </a:r>
            <a:r>
              <a:rPr lang="en-US" sz="2400" dirty="0" err="1">
                <a:solidFill>
                  <a:schemeClr val="dk1"/>
                </a:solidFill>
                <a:latin typeface="Calibri"/>
                <a:cs typeface="Calibri"/>
              </a:rPr>
              <a:t>monocultureel</a:t>
            </a:r>
            <a:r>
              <a:rPr lang="en-US" sz="2400" dirty="0">
                <a:solidFill>
                  <a:schemeClr val="dk1"/>
                </a:solidFill>
                <a:latin typeface="Calibri"/>
                <a:cs typeface="Calibri"/>
              </a:rPr>
              <a:t> concept</a:t>
            </a:r>
          </a:p>
        </p:txBody>
      </p:sp>
      <p:pic>
        <p:nvPicPr>
          <p:cNvPr id="5" name="Afbeelding 4">
            <a:extLst>
              <a:ext uri="{FF2B5EF4-FFF2-40B4-BE49-F238E27FC236}">
                <a16:creationId xmlns:a16="http://schemas.microsoft.com/office/drawing/2014/main" id="{FA605D26-2903-9EB9-110B-1C2EA64D04FE}"/>
              </a:ext>
            </a:extLst>
          </p:cNvPr>
          <p:cNvPicPr>
            <a:picLocks noChangeAspect="1"/>
          </p:cNvPicPr>
          <p:nvPr/>
        </p:nvPicPr>
        <p:blipFill>
          <a:blip r:embed="rId5"/>
          <a:stretch>
            <a:fillRect/>
          </a:stretch>
        </p:blipFill>
        <p:spPr>
          <a:xfrm>
            <a:off x="7645400" y="4255976"/>
            <a:ext cx="3969664" cy="1811458"/>
          </a:xfrm>
          <a:prstGeom prst="rect">
            <a:avLst/>
          </a:prstGeom>
        </p:spPr>
      </p:pic>
    </p:spTree>
    <p:extLst>
      <p:ext uri="{BB962C8B-B14F-4D97-AF65-F5344CB8AC3E}">
        <p14:creationId xmlns:p14="http://schemas.microsoft.com/office/powerpoint/2010/main" val="3602135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4E25E2ED-A9CB-4A3F-F9A0-565CA0C6DE1E}"/>
            </a:ext>
          </a:extLst>
        </p:cNvPr>
        <p:cNvGrpSpPr/>
        <p:nvPr/>
      </p:nvGrpSpPr>
      <p:grpSpPr>
        <a:xfrm>
          <a:off x="0" y="0"/>
          <a:ext cx="0" cy="0"/>
          <a:chOff x="0" y="0"/>
          <a:chExt cx="0" cy="0"/>
        </a:xfrm>
      </p:grpSpPr>
      <p:pic>
        <p:nvPicPr>
          <p:cNvPr id="3" name="Google Shape;56;p1" descr="Avontuur, Blonde Haren, Verkennen, Meisje, Springen">
            <a:extLst>
              <a:ext uri="{FF2B5EF4-FFF2-40B4-BE49-F238E27FC236}">
                <a16:creationId xmlns:a16="http://schemas.microsoft.com/office/drawing/2014/main" id="{0E7DE3FD-BE80-FF76-6F93-A24F6EB88B4A}"/>
              </a:ext>
            </a:extLst>
          </p:cNvPr>
          <p:cNvPicPr preferRelativeResize="0"/>
          <p:nvPr/>
        </p:nvPicPr>
        <p:blipFill rotWithShape="1">
          <a:blip r:embed="rId3">
            <a:alphaModFix/>
          </a:blip>
          <a:srcRect t="14708" b="1022"/>
          <a:stretch/>
        </p:blipFill>
        <p:spPr>
          <a:xfrm>
            <a:off x="20" y="2898"/>
            <a:ext cx="12191981" cy="6857990"/>
          </a:xfrm>
          <a:prstGeom prst="rect">
            <a:avLst/>
          </a:prstGeom>
          <a:noFill/>
          <a:ln>
            <a:noFill/>
          </a:ln>
        </p:spPr>
      </p:pic>
      <p:sp>
        <p:nvSpPr>
          <p:cNvPr id="150" name="Google Shape;150;p8">
            <a:extLst>
              <a:ext uri="{FF2B5EF4-FFF2-40B4-BE49-F238E27FC236}">
                <a16:creationId xmlns:a16="http://schemas.microsoft.com/office/drawing/2014/main" id="{719E9F4C-3860-15E8-54B6-C6C5DEFADB71}"/>
              </a:ext>
            </a:extLst>
          </p:cNvPr>
          <p:cNvSpPr/>
          <p:nvPr/>
        </p:nvSpPr>
        <p:spPr>
          <a:xfrm>
            <a:off x="515937" y="224767"/>
            <a:ext cx="11160125" cy="6401891"/>
          </a:xfrm>
          <a:prstGeom prst="rect">
            <a:avLst/>
          </a:prstGeom>
          <a:solidFill>
            <a:schemeClr val="lt1">
              <a:alpha val="85882"/>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nl-BE" sz="1800" dirty="0">
              <a:solidFill>
                <a:schemeClr val="lt1"/>
              </a:solidFill>
              <a:latin typeface="Arial"/>
              <a:ea typeface="Arial"/>
              <a:cs typeface="Arial"/>
              <a:sym typeface="Arial"/>
            </a:endParaRPr>
          </a:p>
        </p:txBody>
      </p:sp>
      <p:pic>
        <p:nvPicPr>
          <p:cNvPr id="151" name="Google Shape;151;p8" descr="Afbeeldingsresultaat voor hogeschool pxl">
            <a:extLst>
              <a:ext uri="{FF2B5EF4-FFF2-40B4-BE49-F238E27FC236}">
                <a16:creationId xmlns:a16="http://schemas.microsoft.com/office/drawing/2014/main" id="{81F50B81-06EE-CCE5-A9CE-1F110E506DA9}"/>
              </a:ext>
            </a:extLst>
          </p:cNvPr>
          <p:cNvPicPr preferRelativeResize="0"/>
          <p:nvPr/>
        </p:nvPicPr>
        <p:blipFill rotWithShape="1">
          <a:blip r:embed="rId4">
            <a:alphaModFix/>
          </a:blip>
          <a:srcRect/>
          <a:stretch/>
        </p:blipFill>
        <p:spPr>
          <a:xfrm>
            <a:off x="9325730" y="6180012"/>
            <a:ext cx="2760448" cy="609599"/>
          </a:xfrm>
          <a:prstGeom prst="rect">
            <a:avLst/>
          </a:prstGeom>
          <a:noFill/>
          <a:ln>
            <a:noFill/>
          </a:ln>
        </p:spPr>
      </p:pic>
      <p:sp>
        <p:nvSpPr>
          <p:cNvPr id="152" name="Google Shape;152;p8">
            <a:extLst>
              <a:ext uri="{FF2B5EF4-FFF2-40B4-BE49-F238E27FC236}">
                <a16:creationId xmlns:a16="http://schemas.microsoft.com/office/drawing/2014/main" id="{3E7C7756-2C67-34A2-69D0-5260952C5786}"/>
              </a:ext>
            </a:extLst>
          </p:cNvPr>
          <p:cNvSpPr txBox="1"/>
          <p:nvPr/>
        </p:nvSpPr>
        <p:spPr>
          <a:xfrm>
            <a:off x="991642" y="477672"/>
            <a:ext cx="10208713" cy="1938952"/>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nl-BE" sz="6000" b="1" dirty="0">
                <a:solidFill>
                  <a:schemeClr val="dk1"/>
                </a:solidFill>
                <a:latin typeface="Calibri"/>
                <a:ea typeface="Calibri"/>
                <a:cs typeface="Calibri"/>
                <a:sym typeface="Calibri"/>
              </a:rPr>
              <a:t>       Elle					  Noah</a:t>
            </a:r>
          </a:p>
          <a:p>
            <a:pPr marL="0" marR="0" lvl="0" indent="0" algn="ctr" rtl="0">
              <a:spcBef>
                <a:spcPts val="0"/>
              </a:spcBef>
              <a:spcAft>
                <a:spcPts val="0"/>
              </a:spcAft>
              <a:buNone/>
            </a:pPr>
            <a:endParaRPr lang="nl-BE" sz="6000" b="1" dirty="0">
              <a:solidFill>
                <a:schemeClr val="dk1"/>
              </a:solidFill>
              <a:latin typeface="Calibri"/>
              <a:ea typeface="Calibri"/>
              <a:cs typeface="Calibri"/>
              <a:sym typeface="Calibri"/>
            </a:endParaRPr>
          </a:p>
        </p:txBody>
      </p:sp>
      <p:sp>
        <p:nvSpPr>
          <p:cNvPr id="2" name="Tekstvak 1">
            <a:extLst>
              <a:ext uri="{FF2B5EF4-FFF2-40B4-BE49-F238E27FC236}">
                <a16:creationId xmlns:a16="http://schemas.microsoft.com/office/drawing/2014/main" id="{358135AE-000B-7301-C74F-266319CED938}"/>
              </a:ext>
            </a:extLst>
          </p:cNvPr>
          <p:cNvSpPr txBox="1"/>
          <p:nvPr/>
        </p:nvSpPr>
        <p:spPr>
          <a:xfrm>
            <a:off x="2644171" y="1447148"/>
            <a:ext cx="10668000" cy="307777"/>
          </a:xfrm>
          <a:prstGeom prst="rect">
            <a:avLst/>
          </a:prstGeom>
          <a:noFill/>
        </p:spPr>
        <p:txBody>
          <a:bodyPr wrap="square" rtlCol="0">
            <a:spAutoFit/>
          </a:bodyPr>
          <a:lstStyle/>
          <a:p>
            <a:endParaRPr lang="nl-BE" dirty="0"/>
          </a:p>
        </p:txBody>
      </p:sp>
      <p:pic>
        <p:nvPicPr>
          <p:cNvPr id="5" name="Afbeelding 4" descr="Afbeelding met Menselijk gezicht, tekenfilm, animatie, kleding&#10;&#10;Automatisch gegenereerde beschrijving">
            <a:extLst>
              <a:ext uri="{FF2B5EF4-FFF2-40B4-BE49-F238E27FC236}">
                <a16:creationId xmlns:a16="http://schemas.microsoft.com/office/drawing/2014/main" id="{5187F92A-DA9C-DA2C-36B1-147FCFC78912}"/>
              </a:ext>
            </a:extLst>
          </p:cNvPr>
          <p:cNvPicPr>
            <a:picLocks noChangeAspect="1"/>
          </p:cNvPicPr>
          <p:nvPr/>
        </p:nvPicPr>
        <p:blipFill>
          <a:blip r:embed="rId5"/>
          <a:stretch>
            <a:fillRect/>
          </a:stretch>
        </p:blipFill>
        <p:spPr>
          <a:xfrm>
            <a:off x="1683119" y="1453466"/>
            <a:ext cx="2661804" cy="4926862"/>
          </a:xfrm>
          <a:prstGeom prst="rect">
            <a:avLst/>
          </a:prstGeom>
        </p:spPr>
      </p:pic>
      <p:pic>
        <p:nvPicPr>
          <p:cNvPr id="7" name="Afbeelding 6" descr="Afbeelding met Menselijk gezicht, persoon, kleding, overdekt&#10;&#10;Automatisch gegenereerde beschrijving">
            <a:extLst>
              <a:ext uri="{FF2B5EF4-FFF2-40B4-BE49-F238E27FC236}">
                <a16:creationId xmlns:a16="http://schemas.microsoft.com/office/drawing/2014/main" id="{800A64A3-9A4E-92D1-F6E0-10C8DDEF6AF3}"/>
              </a:ext>
            </a:extLst>
          </p:cNvPr>
          <p:cNvPicPr>
            <a:picLocks noChangeAspect="1"/>
          </p:cNvPicPr>
          <p:nvPr/>
        </p:nvPicPr>
        <p:blipFill>
          <a:blip r:embed="rId6"/>
          <a:stretch>
            <a:fillRect/>
          </a:stretch>
        </p:blipFill>
        <p:spPr>
          <a:xfrm>
            <a:off x="6651320" y="1447147"/>
            <a:ext cx="4661587" cy="4661587"/>
          </a:xfrm>
          <a:prstGeom prst="rect">
            <a:avLst/>
          </a:prstGeom>
        </p:spPr>
      </p:pic>
    </p:spTree>
    <p:extLst>
      <p:ext uri="{BB962C8B-B14F-4D97-AF65-F5344CB8AC3E}">
        <p14:creationId xmlns:p14="http://schemas.microsoft.com/office/powerpoint/2010/main" val="28460137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p13" descr="Avontuur, Blonde Haren, Verkennen, Meisje, Springen"/>
          <p:cNvPicPr preferRelativeResize="0"/>
          <p:nvPr/>
        </p:nvPicPr>
        <p:blipFill rotWithShape="1">
          <a:blip r:embed="rId3">
            <a:alphaModFix/>
          </a:blip>
          <a:srcRect t="14708" b="1022"/>
          <a:stretch/>
        </p:blipFill>
        <p:spPr>
          <a:xfrm>
            <a:off x="20" y="10"/>
            <a:ext cx="12191980" cy="6857990"/>
          </a:xfrm>
          <a:prstGeom prst="rect">
            <a:avLst/>
          </a:prstGeom>
          <a:noFill/>
          <a:ln>
            <a:noFill/>
          </a:ln>
        </p:spPr>
      </p:pic>
      <p:sp>
        <p:nvSpPr>
          <p:cNvPr id="204" name="Google Shape;204;p13"/>
          <p:cNvSpPr>
            <a:spLocks noGrp="1"/>
          </p:cNvSpPr>
          <p:nvPr>
            <p:ph type="ctrTitle"/>
          </p:nvPr>
        </p:nvSpPr>
        <p:spPr>
          <a:xfrm>
            <a:off x="640080" y="640080"/>
            <a:ext cx="2752354" cy="2709275"/>
          </a:xfrm>
          <a:prstGeom prst="ellipse">
            <a:avLst/>
          </a:prstGeom>
          <a:solidFill>
            <a:srgbClr val="FFFFFF"/>
          </a:solidFill>
          <a:ln w="174625" cap="flat" cmpd="thinThick">
            <a:solidFill>
              <a:srgbClr val="FFFFFF"/>
            </a:solidFill>
            <a:prstDash val="solid"/>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62626"/>
              </a:buClr>
              <a:buSzPts val="2400"/>
              <a:buFont typeface="Calibri"/>
              <a:buNone/>
            </a:pPr>
            <a:r>
              <a:rPr lang="nl-BE" sz="2400" dirty="0">
                <a:solidFill>
                  <a:srgbClr val="262626"/>
                </a:solidFill>
                <a:latin typeface="Calibri"/>
                <a:ea typeface="Calibri"/>
                <a:cs typeface="Calibri"/>
                <a:sym typeface="Calibri"/>
              </a:rPr>
              <a:t>Doelen en dromen</a:t>
            </a:r>
            <a:endParaRPr dirty="0">
              <a:latin typeface="Calibri"/>
              <a:ea typeface="Calibri"/>
              <a:cs typeface="Calibri"/>
              <a:sym typeface="Calibri"/>
            </a:endParaRPr>
          </a:p>
        </p:txBody>
      </p:sp>
      <p:pic>
        <p:nvPicPr>
          <p:cNvPr id="205" name="Google Shape;205;p13" descr="Afbeeldingsresultaat voor hogeschool pxl"/>
          <p:cNvPicPr preferRelativeResize="0"/>
          <p:nvPr/>
        </p:nvPicPr>
        <p:blipFill rotWithShape="1">
          <a:blip r:embed="rId4">
            <a:alphaModFix/>
          </a:blip>
          <a:srcRect/>
          <a:stretch/>
        </p:blipFill>
        <p:spPr>
          <a:xfrm>
            <a:off x="9257997" y="6091314"/>
            <a:ext cx="2760448" cy="609599"/>
          </a:xfrm>
          <a:prstGeom prst="rect">
            <a:avLst/>
          </a:prstGeom>
          <a:noFill/>
          <a:ln>
            <a:noFill/>
          </a:ln>
        </p:spPr>
      </p:pic>
      <p:pic>
        <p:nvPicPr>
          <p:cNvPr id="206" name="Google Shape;206;p13"/>
          <p:cNvPicPr preferRelativeResize="0"/>
          <p:nvPr/>
        </p:nvPicPr>
        <p:blipFill rotWithShape="1">
          <a:blip r:embed="rId5">
            <a:alphaModFix/>
          </a:blip>
          <a:srcRect/>
          <a:stretch/>
        </p:blipFill>
        <p:spPr>
          <a:xfrm>
            <a:off x="-277845" y="-493283"/>
            <a:ext cx="4791404" cy="3610022"/>
          </a:xfrm>
          <a:prstGeom prst="rect">
            <a:avLst/>
          </a:prstGeom>
          <a:noFill/>
          <a:ln>
            <a:noFill/>
          </a:ln>
        </p:spPr>
      </p:pic>
      <p:pic>
        <p:nvPicPr>
          <p:cNvPr id="207" name="Google Shape;207;p13" descr="Afbeelding met tekst, illustratie&#10;&#10;Automatisch gegenereerde beschrijving"/>
          <p:cNvPicPr preferRelativeResize="0"/>
          <p:nvPr/>
        </p:nvPicPr>
        <p:blipFill rotWithShape="1">
          <a:blip r:embed="rId6">
            <a:alphaModFix/>
          </a:blip>
          <a:srcRect/>
          <a:stretch/>
        </p:blipFill>
        <p:spPr>
          <a:xfrm>
            <a:off x="7998591" y="528465"/>
            <a:ext cx="3898900" cy="1041400"/>
          </a:xfrm>
          <a:prstGeom prst="rect">
            <a:avLst/>
          </a:prstGeom>
          <a:noFill/>
          <a:ln>
            <a:noFill/>
          </a:ln>
        </p:spPr>
      </p:pic>
    </p:spTree>
    <p:extLst>
      <p:ext uri="{BB962C8B-B14F-4D97-AF65-F5344CB8AC3E}">
        <p14:creationId xmlns:p14="http://schemas.microsoft.com/office/powerpoint/2010/main" val="33234442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2" name="Google Shape;56;p1" descr="Avontuur, Blonde Haren, Verkennen, Meisje, Springen">
            <a:extLst>
              <a:ext uri="{FF2B5EF4-FFF2-40B4-BE49-F238E27FC236}">
                <a16:creationId xmlns:a16="http://schemas.microsoft.com/office/drawing/2014/main" id="{69B9A9AB-5396-D89D-89D0-71B2F61D7317}"/>
              </a:ext>
            </a:extLst>
          </p:cNvPr>
          <p:cNvPicPr preferRelativeResize="0"/>
          <p:nvPr/>
        </p:nvPicPr>
        <p:blipFill rotWithShape="1">
          <a:blip r:embed="rId3">
            <a:alphaModFix/>
          </a:blip>
          <a:srcRect t="14708" b="1022"/>
          <a:stretch/>
        </p:blipFill>
        <p:spPr>
          <a:xfrm>
            <a:off x="20" y="2898"/>
            <a:ext cx="12191981" cy="6857990"/>
          </a:xfrm>
          <a:prstGeom prst="rect">
            <a:avLst/>
          </a:prstGeom>
          <a:noFill/>
          <a:ln>
            <a:noFill/>
          </a:ln>
        </p:spPr>
      </p:pic>
      <p:sp>
        <p:nvSpPr>
          <p:cNvPr id="150" name="Google Shape;150;p8"/>
          <p:cNvSpPr/>
          <p:nvPr/>
        </p:nvSpPr>
        <p:spPr>
          <a:xfrm>
            <a:off x="515926" y="228055"/>
            <a:ext cx="11160125" cy="6401891"/>
          </a:xfrm>
          <a:prstGeom prst="rect">
            <a:avLst/>
          </a:prstGeom>
          <a:solidFill>
            <a:schemeClr val="lt1">
              <a:alpha val="85882"/>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nl-BE" sz="1800">
              <a:solidFill>
                <a:schemeClr val="lt1"/>
              </a:solidFill>
              <a:latin typeface="Arial"/>
              <a:ea typeface="Arial"/>
              <a:cs typeface="Arial"/>
              <a:sym typeface="Arial"/>
            </a:endParaRPr>
          </a:p>
        </p:txBody>
      </p:sp>
      <p:pic>
        <p:nvPicPr>
          <p:cNvPr id="151" name="Google Shape;151;p8" descr="Afbeeldingsresultaat voor hogeschool pxl"/>
          <p:cNvPicPr preferRelativeResize="0"/>
          <p:nvPr/>
        </p:nvPicPr>
        <p:blipFill rotWithShape="1">
          <a:blip r:embed="rId4">
            <a:alphaModFix/>
          </a:blip>
          <a:srcRect/>
          <a:stretch/>
        </p:blipFill>
        <p:spPr>
          <a:xfrm>
            <a:off x="9325730" y="6180012"/>
            <a:ext cx="2760448" cy="609599"/>
          </a:xfrm>
          <a:prstGeom prst="rect">
            <a:avLst/>
          </a:prstGeom>
          <a:noFill/>
          <a:ln>
            <a:noFill/>
          </a:ln>
        </p:spPr>
      </p:pic>
      <p:sp>
        <p:nvSpPr>
          <p:cNvPr id="152" name="Google Shape;152;p8"/>
          <p:cNvSpPr txBox="1"/>
          <p:nvPr/>
        </p:nvSpPr>
        <p:spPr>
          <a:xfrm>
            <a:off x="515927" y="228054"/>
            <a:ext cx="11160125" cy="83095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nl-BE" sz="3200" b="1" dirty="0">
                <a:solidFill>
                  <a:schemeClr val="dk1"/>
                </a:solidFill>
                <a:latin typeface="Calibri"/>
                <a:ea typeface="Calibri"/>
                <a:cs typeface="Calibri"/>
                <a:sym typeface="Calibri"/>
              </a:rPr>
              <a:t>Doelen en dromen</a:t>
            </a:r>
            <a:endParaRPr sz="1800" dirty="0">
              <a:solidFill>
                <a:schemeClr val="dk1"/>
              </a:solidFill>
              <a:latin typeface="Calibri"/>
              <a:ea typeface="Calibri"/>
              <a:cs typeface="Calibri"/>
              <a:sym typeface="Calibri"/>
            </a:endParaRPr>
          </a:p>
        </p:txBody>
      </p:sp>
      <p:sp>
        <p:nvSpPr>
          <p:cNvPr id="153" name="Google Shape;153;p8"/>
          <p:cNvSpPr txBox="1"/>
          <p:nvPr/>
        </p:nvSpPr>
        <p:spPr>
          <a:xfrm>
            <a:off x="515925" y="2138458"/>
            <a:ext cx="10215600" cy="4524275"/>
          </a:xfrm>
          <a:prstGeom prst="rect">
            <a:avLst/>
          </a:prstGeom>
          <a:noFill/>
          <a:ln>
            <a:noFill/>
          </a:ln>
        </p:spPr>
        <p:txBody>
          <a:bodyPr spcFirstLastPara="1" wrap="square" lIns="91425" tIns="45700" rIns="91425" bIns="45700" anchor="t" anchorCtr="0">
            <a:spAutoFit/>
          </a:bodyPr>
          <a:lstStyle/>
          <a:p>
            <a:pPr marL="285750" marR="0" lvl="0" indent="-285750" algn="l" rtl="0">
              <a:lnSpc>
                <a:spcPct val="150000"/>
              </a:lnSpc>
              <a:spcBef>
                <a:spcPts val="0"/>
              </a:spcBef>
              <a:spcAft>
                <a:spcPts val="0"/>
              </a:spcAft>
              <a:buClr>
                <a:schemeClr val="dk1"/>
              </a:buClr>
              <a:buSzPts val="2200"/>
              <a:buFont typeface="Arial" panose="020B0604020202020204" pitchFamily="34" charset="0"/>
              <a:buChar char="•"/>
            </a:pPr>
            <a:r>
              <a:rPr lang="en-US" sz="2400" dirty="0" err="1">
                <a:solidFill>
                  <a:schemeClr val="dk1"/>
                </a:solidFill>
                <a:latin typeface="Calibri"/>
                <a:ea typeface="Calibri"/>
                <a:cs typeface="Calibri"/>
                <a:sym typeface="Calibri"/>
              </a:rPr>
              <a:t>Bewustwording</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rond</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schoolwelbevinden</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creëeren</a:t>
            </a:r>
            <a:r>
              <a:rPr lang="en-US" sz="2400" dirty="0">
                <a:solidFill>
                  <a:schemeClr val="dk1"/>
                </a:solidFill>
                <a:latin typeface="Calibri"/>
                <a:ea typeface="Calibri"/>
                <a:cs typeface="Calibri"/>
                <a:sym typeface="Calibri"/>
              </a:rPr>
              <a:t> in </a:t>
            </a:r>
            <a:r>
              <a:rPr lang="en-US" sz="2400" dirty="0" err="1">
                <a:solidFill>
                  <a:schemeClr val="dk1"/>
                </a:solidFill>
                <a:latin typeface="Calibri"/>
                <a:ea typeface="Calibri"/>
                <a:cs typeface="Calibri"/>
                <a:sym typeface="Calibri"/>
              </a:rPr>
              <a:t>elke</a:t>
            </a:r>
            <a:r>
              <a:rPr lang="en-US" sz="2400" dirty="0">
                <a:solidFill>
                  <a:schemeClr val="dk1"/>
                </a:solidFill>
                <a:latin typeface="Calibri"/>
                <a:ea typeface="Calibri"/>
                <a:cs typeface="Calibri"/>
                <a:sym typeface="Calibri"/>
              </a:rPr>
              <a:t> school, </a:t>
            </a:r>
            <a:r>
              <a:rPr lang="en-US" sz="2400" dirty="0" err="1">
                <a:solidFill>
                  <a:schemeClr val="dk1"/>
                </a:solidFill>
                <a:latin typeface="Calibri"/>
                <a:ea typeface="Calibri"/>
                <a:cs typeface="Calibri"/>
                <a:sym typeface="Calibri"/>
              </a:rPr>
              <a:t>voor</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elke</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leraar</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en</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elke</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leerling</a:t>
            </a:r>
            <a:endParaRPr lang="en-US" sz="2400" dirty="0">
              <a:solidFill>
                <a:schemeClr val="dk1"/>
              </a:solidFill>
              <a:latin typeface="Calibri"/>
              <a:ea typeface="Calibri"/>
              <a:cs typeface="Calibri"/>
              <a:sym typeface="Calibri"/>
            </a:endParaRPr>
          </a:p>
          <a:p>
            <a:pPr marL="285750" marR="0" lvl="0" indent="-285750" algn="l" rtl="0">
              <a:lnSpc>
                <a:spcPct val="150000"/>
              </a:lnSpc>
              <a:spcBef>
                <a:spcPts val="0"/>
              </a:spcBef>
              <a:spcAft>
                <a:spcPts val="0"/>
              </a:spcAft>
              <a:buClr>
                <a:schemeClr val="dk1"/>
              </a:buClr>
              <a:buSzPts val="2200"/>
              <a:buFont typeface="Arial" panose="020B0604020202020204" pitchFamily="34" charset="0"/>
              <a:buChar char="•"/>
            </a:pPr>
            <a:r>
              <a:rPr lang="en-US" sz="2400" dirty="0" err="1">
                <a:solidFill>
                  <a:schemeClr val="dk1"/>
                </a:solidFill>
                <a:latin typeface="Calibri"/>
                <a:ea typeface="Calibri"/>
                <a:cs typeface="Calibri"/>
                <a:sym typeface="Calibri"/>
              </a:rPr>
              <a:t>Algemene</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inzichten</a:t>
            </a:r>
            <a:r>
              <a:rPr lang="en-US" sz="2400" dirty="0">
                <a:solidFill>
                  <a:schemeClr val="dk1"/>
                </a:solidFill>
                <a:latin typeface="Calibri"/>
                <a:ea typeface="Calibri"/>
                <a:cs typeface="Calibri"/>
                <a:sym typeface="Calibri"/>
              </a:rPr>
              <a:t> in </a:t>
            </a:r>
            <a:r>
              <a:rPr lang="en-US" sz="2400" dirty="0" err="1">
                <a:solidFill>
                  <a:schemeClr val="dk1"/>
                </a:solidFill>
                <a:latin typeface="Calibri"/>
                <a:ea typeface="Calibri"/>
                <a:cs typeface="Calibri"/>
                <a:sym typeface="Calibri"/>
              </a:rPr>
              <a:t>schoolwelbevinden</a:t>
            </a:r>
            <a:r>
              <a:rPr lang="en-US" sz="2400" dirty="0">
                <a:solidFill>
                  <a:schemeClr val="dk1"/>
                </a:solidFill>
                <a:latin typeface="Calibri"/>
                <a:ea typeface="Calibri"/>
                <a:cs typeface="Calibri"/>
                <a:sym typeface="Calibri"/>
              </a:rPr>
              <a:t> van </a:t>
            </a:r>
            <a:r>
              <a:rPr lang="en-US" sz="2400" dirty="0" err="1">
                <a:solidFill>
                  <a:schemeClr val="dk1"/>
                </a:solidFill>
                <a:latin typeface="Calibri"/>
                <a:ea typeface="Calibri"/>
                <a:cs typeface="Calibri"/>
                <a:sym typeface="Calibri"/>
              </a:rPr>
              <a:t>Vlaanderen</a:t>
            </a:r>
            <a:endParaRPr lang="en-US" sz="2400" dirty="0">
              <a:solidFill>
                <a:schemeClr val="dk1"/>
              </a:solidFill>
              <a:latin typeface="Calibri"/>
              <a:ea typeface="Calibri"/>
              <a:cs typeface="Calibri"/>
              <a:sym typeface="Calibri"/>
            </a:endParaRPr>
          </a:p>
          <a:p>
            <a:pPr marL="285750" marR="0" lvl="0" indent="-285750" algn="l" rtl="0">
              <a:lnSpc>
                <a:spcPct val="150000"/>
              </a:lnSpc>
              <a:spcBef>
                <a:spcPts val="0"/>
              </a:spcBef>
              <a:spcAft>
                <a:spcPts val="0"/>
              </a:spcAft>
              <a:buClr>
                <a:schemeClr val="dk1"/>
              </a:buClr>
              <a:buSzPts val="2200"/>
              <a:buFont typeface="Arial" panose="020B0604020202020204" pitchFamily="34" charset="0"/>
              <a:buChar char="•"/>
            </a:pPr>
            <a:r>
              <a:rPr lang="en-US" sz="2400" dirty="0" err="1">
                <a:solidFill>
                  <a:schemeClr val="dk1"/>
                </a:solidFill>
                <a:latin typeface="Calibri"/>
                <a:ea typeface="Calibri"/>
                <a:cs typeface="Calibri"/>
                <a:sym typeface="Calibri"/>
              </a:rPr>
              <a:t>Een</a:t>
            </a:r>
            <a:r>
              <a:rPr lang="en-US" sz="2400" dirty="0">
                <a:solidFill>
                  <a:schemeClr val="dk1"/>
                </a:solidFill>
                <a:latin typeface="Calibri"/>
                <a:ea typeface="Calibri"/>
                <a:cs typeface="Calibri"/>
                <a:sym typeface="Calibri"/>
              </a:rPr>
              <a:t> stem </a:t>
            </a:r>
            <a:r>
              <a:rPr lang="en-US" sz="2400" dirty="0" err="1">
                <a:solidFill>
                  <a:schemeClr val="dk1"/>
                </a:solidFill>
                <a:latin typeface="Calibri"/>
                <a:ea typeface="Calibri"/>
                <a:cs typeface="Calibri"/>
                <a:sym typeface="Calibri"/>
              </a:rPr>
              <a:t>geven</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aan</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elke</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leerling</a:t>
            </a:r>
            <a:r>
              <a:rPr lang="en-US" sz="2400" dirty="0">
                <a:solidFill>
                  <a:schemeClr val="dk1"/>
                </a:solidFill>
                <a:latin typeface="Calibri"/>
                <a:ea typeface="Calibri"/>
                <a:cs typeface="Calibri"/>
                <a:sym typeface="Calibri"/>
              </a:rPr>
              <a:t> om </a:t>
            </a:r>
            <a:r>
              <a:rPr lang="en-US" sz="2400" dirty="0" err="1">
                <a:solidFill>
                  <a:schemeClr val="dk1"/>
                </a:solidFill>
                <a:latin typeface="Calibri"/>
                <a:ea typeface="Calibri"/>
                <a:cs typeface="Calibri"/>
                <a:sym typeface="Calibri"/>
              </a:rPr>
              <a:t>te</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communiceren</a:t>
            </a:r>
            <a:r>
              <a:rPr lang="en-US" sz="2400" dirty="0">
                <a:solidFill>
                  <a:schemeClr val="dk1"/>
                </a:solidFill>
                <a:latin typeface="Calibri"/>
                <a:ea typeface="Calibri"/>
                <a:cs typeface="Calibri"/>
                <a:sym typeface="Calibri"/>
              </a:rPr>
              <a:t> over </a:t>
            </a:r>
            <a:r>
              <a:rPr lang="en-US" sz="2400" dirty="0" err="1">
                <a:solidFill>
                  <a:schemeClr val="dk1"/>
                </a:solidFill>
                <a:latin typeface="Calibri"/>
                <a:ea typeface="Calibri"/>
                <a:cs typeface="Calibri"/>
                <a:sym typeface="Calibri"/>
              </a:rPr>
              <a:t>hun</a:t>
            </a:r>
            <a:r>
              <a:rPr lang="en-US" sz="2400" dirty="0">
                <a:solidFill>
                  <a:schemeClr val="dk1"/>
                </a:solidFill>
                <a:latin typeface="Calibri"/>
                <a:ea typeface="Calibri"/>
                <a:cs typeface="Calibri"/>
                <a:sym typeface="Calibri"/>
              </a:rPr>
              <a:t> schools </a:t>
            </a:r>
            <a:r>
              <a:rPr lang="en-US" sz="2400" dirty="0" err="1">
                <a:solidFill>
                  <a:schemeClr val="dk1"/>
                </a:solidFill>
                <a:latin typeface="Calibri"/>
                <a:ea typeface="Calibri"/>
                <a:cs typeface="Calibri"/>
                <a:sym typeface="Calibri"/>
              </a:rPr>
              <a:t>welbevinden</a:t>
            </a:r>
            <a:endParaRPr lang="en-US" sz="2400" dirty="0">
              <a:solidFill>
                <a:schemeClr val="dk1"/>
              </a:solidFill>
              <a:latin typeface="Calibri"/>
              <a:ea typeface="Calibri"/>
              <a:cs typeface="Calibri"/>
              <a:sym typeface="Calibri"/>
            </a:endParaRPr>
          </a:p>
          <a:p>
            <a:pPr marL="285750" marR="0" lvl="0" indent="-285750" algn="l" rtl="0">
              <a:lnSpc>
                <a:spcPct val="150000"/>
              </a:lnSpc>
              <a:spcBef>
                <a:spcPts val="0"/>
              </a:spcBef>
              <a:spcAft>
                <a:spcPts val="0"/>
              </a:spcAft>
              <a:buClr>
                <a:schemeClr val="dk1"/>
              </a:buClr>
              <a:buSzPts val="2200"/>
              <a:buFont typeface="Arial" panose="020B0604020202020204" pitchFamily="34" charset="0"/>
              <a:buChar char="•"/>
            </a:pPr>
            <a:r>
              <a:rPr lang="en-US" sz="2400" dirty="0" err="1">
                <a:solidFill>
                  <a:schemeClr val="dk1"/>
                </a:solidFill>
                <a:latin typeface="Calibri"/>
                <a:ea typeface="Calibri"/>
                <a:cs typeface="Calibri"/>
                <a:sym typeface="Calibri"/>
              </a:rPr>
              <a:t>Een</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schoolklimaat</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creëeren</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waarin</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welbevinden</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een</a:t>
            </a:r>
            <a:r>
              <a:rPr lang="en-US" sz="2400" dirty="0">
                <a:solidFill>
                  <a:schemeClr val="dk1"/>
                </a:solidFill>
                <a:latin typeface="Calibri"/>
                <a:ea typeface="Calibri"/>
                <a:cs typeface="Calibri"/>
                <a:sym typeface="Calibri"/>
              </a:rPr>
              <a:t> </a:t>
            </a:r>
            <a:r>
              <a:rPr lang="en-US" sz="2400" dirty="0" err="1">
                <a:solidFill>
                  <a:schemeClr val="dk1"/>
                </a:solidFill>
                <a:latin typeface="Calibri"/>
                <a:ea typeface="Calibri"/>
                <a:cs typeface="Calibri"/>
                <a:sym typeface="Calibri"/>
              </a:rPr>
              <a:t>prioriteit</a:t>
            </a:r>
            <a:r>
              <a:rPr lang="en-US" sz="2400" dirty="0">
                <a:solidFill>
                  <a:schemeClr val="dk1"/>
                </a:solidFill>
                <a:latin typeface="Calibri"/>
                <a:ea typeface="Calibri"/>
                <a:cs typeface="Calibri"/>
                <a:sym typeface="Calibri"/>
              </a:rPr>
              <a:t> is</a:t>
            </a:r>
          </a:p>
          <a:p>
            <a:pPr marR="0" lvl="0" algn="l" rtl="0">
              <a:spcBef>
                <a:spcPts val="0"/>
              </a:spcBef>
              <a:spcAft>
                <a:spcPts val="0"/>
              </a:spcAft>
              <a:buClr>
                <a:schemeClr val="dk1"/>
              </a:buClr>
              <a:buSzPts val="2200"/>
            </a:pPr>
            <a:endParaRPr lang="en-US" sz="2400" dirty="0">
              <a:solidFill>
                <a:schemeClr val="dk1"/>
              </a:solidFill>
              <a:latin typeface="Calibri"/>
              <a:ea typeface="Calibri"/>
              <a:cs typeface="Calibri"/>
              <a:sym typeface="Calibri"/>
            </a:endParaRPr>
          </a:p>
          <a:p>
            <a:pPr marR="0" lvl="0" algn="l" rtl="0">
              <a:spcBef>
                <a:spcPts val="0"/>
              </a:spcBef>
              <a:spcAft>
                <a:spcPts val="0"/>
              </a:spcAft>
              <a:buClr>
                <a:schemeClr val="dk1"/>
              </a:buClr>
              <a:buSzPts val="2200"/>
            </a:pPr>
            <a:endParaRPr lang="en-US" sz="2400" dirty="0">
              <a:solidFill>
                <a:schemeClr val="dk1"/>
              </a:solidFill>
              <a:latin typeface="Calibri"/>
              <a:cs typeface="Calibri"/>
              <a:sym typeface="Wingdings" panose="05000000000000000000" pitchFamily="2" charset="2"/>
            </a:endParaRPr>
          </a:p>
          <a:p>
            <a:pPr marL="342900" indent="-342900">
              <a:buFont typeface="Arial" panose="020B0604020202020204" pitchFamily="34" charset="0"/>
              <a:buChar char="•"/>
            </a:pPr>
            <a:endParaRPr lang="en-US" sz="2400" b="1" dirty="0">
              <a:solidFill>
                <a:schemeClr val="dk1"/>
              </a:solidFill>
              <a:latin typeface="Calibri"/>
              <a:cs typeface="Calibri"/>
            </a:endParaRPr>
          </a:p>
        </p:txBody>
      </p:sp>
      <p:pic>
        <p:nvPicPr>
          <p:cNvPr id="4" name="Afbeelding 3" descr="Afbeelding met buitenshuis, persoon, hemel, camera&#10;&#10;Automatisch gegenereerde beschrijving">
            <a:extLst>
              <a:ext uri="{FF2B5EF4-FFF2-40B4-BE49-F238E27FC236}">
                <a16:creationId xmlns:a16="http://schemas.microsoft.com/office/drawing/2014/main" id="{5E10F454-6646-9246-B33A-1CCF647FA08C}"/>
              </a:ext>
            </a:extLst>
          </p:cNvPr>
          <p:cNvPicPr>
            <a:picLocks noChangeAspect="1"/>
          </p:cNvPicPr>
          <p:nvPr/>
        </p:nvPicPr>
        <p:blipFill>
          <a:blip r:embed="rId5"/>
          <a:stretch>
            <a:fillRect/>
          </a:stretch>
        </p:blipFill>
        <p:spPr>
          <a:xfrm>
            <a:off x="7891683" y="111398"/>
            <a:ext cx="4178300" cy="2082800"/>
          </a:xfrm>
          <a:prstGeom prst="rect">
            <a:avLst/>
          </a:prstGeom>
        </p:spPr>
      </p:pic>
    </p:spTree>
    <p:extLst>
      <p:ext uri="{BB962C8B-B14F-4D97-AF65-F5344CB8AC3E}">
        <p14:creationId xmlns:p14="http://schemas.microsoft.com/office/powerpoint/2010/main" val="37094481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1839173A-1EAF-945E-E0CA-A21B281E8AF6}"/>
            </a:ext>
          </a:extLst>
        </p:cNvPr>
        <p:cNvGrpSpPr/>
        <p:nvPr/>
      </p:nvGrpSpPr>
      <p:grpSpPr>
        <a:xfrm>
          <a:off x="0" y="0"/>
          <a:ext cx="0" cy="0"/>
          <a:chOff x="0" y="0"/>
          <a:chExt cx="0" cy="0"/>
        </a:xfrm>
      </p:grpSpPr>
      <p:pic>
        <p:nvPicPr>
          <p:cNvPr id="3" name="Google Shape;56;p1" descr="Avontuur, Blonde Haren, Verkennen, Meisje, Springen">
            <a:extLst>
              <a:ext uri="{FF2B5EF4-FFF2-40B4-BE49-F238E27FC236}">
                <a16:creationId xmlns:a16="http://schemas.microsoft.com/office/drawing/2014/main" id="{1DAFFF7C-290A-AB70-0D53-BB92984A7A4C}"/>
              </a:ext>
            </a:extLst>
          </p:cNvPr>
          <p:cNvPicPr preferRelativeResize="0"/>
          <p:nvPr/>
        </p:nvPicPr>
        <p:blipFill rotWithShape="1">
          <a:blip r:embed="rId3">
            <a:alphaModFix/>
          </a:blip>
          <a:srcRect t="14708" b="1022"/>
          <a:stretch/>
        </p:blipFill>
        <p:spPr>
          <a:xfrm>
            <a:off x="20" y="2898"/>
            <a:ext cx="12191981" cy="6857990"/>
          </a:xfrm>
          <a:prstGeom prst="rect">
            <a:avLst/>
          </a:prstGeom>
          <a:noFill/>
          <a:ln>
            <a:noFill/>
          </a:ln>
        </p:spPr>
      </p:pic>
      <p:sp>
        <p:nvSpPr>
          <p:cNvPr id="150" name="Google Shape;150;p8">
            <a:extLst>
              <a:ext uri="{FF2B5EF4-FFF2-40B4-BE49-F238E27FC236}">
                <a16:creationId xmlns:a16="http://schemas.microsoft.com/office/drawing/2014/main" id="{7E61C348-CE3E-990F-FE1E-2665E768E7F9}"/>
              </a:ext>
            </a:extLst>
          </p:cNvPr>
          <p:cNvSpPr/>
          <p:nvPr/>
        </p:nvSpPr>
        <p:spPr>
          <a:xfrm>
            <a:off x="515937" y="224767"/>
            <a:ext cx="11160125" cy="6401891"/>
          </a:xfrm>
          <a:prstGeom prst="rect">
            <a:avLst/>
          </a:prstGeom>
          <a:solidFill>
            <a:schemeClr val="lt1">
              <a:alpha val="85882"/>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nl-BE" sz="1800" dirty="0">
              <a:solidFill>
                <a:schemeClr val="lt1"/>
              </a:solidFill>
              <a:latin typeface="Arial"/>
              <a:ea typeface="Arial"/>
              <a:cs typeface="Arial"/>
              <a:sym typeface="Arial"/>
            </a:endParaRPr>
          </a:p>
        </p:txBody>
      </p:sp>
      <p:pic>
        <p:nvPicPr>
          <p:cNvPr id="151" name="Google Shape;151;p8" descr="Afbeeldingsresultaat voor hogeschool pxl">
            <a:extLst>
              <a:ext uri="{FF2B5EF4-FFF2-40B4-BE49-F238E27FC236}">
                <a16:creationId xmlns:a16="http://schemas.microsoft.com/office/drawing/2014/main" id="{9AB9F2D2-118B-EB3B-B9AD-8E7FB35B0C06}"/>
              </a:ext>
            </a:extLst>
          </p:cNvPr>
          <p:cNvPicPr preferRelativeResize="0"/>
          <p:nvPr/>
        </p:nvPicPr>
        <p:blipFill rotWithShape="1">
          <a:blip r:embed="rId4">
            <a:alphaModFix/>
          </a:blip>
          <a:srcRect/>
          <a:stretch/>
        </p:blipFill>
        <p:spPr>
          <a:xfrm>
            <a:off x="9325730" y="6180012"/>
            <a:ext cx="2760448" cy="609599"/>
          </a:xfrm>
          <a:prstGeom prst="rect">
            <a:avLst/>
          </a:prstGeom>
          <a:noFill/>
          <a:ln>
            <a:noFill/>
          </a:ln>
        </p:spPr>
      </p:pic>
      <p:sp>
        <p:nvSpPr>
          <p:cNvPr id="152" name="Google Shape;152;p8">
            <a:extLst>
              <a:ext uri="{FF2B5EF4-FFF2-40B4-BE49-F238E27FC236}">
                <a16:creationId xmlns:a16="http://schemas.microsoft.com/office/drawing/2014/main" id="{A2A0C848-4292-427D-982E-11A63F31EEFF}"/>
              </a:ext>
            </a:extLst>
          </p:cNvPr>
          <p:cNvSpPr txBox="1"/>
          <p:nvPr/>
        </p:nvSpPr>
        <p:spPr>
          <a:xfrm>
            <a:off x="1064712" y="886577"/>
            <a:ext cx="10208713" cy="5170606"/>
          </a:xfrm>
          <a:prstGeom prst="rect">
            <a:avLst/>
          </a:prstGeom>
          <a:noFill/>
          <a:ln>
            <a:noFill/>
          </a:ln>
        </p:spPr>
        <p:txBody>
          <a:bodyPr spcFirstLastPara="1" wrap="square" lIns="91425" tIns="45700" rIns="91425" bIns="45700" anchor="t" anchorCtr="0">
            <a:spAutoFit/>
          </a:bodyPr>
          <a:lstStyle/>
          <a:p>
            <a:pPr>
              <a:lnSpc>
                <a:spcPct val="150000"/>
              </a:lnSpc>
            </a:pPr>
            <a:r>
              <a:rPr lang="nl-BE" sz="4400" kern="100" dirty="0">
                <a:latin typeface="Aptos" panose="020B0004020202020204" pitchFamily="34" charset="0"/>
                <a:ea typeface="Aptos" panose="020B0004020202020204" pitchFamily="34" charset="0"/>
                <a:cs typeface="Times New Roman" panose="02020603050405020304" pitchFamily="18" charset="0"/>
              </a:rPr>
              <a:t>Appwel of niet…</a:t>
            </a:r>
          </a:p>
          <a:p>
            <a:pPr>
              <a:lnSpc>
                <a:spcPct val="150000"/>
              </a:lnSpc>
            </a:pPr>
            <a:endParaRPr lang="nl-BE" sz="4400" kern="100" dirty="0">
              <a:latin typeface="Aptos" panose="020B0004020202020204" pitchFamily="34" charset="0"/>
              <a:ea typeface="Aptos" panose="020B0004020202020204" pitchFamily="34" charset="0"/>
              <a:cs typeface="Times New Roman" panose="02020603050405020304" pitchFamily="18" charset="0"/>
            </a:endParaRPr>
          </a:p>
          <a:p>
            <a:pPr>
              <a:lnSpc>
                <a:spcPct val="150000"/>
              </a:lnSpc>
            </a:pPr>
            <a:r>
              <a:rPr lang="nl-BE" sz="4400" kern="100" dirty="0">
                <a:effectLst/>
                <a:latin typeface="Aptos" panose="020B0004020202020204" pitchFamily="34" charset="0"/>
                <a:ea typeface="Aptos" panose="020B0004020202020204" pitchFamily="34" charset="0"/>
                <a:cs typeface="Times New Roman" panose="02020603050405020304" pitchFamily="18" charset="0"/>
              </a:rPr>
              <a:t>Laten we samen bouwen aan een schoolomgeving waar elke leerling zich gehoord, gezien en gesteund voelt.  </a:t>
            </a:r>
          </a:p>
        </p:txBody>
      </p:sp>
    </p:spTree>
    <p:extLst>
      <p:ext uri="{BB962C8B-B14F-4D97-AF65-F5344CB8AC3E}">
        <p14:creationId xmlns:p14="http://schemas.microsoft.com/office/powerpoint/2010/main" val="20514511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4"/>
        <p:cNvGrpSpPr/>
        <p:nvPr/>
      </p:nvGrpSpPr>
      <p:grpSpPr>
        <a:xfrm>
          <a:off x="0" y="0"/>
          <a:ext cx="0" cy="0"/>
          <a:chOff x="0" y="0"/>
          <a:chExt cx="0" cy="0"/>
        </a:xfrm>
      </p:grpSpPr>
      <p:pic>
        <p:nvPicPr>
          <p:cNvPr id="3" name="Afbeelding 2" descr="Afbeelding met overdekt, persoon, kleding, Onderwijs&#10;&#10;Automatisch gegenereerde beschrijving">
            <a:extLst>
              <a:ext uri="{FF2B5EF4-FFF2-40B4-BE49-F238E27FC236}">
                <a16:creationId xmlns:a16="http://schemas.microsoft.com/office/drawing/2014/main" id="{A2D52983-3542-3CD4-5A27-D78129CE79AF}"/>
              </a:ext>
            </a:extLst>
          </p:cNvPr>
          <p:cNvPicPr>
            <a:picLocks noChangeAspect="1"/>
          </p:cNvPicPr>
          <p:nvPr/>
        </p:nvPicPr>
        <p:blipFill>
          <a:blip r:embed="rId3"/>
          <a:stretch>
            <a:fillRect/>
          </a:stretch>
        </p:blipFill>
        <p:spPr>
          <a:xfrm>
            <a:off x="0" y="0"/>
            <a:ext cx="12264310" cy="6858000"/>
          </a:xfrm>
          <a:prstGeom prst="rect">
            <a:avLst/>
          </a:prstGeom>
        </p:spPr>
      </p:pic>
      <p:sp>
        <p:nvSpPr>
          <p:cNvPr id="236" name="Google Shape;236;p18"/>
          <p:cNvSpPr/>
          <p:nvPr/>
        </p:nvSpPr>
        <p:spPr>
          <a:xfrm>
            <a:off x="7439236" y="2257397"/>
            <a:ext cx="4703379" cy="4580387"/>
          </a:xfrm>
          <a:custGeom>
            <a:avLst/>
            <a:gdLst/>
            <a:ahLst/>
            <a:cxnLst/>
            <a:rect l="l" t="t" r="r" b="b"/>
            <a:pathLst>
              <a:path w="1333" h="1298" extrusionOk="0">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lt1">
              <a:alpha val="69803"/>
            </a:schemeClr>
          </a:solidFill>
          <a:ln>
            <a:noFill/>
          </a:ln>
        </p:spPr>
        <p:txBody>
          <a:bodyPr spcFirstLastPara="1" wrap="square" lIns="91425" tIns="45700" rIns="91425" bIns="45700" anchor="t" anchorCtr="0">
            <a:normAutofit/>
          </a:bodyPr>
          <a:lstStyle/>
          <a:p>
            <a:pPr marL="0" marR="0" lvl="0" indent="0" algn="ctr" rtl="0">
              <a:spcBef>
                <a:spcPts val="0"/>
              </a:spcBef>
              <a:spcAft>
                <a:spcPts val="0"/>
              </a:spcAft>
              <a:buClr>
                <a:schemeClr val="dk1"/>
              </a:buClr>
              <a:buSzPts val="1600"/>
              <a:buFont typeface="Arial"/>
              <a:buNone/>
            </a:pPr>
            <a:endParaRPr sz="1600" cap="none">
              <a:solidFill>
                <a:schemeClr val="dk1"/>
              </a:solidFill>
              <a:latin typeface="Calibri"/>
              <a:ea typeface="Calibri"/>
              <a:cs typeface="Calibri"/>
              <a:sym typeface="Calibri"/>
            </a:endParaRPr>
          </a:p>
        </p:txBody>
      </p:sp>
      <p:sp>
        <p:nvSpPr>
          <p:cNvPr id="237" name="Google Shape;237;p18"/>
          <p:cNvSpPr txBox="1">
            <a:spLocks noGrp="1"/>
          </p:cNvSpPr>
          <p:nvPr>
            <p:ph type="ctrTitle"/>
          </p:nvPr>
        </p:nvSpPr>
        <p:spPr>
          <a:xfrm>
            <a:off x="7914289" y="1267290"/>
            <a:ext cx="3852041" cy="3542087"/>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150000"/>
              </a:lnSpc>
              <a:spcBef>
                <a:spcPts val="0"/>
              </a:spcBef>
              <a:spcAft>
                <a:spcPts val="0"/>
              </a:spcAft>
              <a:buClr>
                <a:schemeClr val="dk1"/>
              </a:buClr>
              <a:buSzPct val="100000"/>
              <a:buFont typeface="Calibri"/>
              <a:buNone/>
            </a:pPr>
            <a:br>
              <a:rPr lang="nl-BE" sz="3600">
                <a:latin typeface="Calibri"/>
                <a:ea typeface="Calibri"/>
                <a:cs typeface="Calibri"/>
                <a:sym typeface="Calibri"/>
              </a:rPr>
            </a:br>
            <a:br>
              <a:rPr lang="nl-BE" sz="3600">
                <a:latin typeface="Calibri"/>
                <a:ea typeface="Calibri"/>
                <a:cs typeface="Calibri"/>
                <a:sym typeface="Calibri"/>
              </a:rPr>
            </a:br>
            <a:br>
              <a:rPr lang="nl-BE" sz="3600">
                <a:latin typeface="Calibri"/>
                <a:ea typeface="Calibri"/>
                <a:cs typeface="Calibri"/>
                <a:sym typeface="Calibri"/>
              </a:rPr>
            </a:br>
            <a:br>
              <a:rPr lang="nl-BE" sz="3600">
                <a:latin typeface="Calibri"/>
                <a:ea typeface="Calibri"/>
                <a:cs typeface="Calibri"/>
                <a:sym typeface="Calibri"/>
              </a:rPr>
            </a:br>
            <a:br>
              <a:rPr lang="nl-BE" sz="3600">
                <a:latin typeface="Calibri"/>
                <a:ea typeface="Calibri"/>
                <a:cs typeface="Calibri"/>
                <a:sym typeface="Calibri"/>
              </a:rPr>
            </a:br>
            <a:r>
              <a:rPr lang="nl-BE" sz="3600">
                <a:latin typeface="Calibri"/>
                <a:ea typeface="Calibri"/>
                <a:cs typeface="Calibri"/>
                <a:sym typeface="Calibri"/>
              </a:rPr>
              <a:t>Contact</a:t>
            </a:r>
            <a:br>
              <a:rPr lang="nl-BE" sz="2400">
                <a:latin typeface="Calibri"/>
                <a:ea typeface="Calibri"/>
                <a:cs typeface="Calibri"/>
                <a:sym typeface="Calibri"/>
              </a:rPr>
            </a:br>
            <a:r>
              <a:rPr lang="nl-BE" sz="2400" u="sng">
                <a:solidFill>
                  <a:schemeClr val="hlink"/>
                </a:solidFill>
                <a:latin typeface="Calibri"/>
                <a:ea typeface="Calibri"/>
                <a:cs typeface="Calibri"/>
                <a:sym typeface="Calibri"/>
                <a:hlinkClick r:id="rId4"/>
              </a:rPr>
              <a:t>info@appwel.be</a:t>
            </a:r>
            <a:r>
              <a:rPr lang="nl-BE" sz="2400">
                <a:latin typeface="Calibri"/>
                <a:ea typeface="Calibri"/>
                <a:cs typeface="Calibri"/>
                <a:sym typeface="Calibri"/>
              </a:rPr>
              <a:t> </a:t>
            </a:r>
            <a:r>
              <a:rPr lang="nl-BE" sz="2400" u="sng">
                <a:solidFill>
                  <a:schemeClr val="hlink"/>
                </a:solidFill>
                <a:latin typeface="Calibri"/>
                <a:ea typeface="Calibri"/>
                <a:cs typeface="Calibri"/>
                <a:sym typeface="Calibri"/>
                <a:hlinkClick r:id="rId5"/>
              </a:rPr>
              <a:t>www.appwel.be</a:t>
            </a:r>
            <a:r>
              <a:rPr lang="nl-BE" sz="2400">
                <a:latin typeface="Calibri"/>
                <a:ea typeface="Calibri"/>
                <a:cs typeface="Calibri"/>
                <a:sym typeface="Calibri"/>
              </a:rPr>
              <a:t>  </a:t>
            </a:r>
            <a:endParaRPr/>
          </a:p>
        </p:txBody>
      </p:sp>
      <p:cxnSp>
        <p:nvCxnSpPr>
          <p:cNvPr id="238" name="Google Shape;238;p18"/>
          <p:cNvCxnSpPr/>
          <p:nvPr/>
        </p:nvCxnSpPr>
        <p:spPr>
          <a:xfrm>
            <a:off x="9480331" y="5123793"/>
            <a:ext cx="935420" cy="0"/>
          </a:xfrm>
          <a:prstGeom prst="straightConnector1">
            <a:avLst/>
          </a:prstGeom>
          <a:noFill/>
          <a:ln w="25400" cap="sq" cmpd="sng">
            <a:solidFill>
              <a:srgbClr val="262626"/>
            </a:solidFill>
            <a:prstDash val="solid"/>
            <a:bevel/>
            <a:headEnd type="none" w="sm" len="sm"/>
            <a:tailEnd type="none" w="sm" len="sm"/>
          </a:ln>
        </p:spPr>
      </p:cxnSp>
      <p:pic>
        <p:nvPicPr>
          <p:cNvPr id="239" name="Google Shape;239;p18" descr="Afbeeldingsresultaat voor hogeschool pxl"/>
          <p:cNvPicPr preferRelativeResize="0"/>
          <p:nvPr/>
        </p:nvPicPr>
        <p:blipFill rotWithShape="1">
          <a:blip r:embed="rId6">
            <a:alphaModFix/>
          </a:blip>
          <a:srcRect/>
          <a:stretch/>
        </p:blipFill>
        <p:spPr>
          <a:xfrm>
            <a:off x="8394699" y="5948179"/>
            <a:ext cx="3199787" cy="706620"/>
          </a:xfrm>
          <a:prstGeom prst="rect">
            <a:avLst/>
          </a:prstGeom>
          <a:noFill/>
          <a:ln>
            <a:noFill/>
          </a:ln>
        </p:spPr>
      </p:pic>
    </p:spTree>
  </p:cSld>
  <p:clrMapOvr>
    <a:masterClrMapping/>
  </p:clrMapOvr>
</p:sld>
</file>

<file path=ppt/theme/theme1.xml><?xml version="1.0" encoding="utf-8"?>
<a:theme xmlns:a="http://schemas.openxmlformats.org/drawingml/2006/main" name="Kantoorthema">
  <a:themeElements>
    <a:clrScheme name="Kantoor">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h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7121c49-3450-4ebf-80d7-5c325359967c">
      <Terms xmlns="http://schemas.microsoft.com/office/infopath/2007/PartnerControls"/>
    </lcf76f155ced4ddcb4097134ff3c332f>
    <TaxCatchAll xmlns="9a9ec0f0-7796-43d0-ac1f-4c8c46ee0bd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8A735739A37544392717056965F08ED" ma:contentTypeVersion="12" ma:contentTypeDescription="Een nieuw document maken." ma:contentTypeScope="" ma:versionID="cef50836bef9a021c1f85d67d125367a">
  <xsd:schema xmlns:xsd="http://www.w3.org/2001/XMLSchema" xmlns:xs="http://www.w3.org/2001/XMLSchema" xmlns:p="http://schemas.microsoft.com/office/2006/metadata/properties" xmlns:ns2="07121c49-3450-4ebf-80d7-5c325359967c" xmlns:ns3="9a9ec0f0-7796-43d0-ac1f-4c8c46ee0bd1" targetNamespace="http://schemas.microsoft.com/office/2006/metadata/properties" ma:root="true" ma:fieldsID="82627e16153203f089bef5a1d83ae33b" ns2:_="" ns3:_="">
    <xsd:import namespace="07121c49-3450-4ebf-80d7-5c325359967c"/>
    <xsd:import namespace="9a9ec0f0-7796-43d0-ac1f-4c8c46ee0bd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121c49-3450-4ebf-80d7-5c32535996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49ca8161-7180-459b-a0ef-1a71cf6ffea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a9ec0f0-7796-43d0-ac1f-4c8c46ee0bd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f314ac9-3524-4c6f-98d1-085376743d48}" ma:internalName="TaxCatchAll" ma:showField="CatchAllData" ma:web="2cc350ed-23df-4719-bbfe-c046f64e24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3864F67-541C-4BBF-BFE0-7277EDA521C0}">
  <ds:schemaRefs>
    <ds:schemaRef ds:uri="http://schemas.microsoft.com/sharepoint/v3/contenttype/forms"/>
  </ds:schemaRefs>
</ds:datastoreItem>
</file>

<file path=customXml/itemProps2.xml><?xml version="1.0" encoding="utf-8"?>
<ds:datastoreItem xmlns:ds="http://schemas.openxmlformats.org/officeDocument/2006/customXml" ds:itemID="{A5684A0C-B0B4-4AF3-9E43-1787018AB807}">
  <ds:schemaRefs>
    <ds:schemaRef ds:uri="1734b5c9-cdb6-423e-a685-7d9354c459bc"/>
    <ds:schemaRef ds:uri="8c6ab742-6fdd-4114-98b0-ffc68b5fe49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AB1E4D1-572D-4B6A-AFB3-19DA09BF82E6}"/>
</file>

<file path=docProps/app.xml><?xml version="1.0" encoding="utf-8"?>
<Properties xmlns="http://schemas.openxmlformats.org/officeDocument/2006/extended-properties" xmlns:vt="http://schemas.openxmlformats.org/officeDocument/2006/docPropsVTypes">
  <TotalTime>1344</TotalTime>
  <Words>1211</Words>
  <Application>Microsoft Office PowerPoint</Application>
  <PresentationFormat>Breedbeeld</PresentationFormat>
  <Paragraphs>157</Paragraphs>
  <Slides>20</Slides>
  <Notes>20</Notes>
  <HiddenSlides>0</HiddenSlides>
  <MMClips>0</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20</vt:i4>
      </vt:variant>
    </vt:vector>
  </HeadingPairs>
  <TitlesOfParts>
    <vt:vector size="29" baseType="lpstr">
      <vt:lpstr>-apple-system</vt:lpstr>
      <vt:lpstr>Aptos</vt:lpstr>
      <vt:lpstr>Arial</vt:lpstr>
      <vt:lpstr>Calibri</vt:lpstr>
      <vt:lpstr>Courier New</vt:lpstr>
      <vt:lpstr>Noto Sans Symbols</vt:lpstr>
      <vt:lpstr>Symbol</vt:lpstr>
      <vt:lpstr>Wingdings</vt:lpstr>
      <vt:lpstr>Kantoorthema</vt:lpstr>
      <vt:lpstr>  PXL Appwel  a measurement and monitoring tool considering well-being of pupils in schools</vt:lpstr>
      <vt:lpstr>PowerPoint-presentatie</vt:lpstr>
      <vt:lpstr>PowerPoint-presentatie</vt:lpstr>
      <vt:lpstr>PowerPoint-presentatie</vt:lpstr>
      <vt:lpstr>PowerPoint-presentatie</vt:lpstr>
      <vt:lpstr>Wat?</vt:lpstr>
      <vt:lpstr>PowerPoint-presentatie</vt:lpstr>
      <vt:lpstr>PowerPoint-presentatie</vt:lpstr>
      <vt:lpstr>PowerPoint-presentatie</vt:lpstr>
      <vt:lpstr>PowerPoint-presentatie</vt:lpstr>
      <vt:lpstr>PowerPoint-presentatie</vt:lpstr>
      <vt:lpstr>PowerPoint-presentatie</vt:lpstr>
      <vt:lpstr>Krachten en uitdagingen</vt:lpstr>
      <vt:lpstr>PowerPoint-presentatie</vt:lpstr>
      <vt:lpstr>PowerPoint-presentatie</vt:lpstr>
      <vt:lpstr>PowerPoint-presentatie</vt:lpstr>
      <vt:lpstr>Doelen en dromen</vt:lpstr>
      <vt:lpstr>PowerPoint-presentatie</vt:lpstr>
      <vt:lpstr>PowerPoint-presentatie</vt:lpstr>
      <vt:lpstr>     Contact info@appwel.be www.appwel.be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PXL Appwel  a measurement and monitoring tool for the well-being of students at schools</dc:title>
  <dc:creator>Lies Hamal</dc:creator>
  <cp:lastModifiedBy>Speleers Iris</cp:lastModifiedBy>
  <cp:revision>11</cp:revision>
  <dcterms:created xsi:type="dcterms:W3CDTF">2018-09-27T09:56:20Z</dcterms:created>
  <dcterms:modified xsi:type="dcterms:W3CDTF">2024-11-05T13:43:41Z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95379a6-efcb-4855-97e0-03c6be785496_Enabled">
    <vt:lpwstr>true</vt:lpwstr>
  </property>
  <property fmtid="{D5CDD505-2E9C-101B-9397-08002B2CF9AE}" pid="3" name="MSIP_Label_f95379a6-efcb-4855-97e0-03c6be785496_SetDate">
    <vt:lpwstr>2021-09-16T08:28:25Z</vt:lpwstr>
  </property>
  <property fmtid="{D5CDD505-2E9C-101B-9397-08002B2CF9AE}" pid="4" name="MSIP_Label_f95379a6-efcb-4855-97e0-03c6be785496_Method">
    <vt:lpwstr>Standard</vt:lpwstr>
  </property>
  <property fmtid="{D5CDD505-2E9C-101B-9397-08002B2CF9AE}" pid="5" name="MSIP_Label_f95379a6-efcb-4855-97e0-03c6be785496_Name">
    <vt:lpwstr>f95379a6-efcb-4855-97e0-03c6be785496</vt:lpwstr>
  </property>
  <property fmtid="{D5CDD505-2E9C-101B-9397-08002B2CF9AE}" pid="6" name="MSIP_Label_f95379a6-efcb-4855-97e0-03c6be785496_SiteId">
    <vt:lpwstr>0bff66c5-45db-46ed-8b81-87959e069b90</vt:lpwstr>
  </property>
  <property fmtid="{D5CDD505-2E9C-101B-9397-08002B2CF9AE}" pid="7" name="MSIP_Label_f95379a6-efcb-4855-97e0-03c6be785496_ActionId">
    <vt:lpwstr>2ae5a73b-f23f-4e84-9f8a-30c9e837a130</vt:lpwstr>
  </property>
  <property fmtid="{D5CDD505-2E9C-101B-9397-08002B2CF9AE}" pid="8" name="MSIP_Label_f95379a6-efcb-4855-97e0-03c6be785496_ContentBits">
    <vt:lpwstr>0</vt:lpwstr>
  </property>
  <property fmtid="{D5CDD505-2E9C-101B-9397-08002B2CF9AE}" pid="9" name="ContentTypeId">
    <vt:lpwstr>0x01010058A735739A37544392717056965F08ED</vt:lpwstr>
  </property>
</Properties>
</file>