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45"/>
  </p:notesMasterIdLst>
  <p:sldIdLst>
    <p:sldId id="285" r:id="rId5"/>
    <p:sldId id="305" r:id="rId6"/>
    <p:sldId id="257" r:id="rId7"/>
    <p:sldId id="258" r:id="rId8"/>
    <p:sldId id="260" r:id="rId9"/>
    <p:sldId id="262" r:id="rId10"/>
    <p:sldId id="261" r:id="rId11"/>
    <p:sldId id="272" r:id="rId12"/>
    <p:sldId id="308" r:id="rId13"/>
    <p:sldId id="279" r:id="rId14"/>
    <p:sldId id="265" r:id="rId15"/>
    <p:sldId id="314" r:id="rId16"/>
    <p:sldId id="319" r:id="rId17"/>
    <p:sldId id="320" r:id="rId18"/>
    <p:sldId id="271" r:id="rId19"/>
    <p:sldId id="321" r:id="rId20"/>
    <p:sldId id="322" r:id="rId21"/>
    <p:sldId id="283" r:id="rId22"/>
    <p:sldId id="300" r:id="rId23"/>
    <p:sldId id="323" r:id="rId24"/>
    <p:sldId id="301" r:id="rId25"/>
    <p:sldId id="324" r:id="rId26"/>
    <p:sldId id="302" r:id="rId27"/>
    <p:sldId id="325" r:id="rId28"/>
    <p:sldId id="310" r:id="rId29"/>
    <p:sldId id="270" r:id="rId30"/>
    <p:sldId id="307" r:id="rId31"/>
    <p:sldId id="304" r:id="rId32"/>
    <p:sldId id="306" r:id="rId33"/>
    <p:sldId id="295" r:id="rId34"/>
    <p:sldId id="296" r:id="rId35"/>
    <p:sldId id="297" r:id="rId36"/>
    <p:sldId id="298" r:id="rId37"/>
    <p:sldId id="269" r:id="rId38"/>
    <p:sldId id="309" r:id="rId39"/>
    <p:sldId id="290" r:id="rId40"/>
    <p:sldId id="317" r:id="rId41"/>
    <p:sldId id="291" r:id="rId42"/>
    <p:sldId id="274" r:id="rId43"/>
    <p:sldId id="275" r:id="rId44"/>
  </p:sldIdLst>
  <p:sldSz cx="18288000" cy="10287000"/>
  <p:notesSz cx="6858000" cy="9144000"/>
  <p:embeddedFontLst>
    <p:embeddedFont>
      <p:font typeface="Open Sans" panose="020B0606030504020204" pitchFamily="34" charset="0"/>
      <p:regular r:id="rId46"/>
      <p:bold r:id="rId47"/>
      <p:italic r:id="rId48"/>
      <p:boldItalic r:id="rId49"/>
    </p:embeddedFont>
    <p:embeddedFont>
      <p:font typeface="Open Sans Bold" panose="020B0806030504020204" pitchFamily="34" charset="0"/>
      <p:regular r:id="rId50"/>
      <p:bold r:id="rId51"/>
    </p:embeddedFont>
    <p:embeddedFont>
      <p:font typeface="Open Sans Extra Bold" panose="020B0604020202020204" charset="0"/>
      <p:regular r:id="rId52"/>
    </p:embeddedFont>
    <p:embeddedFont>
      <p:font typeface="Open Sans Light" panose="020B0306030504020204" pitchFamily="34" charset="0"/>
      <p:regular r:id="rId53"/>
      <p:italic r:id="rId54"/>
    </p:embeddedFont>
    <p:embeddedFont>
      <p:font typeface="Poppins Medium" panose="00000600000000000000" pitchFamily="2" charset="0"/>
      <p:regular r:id="rId55"/>
      <p:italic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08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EC8FF6-780F-95F2-12C6-A7E01D0AB137}" v="288" dt="2024-11-05T17:29:28.319"/>
    <p1510:client id="{426297CC-B616-64A3-D88C-CB84EE17F31F}" v="958" dt="2024-11-04T20:10:14.625"/>
    <p1510:client id="{8B45F271-03C4-AA5D-D875-B0C74062526C}" v="6" dt="2024-11-04T19:04:37.045"/>
    <p1510:client id="{9CA25CCD-5CDC-5FFD-30FF-14893D331FBC}" v="669" dt="2024-11-04T18:15:44.477"/>
    <p1510:client id="{C1696E34-D43F-4E0B-6881-E85B2851835B}" v="14" dt="2024-11-05T17:18:54.0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8" Type="http://schemas.openxmlformats.org/officeDocument/2006/relationships/slide" Target="slides/slide4.xml"/><Relationship Id="rId51" Type="http://schemas.openxmlformats.org/officeDocument/2006/relationships/font" Target="fonts/font6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1.fntdata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4.fntdata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7.fntdata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F47666-EA50-4F9A-8346-049D6287C6A9}" type="datetimeFigureOut">
              <a:rPr lang="nl-BE" smtClean="0"/>
              <a:t>6/11/2024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64EFF-1329-4C94-8E86-D137A4F7291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36048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64EFF-1329-4C94-8E86-D137A4F72916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04480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64EFF-1329-4C94-8E86-D137A4F72916}" type="slidenum">
              <a:rPr lang="nl-BE" smtClean="0"/>
              <a:t>30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66391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64EFF-1329-4C94-8E86-D137A4F72916}" type="slidenum">
              <a:rPr lang="nl-BE" smtClean="0"/>
              <a:t>31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8039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64EFF-1329-4C94-8E86-D137A4F72916}" type="slidenum">
              <a:rPr lang="nl-BE" smtClean="0"/>
              <a:t>32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19483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64EFF-1329-4C94-8E86-D137A4F72916}" type="slidenum">
              <a:rPr lang="nl-BE" smtClean="0"/>
              <a:t>33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07134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hyperlink" Target="mailto:info@etwinning.be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ultuurkuur.be/homepagina" TargetMode="External"/><Relationship Id="rId2" Type="http://schemas.openxmlformats.org/officeDocument/2006/relationships/hyperlink" Target="https://www.mosvlaanderen.be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hyperlink" Target="https://etwinning.be/vlaanderen/verhaal/etwinning-als-keuzevak-op-school/" TargetMode="External"/><Relationship Id="rId4" Type="http://schemas.openxmlformats.org/officeDocument/2006/relationships/hyperlink" Target="https://etwinning.be/vlaanderen/verhaal/etwinning-een-hulpmiddel-om-leerlingen-uit-te-dagen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etwinning.be/vlaanderen/een-etwinning-account-aanmaken/" TargetMode="External"/><Relationship Id="rId13" Type="http://schemas.openxmlformats.org/officeDocument/2006/relationships/image" Target="../media/image24.png"/><Relationship Id="rId3" Type="http://schemas.openxmlformats.org/officeDocument/2006/relationships/hyperlink" Target="https://school-education.ec.europa.eu/en/etwinning" TargetMode="External"/><Relationship Id="rId7" Type="http://schemas.openxmlformats.org/officeDocument/2006/relationships/hyperlink" Target="https://etwinning.be/vlaanderen/nieuwsbrief/" TargetMode="External"/><Relationship Id="rId12" Type="http://schemas.openxmlformats.org/officeDocument/2006/relationships/image" Target="../media/image23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twinning.be/vlaanderen/inspiratie/" TargetMode="External"/><Relationship Id="rId11" Type="http://schemas.openxmlformats.org/officeDocument/2006/relationships/image" Target="../media/image22.png"/><Relationship Id="rId5" Type="http://schemas.openxmlformats.org/officeDocument/2006/relationships/hyperlink" Target="https://etwinning.be/vlaanderen/" TargetMode="External"/><Relationship Id="rId10" Type="http://schemas.openxmlformats.org/officeDocument/2006/relationships/slide" Target="slide8.xml"/><Relationship Id="rId4" Type="http://schemas.openxmlformats.org/officeDocument/2006/relationships/image" Target="../media/image21.png"/><Relationship Id="rId9" Type="http://schemas.openxmlformats.org/officeDocument/2006/relationships/hyperlink" Target="https://school-education.ec.europa.eu/en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ol-education.ec.europa.eu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hyperlink" Target="https://etwinning.be/vlaanderen/een-etwinning-account-aanmaken/" TargetMode="External"/><Relationship Id="rId4" Type="http://schemas.openxmlformats.org/officeDocument/2006/relationships/hyperlink" Target="https://school-education.ec.europa.eu/en/etwinnin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hyperlink" Target="mailto:info@etwinning.be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media/set/?set=a.656884223144729&amp;type=3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etwinning.be/vlaanderen/nieuwsbericht/checklist-om-een-etwinning-project-op-te-starten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hyperlink" Target="https://etwinning.be/vlaanderen/stappenplan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hyperlink" Target="https://etwinning.be/vlaanderen/kleuteronderwijs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ol-education.ec.europa.eu/en/etwinning/projects/friendly-robotics-get-moving-0/twinspace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9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ites.google.com/view/etwinningvlaanderen/home" TargetMode="Externa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hyperlink" Target="mailto:info@etwinning.be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etwinning.be/vlaanderen/checklist-om-een-etwinning-project-op-te-starten-een-nationaal-kwaliteitslabel-te-verdienen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adlet.com/eTwinningVlaanderen/etwinning-projectidee-n-ilx04g1s4sr4m754" TargetMode="External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hyperlink" Target="mailto:info@etwinning.be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twinning.be/vlaanderen/events/" TargetMode="External"/><Relationship Id="rId4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hyperlink" Target="mailto:info@etwinning.be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etwinning.be/vlaanderen/etwinningerasmus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epos-vlaanderen.be/projectaanvraag/erasmus-individuele-leermobiliteit/schoolonderwijs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pos-vlaanderen.be/ik-heb-een-projectidee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pos-vlaanderen.b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etwinningvlaanderen/" TargetMode="External"/><Relationship Id="rId3" Type="http://schemas.openxmlformats.org/officeDocument/2006/relationships/image" Target="../media/image65.png"/><Relationship Id="rId7" Type="http://schemas.openxmlformats.org/officeDocument/2006/relationships/image" Target="../media/image68.svg"/><Relationship Id="rId12" Type="http://schemas.openxmlformats.org/officeDocument/2006/relationships/image" Target="../media/image71.png"/><Relationship Id="rId2" Type="http://schemas.openxmlformats.org/officeDocument/2006/relationships/hyperlink" Target="https://www.facebook.com/etwinning.b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6.png"/><Relationship Id="rId5" Type="http://schemas.openxmlformats.org/officeDocument/2006/relationships/hyperlink" Target="https://etwinning.be/vlaanderen/nieuwsbrief/" TargetMode="External"/><Relationship Id="rId10" Type="http://schemas.openxmlformats.org/officeDocument/2006/relationships/image" Target="../media/image70.svg"/><Relationship Id="rId4" Type="http://schemas.openxmlformats.org/officeDocument/2006/relationships/image" Target="../media/image66.svg"/><Relationship Id="rId9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hyperlink" Target="https://etwinning.be/vlaanderen/team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7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74619" y="8765867"/>
            <a:ext cx="2456120" cy="98372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79615" y="8899828"/>
            <a:ext cx="4004508" cy="71580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944600" y="8633890"/>
            <a:ext cx="2562996" cy="107966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0242" y="109027"/>
            <a:ext cx="5787772" cy="385851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823" y="53588"/>
            <a:ext cx="7498865" cy="5444912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372105" y="3750095"/>
            <a:ext cx="11013810" cy="50134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sz="3200" b="1" err="1">
                <a:solidFill>
                  <a:srgbClr val="230871"/>
                </a:solidFill>
                <a:latin typeface="Open Sans"/>
              </a:rPr>
              <a:t>ETwinning</a:t>
            </a:r>
            <a:r>
              <a:rPr lang="en-US" sz="32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3200" b="1" err="1">
                <a:solidFill>
                  <a:srgbClr val="230871"/>
                </a:solidFill>
                <a:latin typeface="Open Sans"/>
              </a:rPr>
              <a:t>voor</a:t>
            </a:r>
            <a:r>
              <a:rPr lang="en-US" sz="32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3200" b="1" err="1">
                <a:solidFill>
                  <a:srgbClr val="230871"/>
                </a:solidFill>
                <a:latin typeface="Open Sans"/>
              </a:rPr>
              <a:t>gevorderden</a:t>
            </a:r>
            <a:r>
              <a:rPr lang="en-US" sz="3200" b="1">
                <a:solidFill>
                  <a:srgbClr val="230871"/>
                </a:solidFill>
                <a:latin typeface="Open Sans"/>
              </a:rPr>
              <a:t>: </a:t>
            </a:r>
            <a:endParaRPr lang="en-US" sz="32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algn="ctr">
              <a:lnSpc>
                <a:spcPts val="8102"/>
              </a:lnSpc>
            </a:pPr>
            <a:r>
              <a:rPr lang="en-US" sz="3200" b="1">
                <a:solidFill>
                  <a:srgbClr val="230871"/>
                </a:solidFill>
                <a:latin typeface="Open Sans"/>
              </a:rPr>
              <a:t>online </a:t>
            </a:r>
            <a:r>
              <a:rPr lang="en-US" sz="3200" b="1" err="1">
                <a:solidFill>
                  <a:srgbClr val="230871"/>
                </a:solidFill>
                <a:latin typeface="Open Sans"/>
              </a:rPr>
              <a:t>samenwerken</a:t>
            </a:r>
            <a:r>
              <a:rPr lang="en-US" sz="3200" b="1">
                <a:solidFill>
                  <a:srgbClr val="230871"/>
                </a:solidFill>
                <a:latin typeface="Open Sans"/>
              </a:rPr>
              <a:t> met </a:t>
            </a:r>
            <a:r>
              <a:rPr lang="en-US" sz="3200" b="1" err="1">
                <a:solidFill>
                  <a:srgbClr val="230871"/>
                </a:solidFill>
                <a:latin typeface="Open Sans"/>
              </a:rPr>
              <a:t>een</a:t>
            </a:r>
            <a:r>
              <a:rPr lang="en-US" sz="32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3200" b="1" err="1">
                <a:solidFill>
                  <a:srgbClr val="230871"/>
                </a:solidFill>
                <a:latin typeface="Open Sans"/>
              </a:rPr>
              <a:t>klas</a:t>
            </a:r>
            <a:r>
              <a:rPr lang="en-US" sz="3200" b="1">
                <a:solidFill>
                  <a:srgbClr val="230871"/>
                </a:solidFill>
                <a:latin typeface="Open Sans"/>
              </a:rPr>
              <a:t> elders in Europa</a:t>
            </a:r>
            <a:endParaRPr lang="en-US" sz="32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algn="ctr">
              <a:lnSpc>
                <a:spcPts val="8102"/>
              </a:lnSpc>
            </a:pPr>
            <a:r>
              <a:rPr lang="en-US" sz="3200" b="1">
                <a:solidFill>
                  <a:srgbClr val="230871"/>
                </a:solidFill>
                <a:latin typeface="Open Sans"/>
              </a:rPr>
              <a:t>Evy Sierens</a:t>
            </a:r>
            <a:endParaRPr lang="en-US" sz="32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algn="ctr">
              <a:lnSpc>
                <a:spcPts val="8102"/>
              </a:lnSpc>
            </a:pPr>
            <a:r>
              <a:rPr lang="en-US" sz="3200" b="1">
                <a:solidFill>
                  <a:srgbClr val="230871"/>
                </a:solidFill>
                <a:latin typeface="Open Sans"/>
              </a:rPr>
              <a:t> Joris Van </a:t>
            </a:r>
            <a:r>
              <a:rPr lang="en-US" sz="3200" b="1" err="1">
                <a:solidFill>
                  <a:srgbClr val="230871"/>
                </a:solidFill>
                <a:latin typeface="Open Sans"/>
              </a:rPr>
              <a:t>Meerhaeghe</a:t>
            </a:r>
          </a:p>
          <a:p>
            <a:pPr algn="ctr">
              <a:lnSpc>
                <a:spcPts val="8102"/>
              </a:lnSpc>
            </a:pPr>
            <a:r>
              <a:rPr lang="en-US" sz="2400">
                <a:solidFill>
                  <a:srgbClr val="230871"/>
                </a:solidFill>
                <a:latin typeface="Open Sans"/>
              </a:rPr>
              <a:t>VAC</a:t>
            </a:r>
            <a:r>
              <a:rPr lang="en-US" sz="2400">
                <a:solidFill>
                  <a:srgbClr val="230871"/>
                </a:solidFill>
                <a:latin typeface="Open Sans"/>
                <a:ea typeface="Open Sans"/>
                <a:cs typeface="Open Sans"/>
              </a:rPr>
              <a:t> GENT   6 11 2024</a:t>
            </a:r>
            <a:endParaRPr lang="en-US" sz="32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313612" y="8329224"/>
            <a:ext cx="2261452" cy="1571701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82144" y="3207110"/>
            <a:ext cx="5509348" cy="1313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33"/>
              </a:lnSpc>
            </a:pPr>
            <a:r>
              <a:rPr lang="en-US" sz="3666">
                <a:solidFill>
                  <a:srgbClr val="8A7DA5"/>
                </a:solidFill>
                <a:latin typeface="Poppins Medium"/>
              </a:rPr>
              <a:t>de online community </a:t>
            </a:r>
          </a:p>
          <a:p>
            <a:pPr>
              <a:lnSpc>
                <a:spcPts val="5133"/>
              </a:lnSpc>
            </a:pPr>
            <a:r>
              <a:rPr lang="en-US" sz="3666">
                <a:solidFill>
                  <a:srgbClr val="8A7DA5"/>
                </a:solidFill>
                <a:latin typeface="Poppins Medium"/>
              </a:rPr>
              <a:t>voor scholen in Europa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911327" y="232720"/>
            <a:ext cx="5960082" cy="596008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8A7DA5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86328" tIns="86328" rIns="86328" bIns="86328" rtlCol="0" anchor="ctr"/>
            <a:lstStyle/>
            <a:p>
              <a:pPr algn="ctr">
                <a:lnSpc>
                  <a:spcPts val="71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3731423" y="2252690"/>
            <a:ext cx="4322644" cy="4322627"/>
            <a:chOff x="0" y="0"/>
            <a:chExt cx="6350000" cy="63499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4999" r="-24999"/>
              </a:stretch>
            </a:blipFill>
          </p:spPr>
          <p:txBody>
            <a:bodyPr/>
            <a:lstStyle/>
            <a:p>
              <a:endParaRPr lang="nl-BE"/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344222" y="2764577"/>
            <a:ext cx="439688" cy="439688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1409557" y="2041510"/>
            <a:ext cx="441183" cy="441183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1385130" y="3415794"/>
            <a:ext cx="398780" cy="39878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1363300" y="772844"/>
            <a:ext cx="442438" cy="426953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1409557" y="1439148"/>
            <a:ext cx="390832" cy="390832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>
            <a:off x="11968588" y="2084127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 Vlaanderen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968588" y="2778370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etwinningvlaanderen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968588" y="3471442"/>
            <a:ext cx="1485222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@eTwinning_be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968588" y="823817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  <a:hlinkClick r:id="rId19" tooltip="mailto:info@etwinning.be"/>
              </a:rPr>
              <a:t>etwinning@epos-vlaanderen.be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800389" y="1423410"/>
            <a:ext cx="2738012" cy="2869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etwinning.be/vlaanderen</a:t>
            </a:r>
          </a:p>
        </p:txBody>
      </p:sp>
    </p:spTree>
    <p:extLst>
      <p:ext uri="{BB962C8B-B14F-4D97-AF65-F5344CB8AC3E}">
        <p14:creationId xmlns:p14="http://schemas.microsoft.com/office/powerpoint/2010/main" val="164133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C25F7-768E-FBAC-540A-5BF065370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D00AF13-1E18-944F-647B-82FEDC0A55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74619" y="8765867"/>
            <a:ext cx="2456120" cy="983727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F51CFA1A-13EF-9721-BE8B-D3EF09E053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79615" y="8899828"/>
            <a:ext cx="4004508" cy="71580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DD71695B-7FF5-A8F0-DD0F-F3AAFBD6D5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944600" y="8633890"/>
            <a:ext cx="2562996" cy="1079662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990C52BA-B5C8-7CCE-D83B-66C4472F7F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1646940" y="-202700"/>
            <a:ext cx="5787772" cy="3858515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6BEEB104-A088-391C-05EE-B877EAA20FB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0"/>
            <a:ext cx="6432065" cy="4667672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969FFFA5-D3BC-1F45-17D5-8E7F2AF7173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313612" y="8329224"/>
            <a:ext cx="2261452" cy="1571701"/>
          </a:xfrm>
          <a:prstGeom prst="rect">
            <a:avLst/>
          </a:prstGeom>
        </p:spPr>
      </p:pic>
      <p:grpSp>
        <p:nvGrpSpPr>
          <p:cNvPr id="10" name="Group 10">
            <a:extLst>
              <a:ext uri="{FF2B5EF4-FFF2-40B4-BE49-F238E27FC236}">
                <a16:creationId xmlns:a16="http://schemas.microsoft.com/office/drawing/2014/main" id="{BC5709AB-2CC5-1B5D-B26B-0C79B92D8FDA}"/>
              </a:ext>
            </a:extLst>
          </p:cNvPr>
          <p:cNvGrpSpPr/>
          <p:nvPr/>
        </p:nvGrpSpPr>
        <p:grpSpPr>
          <a:xfrm>
            <a:off x="14983954" y="224224"/>
            <a:ext cx="5960082" cy="5960082"/>
            <a:chOff x="0" y="0"/>
            <a:chExt cx="812800" cy="8128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B5F2E274-1DCF-3D05-85B9-96430A96D724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8A7DA5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6A7773DD-B809-AED0-4AD8-958EF5577069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86328" tIns="86328" rIns="86328" bIns="86328" rtlCol="0" anchor="ctr"/>
            <a:lstStyle/>
            <a:p>
              <a:pPr algn="ctr">
                <a:lnSpc>
                  <a:spcPts val="71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565EE3DB-AC5E-164B-8107-2CFA4B8882C9}"/>
              </a:ext>
            </a:extLst>
          </p:cNvPr>
          <p:cNvGrpSpPr>
            <a:grpSpLocks noChangeAspect="1"/>
          </p:cNvGrpSpPr>
          <p:nvPr/>
        </p:nvGrpSpPr>
        <p:grpSpPr>
          <a:xfrm>
            <a:off x="13731423" y="2252690"/>
            <a:ext cx="4322644" cy="4322627"/>
            <a:chOff x="0" y="0"/>
            <a:chExt cx="6350000" cy="6349975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5E0C4B5-B7C3-CF36-F58E-2CC724CE0B95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4999" r="-24999"/>
              </a:stretch>
            </a:blipFill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25" name="TextBox 2">
            <a:extLst>
              <a:ext uri="{FF2B5EF4-FFF2-40B4-BE49-F238E27FC236}">
                <a16:creationId xmlns:a16="http://schemas.microsoft.com/office/drawing/2014/main" id="{052CE6AA-AB26-2DDB-172F-97A3EDB5D9E1}"/>
              </a:ext>
            </a:extLst>
          </p:cNvPr>
          <p:cNvSpPr txBox="1"/>
          <p:nvPr/>
        </p:nvSpPr>
        <p:spPr>
          <a:xfrm>
            <a:off x="6421882" y="891575"/>
            <a:ext cx="7494914" cy="9748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60425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2500">
                <a:solidFill>
                  <a:srgbClr val="230871"/>
                </a:solidFill>
                <a:latin typeface="Open Sans"/>
              </a:rPr>
              <a:t>Wat is </a:t>
            </a:r>
            <a:r>
              <a:rPr lang="nl-BE" sz="2500" err="1">
                <a:solidFill>
                  <a:srgbClr val="230871"/>
                </a:solidFill>
                <a:latin typeface="Open Sans"/>
              </a:rPr>
              <a:t>eTwinning</a:t>
            </a:r>
            <a:r>
              <a:rPr lang="nl-BE" sz="2500">
                <a:solidFill>
                  <a:srgbClr val="230871"/>
                </a:solidFill>
                <a:latin typeface="Open Sans"/>
              </a:rPr>
              <a:t>?</a:t>
            </a:r>
            <a:endParaRPr lang="nl-NL"/>
          </a:p>
          <a:p>
            <a:pPr marL="860425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2500">
                <a:solidFill>
                  <a:srgbClr val="230871"/>
                </a:solidFill>
                <a:latin typeface="Open Sans"/>
              </a:rPr>
              <a:t>Voordelen voor leerkrachten en leerlingen</a:t>
            </a:r>
            <a:endParaRPr lang="nl-BE" sz="25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860425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2500">
                <a:solidFill>
                  <a:srgbClr val="230871"/>
                </a:solidFill>
                <a:latin typeface="Open Sans"/>
              </a:rPr>
              <a:t>ESEP &amp; de </a:t>
            </a:r>
            <a:r>
              <a:rPr lang="nl-BE" sz="2500" err="1">
                <a:solidFill>
                  <a:srgbClr val="230871"/>
                </a:solidFill>
                <a:latin typeface="Open Sans"/>
              </a:rPr>
              <a:t>TwinSpace</a:t>
            </a:r>
            <a:endParaRPr lang="nl-BE" sz="25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860425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2500">
                <a:solidFill>
                  <a:srgbClr val="230871"/>
                </a:solidFill>
                <a:latin typeface="Open Sans"/>
              </a:rPr>
              <a:t>Registreren: een </a:t>
            </a:r>
            <a:r>
              <a:rPr lang="nl-BE" sz="2500" err="1">
                <a:solidFill>
                  <a:srgbClr val="230871"/>
                </a:solidFill>
                <a:latin typeface="Open Sans"/>
              </a:rPr>
              <a:t>eTwinning</a:t>
            </a:r>
            <a:r>
              <a:rPr lang="nl-BE" sz="2500">
                <a:solidFill>
                  <a:srgbClr val="230871"/>
                </a:solidFill>
                <a:latin typeface="Open Sans"/>
              </a:rPr>
              <a:t>-account aanmaken</a:t>
            </a:r>
            <a:endParaRPr lang="nl-BE" sz="25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860425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2500">
                <a:solidFill>
                  <a:srgbClr val="230871"/>
                </a:solidFill>
                <a:latin typeface="Open Sans"/>
              </a:rPr>
              <a:t>Op weg naar een </a:t>
            </a:r>
            <a:r>
              <a:rPr lang="nl-BE" sz="2500" err="1">
                <a:solidFill>
                  <a:srgbClr val="230871"/>
                </a:solidFill>
                <a:latin typeface="Open Sans"/>
              </a:rPr>
              <a:t>eTwinning</a:t>
            </a:r>
            <a:r>
              <a:rPr lang="nl-BE" sz="2500">
                <a:solidFill>
                  <a:srgbClr val="230871"/>
                </a:solidFill>
                <a:latin typeface="Open Sans"/>
              </a:rPr>
              <a:t>-project</a:t>
            </a:r>
            <a:endParaRPr lang="nl-BE" sz="25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860425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2500" b="1">
                <a:solidFill>
                  <a:srgbClr val="230871"/>
                </a:solidFill>
                <a:latin typeface="Open Sans"/>
              </a:rPr>
              <a:t>Projectvoorbeelden</a:t>
            </a:r>
            <a:endParaRPr lang="nl-BE" sz="25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860425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2500">
                <a:solidFill>
                  <a:srgbClr val="230871"/>
                </a:solidFill>
                <a:latin typeface="Open Sans"/>
              </a:rPr>
              <a:t>Jouw </a:t>
            </a:r>
            <a:r>
              <a:rPr lang="nl-BE" sz="2500" err="1">
                <a:solidFill>
                  <a:srgbClr val="230871"/>
                </a:solidFill>
                <a:latin typeface="Open Sans"/>
              </a:rPr>
              <a:t>eTwinning</a:t>
            </a:r>
            <a:r>
              <a:rPr lang="nl-BE" sz="2500">
                <a:solidFill>
                  <a:srgbClr val="230871"/>
                </a:solidFill>
                <a:latin typeface="Open Sans"/>
              </a:rPr>
              <a:t>-projectidee</a:t>
            </a:r>
            <a:endParaRPr lang="nl-BE" sz="25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860425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2500" b="1" err="1">
                <a:solidFill>
                  <a:srgbClr val="230871"/>
                </a:solidFill>
                <a:latin typeface="Open Sans"/>
              </a:rPr>
              <a:t>eTwinning</a:t>
            </a:r>
            <a:r>
              <a:rPr lang="nl-BE" sz="2500" b="1">
                <a:solidFill>
                  <a:srgbClr val="230871"/>
                </a:solidFill>
                <a:latin typeface="Open Sans"/>
              </a:rPr>
              <a:t>, de e-acties &amp; Erasmus+</a:t>
            </a:r>
            <a:endParaRPr lang="nl-BE" sz="25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860425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2500" b="1">
                <a:solidFill>
                  <a:srgbClr val="230871"/>
                </a:solidFill>
                <a:latin typeface="Open Sans"/>
                <a:ea typeface="Open Sans"/>
                <a:cs typeface="Open Sans"/>
              </a:rPr>
              <a:t>Organisatie </a:t>
            </a:r>
            <a:r>
              <a:rPr lang="nl-BE" sz="2500" b="1" err="1">
                <a:solidFill>
                  <a:srgbClr val="230871"/>
                </a:solidFill>
                <a:latin typeface="Open Sans"/>
                <a:ea typeface="Open Sans"/>
                <a:cs typeface="Open Sans"/>
              </a:rPr>
              <a:t>Twinspace</a:t>
            </a:r>
            <a:endParaRPr lang="nl-BE" sz="2500" b="1" err="1">
              <a:solidFill>
                <a:srgbClr val="230871"/>
              </a:solidFill>
              <a:latin typeface="Open Sans"/>
            </a:endParaRPr>
          </a:p>
          <a:p>
            <a:pPr marL="860425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2500" b="1">
                <a:solidFill>
                  <a:srgbClr val="230871"/>
                </a:solidFill>
                <a:latin typeface="Open Sans"/>
                <a:ea typeface="Open Sans"/>
                <a:cs typeface="Open Sans"/>
              </a:rPr>
              <a:t>Curriculum integratie</a:t>
            </a:r>
            <a:endParaRPr lang="nl-BE" sz="2500" b="1">
              <a:solidFill>
                <a:srgbClr val="230871"/>
              </a:solidFill>
              <a:latin typeface="Open Sans"/>
            </a:endParaRPr>
          </a:p>
          <a:p>
            <a:pPr marL="860425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2500" b="1" err="1">
                <a:solidFill>
                  <a:srgbClr val="230871"/>
                </a:solidFill>
                <a:latin typeface="Open Sans"/>
                <a:ea typeface="Open Sans"/>
                <a:cs typeface="Open Sans"/>
              </a:rPr>
              <a:t>Kwaliteits</a:t>
            </a:r>
            <a:r>
              <a:rPr lang="nl-BE" sz="2500" b="1">
                <a:solidFill>
                  <a:srgbClr val="230871"/>
                </a:solidFill>
                <a:latin typeface="Open Sans"/>
                <a:ea typeface="Open Sans"/>
                <a:cs typeface="Open Sans"/>
              </a:rPr>
              <a:t> criteria</a:t>
            </a:r>
            <a:endParaRPr lang="nl-BE" sz="2500" b="1">
              <a:solidFill>
                <a:srgbClr val="230871"/>
              </a:solidFill>
              <a:latin typeface="Open Sans"/>
            </a:endParaRPr>
          </a:p>
          <a:p>
            <a:pPr marL="860425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2500">
                <a:solidFill>
                  <a:srgbClr val="230871"/>
                </a:solidFill>
                <a:latin typeface="Open Sans"/>
              </a:rPr>
              <a:t>Contactgegevens</a:t>
            </a:r>
            <a:endParaRPr lang="nl-BE" sz="25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860425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BE" sz="2500">
              <a:solidFill>
                <a:srgbClr val="230871"/>
              </a:solidFill>
              <a:highlight>
                <a:srgbClr val="FFFF00"/>
              </a:highlight>
              <a:latin typeface="Open Sans"/>
              <a:ea typeface="Open Sans"/>
              <a:cs typeface="Open Sans"/>
            </a:endParaRPr>
          </a:p>
          <a:p>
            <a:pPr marL="860425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BE" sz="25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860425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BE" sz="25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860425" lvl="1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5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54780DA-6DE1-FF4B-AFB0-7AF62DB63D2F}"/>
              </a:ext>
            </a:extLst>
          </p:cNvPr>
          <p:cNvSpPr txBox="1"/>
          <p:nvPr/>
        </p:nvSpPr>
        <p:spPr>
          <a:xfrm>
            <a:off x="472440" y="767334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3334898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4948" y="8515317"/>
            <a:ext cx="2006168" cy="139428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85E29C95-BB09-511C-CB82-8B7C44BFA394}"/>
              </a:ext>
            </a:extLst>
          </p:cNvPr>
          <p:cNvSpPr txBox="1"/>
          <p:nvPr/>
        </p:nvSpPr>
        <p:spPr>
          <a:xfrm>
            <a:off x="4821382" y="4367645"/>
            <a:ext cx="312906" cy="76944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l-BE" sz="4400"/>
              <a:t> </a:t>
            </a:r>
            <a:endParaRPr lang="nl-BE" sz="4400">
              <a:highlight>
                <a:srgbClr val="FFFF00"/>
              </a:highlight>
              <a:cs typeface="Calibri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1DBCCEA-8329-24CC-E15A-211E51B31DAC}"/>
              </a:ext>
            </a:extLst>
          </p:cNvPr>
          <p:cNvSpPr txBox="1"/>
          <p:nvPr/>
        </p:nvSpPr>
        <p:spPr>
          <a:xfrm>
            <a:off x="10422440" y="1805997"/>
            <a:ext cx="6047730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l-NL" sz="2400" b="1">
              <a:solidFill>
                <a:srgbClr val="230871"/>
              </a:solidFill>
              <a:latin typeface="Open Sans"/>
              <a:ea typeface="Open Sans Light"/>
              <a:cs typeface="Calibri"/>
            </a:endParaRPr>
          </a:p>
          <a:p>
            <a:pPr marL="285750" indent="-285750">
              <a:buFont typeface="Calibri"/>
              <a:buChar char="-"/>
            </a:pPr>
            <a:r>
              <a:rPr lang="nl-NL" sz="2400" b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Naam: </a:t>
            </a:r>
            <a:r>
              <a:rPr lang="nl-NL" sz="2400" i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Evy </a:t>
            </a:r>
            <a:r>
              <a:rPr lang="nl-NL" sz="2400" i="1" err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Sierens</a:t>
            </a:r>
            <a:endParaRPr lang="nl-NL" sz="2400" i="1">
              <a:solidFill>
                <a:srgbClr val="230871"/>
              </a:solidFill>
              <a:latin typeface="Open Sans"/>
              <a:ea typeface="Open Sans Light"/>
              <a:cs typeface="Calibri"/>
            </a:endParaRPr>
          </a:p>
          <a:p>
            <a:pPr marL="285750" indent="-285750">
              <a:buFont typeface="Calibri"/>
              <a:buChar char="-"/>
            </a:pPr>
            <a:r>
              <a:rPr lang="nl-NL" sz="2400" b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School: </a:t>
            </a:r>
            <a:r>
              <a:rPr lang="nl-NL" sz="2400" i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BS GO! De Driesprong</a:t>
            </a:r>
          </a:p>
          <a:p>
            <a:pPr marL="285750" indent="-285750">
              <a:buFont typeface="Calibri"/>
              <a:buChar char="-"/>
            </a:pPr>
            <a:r>
              <a:rPr lang="nl-NL" sz="2400" b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Vak: </a:t>
            </a:r>
            <a:r>
              <a:rPr lang="nl-NL" sz="2400" i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Lager onderwijs coördinator</a:t>
            </a:r>
          </a:p>
          <a:p>
            <a:pPr marL="285750" indent="-285750">
              <a:buFont typeface="Calibri"/>
              <a:buChar char="-"/>
            </a:pPr>
            <a:r>
              <a:rPr lang="nl-NL" sz="2400" b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Ervaring: </a:t>
            </a:r>
            <a:r>
              <a:rPr lang="nl-NL" sz="2400" i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6 jaar </a:t>
            </a:r>
            <a:r>
              <a:rPr lang="nl-NL" sz="2400" i="1" err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eTwinner</a:t>
            </a:r>
            <a:r>
              <a:rPr lang="nl-NL" sz="2400" i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 / 3 jaar ambassadeur</a:t>
            </a:r>
            <a:endParaRPr lang="nl-NL" i="1">
              <a:latin typeface="Open Sans"/>
              <a:ea typeface="Open Sans"/>
              <a:cs typeface="Calibri"/>
            </a:endParaRPr>
          </a:p>
          <a:p>
            <a:pPr marL="285750" indent="-285750">
              <a:buFont typeface="Calibri"/>
              <a:buChar char="-"/>
            </a:pPr>
            <a:r>
              <a:rPr lang="nl-NL" sz="2400" b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Verwachting: </a:t>
            </a:r>
            <a:r>
              <a:rPr lang="nl-NL" sz="2400" i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Tips en tricks meegeven</a:t>
            </a:r>
          </a:p>
          <a:p>
            <a:pPr marL="285750" indent="-285750">
              <a:buFont typeface="Calibri"/>
              <a:buChar char="-"/>
            </a:pPr>
            <a:endParaRPr lang="nl-NL">
              <a:cs typeface="Calibri"/>
            </a:endParaRPr>
          </a:p>
        </p:txBody>
      </p:sp>
      <p:pic>
        <p:nvPicPr>
          <p:cNvPr id="2" name="Afbeelding 1" descr="Human hand showing five fingers 23265440 PNG">
            <a:extLst>
              <a:ext uri="{FF2B5EF4-FFF2-40B4-BE49-F238E27FC236}">
                <a16:creationId xmlns:a16="http://schemas.microsoft.com/office/drawing/2014/main" id="{73A756B9-88D1-F4CE-A555-F0BD3A4B6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1903" y="1808185"/>
            <a:ext cx="5841910" cy="7091796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0BB29A0E-61ED-4B3D-F89D-2ECBEBBB5EAE}"/>
              </a:ext>
            </a:extLst>
          </p:cNvPr>
          <p:cNvSpPr txBox="1"/>
          <p:nvPr/>
        </p:nvSpPr>
        <p:spPr>
          <a:xfrm>
            <a:off x="176981" y="8578399"/>
            <a:ext cx="5715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3600">
                <a:solidFill>
                  <a:srgbClr val="230871"/>
                </a:solidFill>
                <a:cs typeface="Calibri"/>
              </a:rPr>
              <a:t>E</a:t>
            </a:r>
            <a:endParaRPr lang="nl-NL" sz="3600">
              <a:solidFill>
                <a:srgbClr val="230871"/>
              </a:solidFill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829205B6-8785-A497-0E48-5F0609E3CB35}"/>
              </a:ext>
            </a:extLst>
          </p:cNvPr>
          <p:cNvSpPr txBox="1"/>
          <p:nvPr/>
        </p:nvSpPr>
        <p:spPr>
          <a:xfrm>
            <a:off x="1402069" y="645049"/>
            <a:ext cx="14857949" cy="922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en-US" sz="5500">
                <a:solidFill>
                  <a:srgbClr val="230871"/>
                </a:solidFill>
                <a:latin typeface="Open Sans Extra Bold"/>
              </a:rPr>
              <a:t>Even </a:t>
            </a:r>
            <a:r>
              <a:rPr lang="en-US" sz="5500" err="1">
                <a:solidFill>
                  <a:srgbClr val="230871"/>
                </a:solidFill>
                <a:latin typeface="Open Sans Extra Bold"/>
              </a:rPr>
              <a:t>voorstellen</a:t>
            </a:r>
            <a:r>
              <a:rPr lang="en-US" sz="5500">
                <a:solidFill>
                  <a:srgbClr val="230871"/>
                </a:solidFill>
                <a:latin typeface="Open Sans Extra Bold"/>
              </a:rPr>
              <a:t> 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D6D416F-B728-2D1B-BA22-ACB912B899D0}"/>
              </a:ext>
            </a:extLst>
          </p:cNvPr>
          <p:cNvSpPr txBox="1"/>
          <p:nvPr/>
        </p:nvSpPr>
        <p:spPr>
          <a:xfrm rot="-1860000">
            <a:off x="7772399" y="5034147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000" b="1">
                <a:solidFill>
                  <a:srgbClr val="230871"/>
                </a:solidFill>
                <a:latin typeface="Open Sans Bold"/>
                <a:ea typeface="Open Sans"/>
                <a:cs typeface="Calibri"/>
              </a:rPr>
              <a:t>N A </a:t>
            </a:r>
            <a:r>
              <a:rPr lang="nl-NL" sz="2000" b="1" err="1">
                <a:solidFill>
                  <a:srgbClr val="230871"/>
                </a:solidFill>
                <a:latin typeface="Open Sans Bold"/>
                <a:ea typeface="Open Sans"/>
                <a:cs typeface="Calibri"/>
              </a:rPr>
              <a:t>A</a:t>
            </a:r>
            <a:r>
              <a:rPr lang="nl-NL" sz="2000" b="1">
                <a:solidFill>
                  <a:srgbClr val="230871"/>
                </a:solidFill>
                <a:latin typeface="Open Sans Bold"/>
                <a:ea typeface="Open Sans"/>
                <a:cs typeface="Calibri"/>
              </a:rPr>
              <a:t> M</a:t>
            </a:r>
            <a:endParaRPr lang="nl-NL" sz="2000" b="1">
              <a:solidFill>
                <a:srgbClr val="230871"/>
              </a:solidFill>
              <a:latin typeface="Open Sans Bold"/>
              <a:ea typeface="Open Sans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B4A6228-3D76-5D08-FB2D-6872F2DF7A37}"/>
              </a:ext>
            </a:extLst>
          </p:cNvPr>
          <p:cNvSpPr txBox="1"/>
          <p:nvPr/>
        </p:nvSpPr>
        <p:spPr>
          <a:xfrm rot="540000">
            <a:off x="7315200" y="2636118"/>
            <a:ext cx="501443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000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S</a:t>
            </a:r>
          </a:p>
          <a:p>
            <a:r>
              <a:rPr lang="nl-NL" sz="2000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C</a:t>
            </a:r>
          </a:p>
          <a:p>
            <a:r>
              <a:rPr lang="nl-NL" sz="2000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H</a:t>
            </a:r>
          </a:p>
          <a:p>
            <a:r>
              <a:rPr lang="nl-NL" sz="2000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O</a:t>
            </a:r>
          </a:p>
          <a:p>
            <a:pPr algn="l"/>
            <a:r>
              <a:rPr lang="nl-NL" sz="2000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O</a:t>
            </a:r>
          </a:p>
          <a:p>
            <a:r>
              <a:rPr lang="nl-NL" sz="2000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L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4580747F-2A66-A8E8-FFF0-EDAE372D6737}"/>
              </a:ext>
            </a:extLst>
          </p:cNvPr>
          <p:cNvSpPr txBox="1"/>
          <p:nvPr/>
        </p:nvSpPr>
        <p:spPr>
          <a:xfrm>
            <a:off x="6430296" y="2573593"/>
            <a:ext cx="50144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000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V</a:t>
            </a:r>
          </a:p>
          <a:p>
            <a:r>
              <a:rPr lang="nl-NL" sz="2000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A</a:t>
            </a:r>
          </a:p>
          <a:p>
            <a:r>
              <a:rPr lang="nl-NL" sz="2000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K 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EC5ECA5E-34CC-553C-5E54-B1989AF5300A}"/>
              </a:ext>
            </a:extLst>
          </p:cNvPr>
          <p:cNvSpPr txBox="1"/>
          <p:nvPr/>
        </p:nvSpPr>
        <p:spPr>
          <a:xfrm rot="-1140000">
            <a:off x="5567515" y="2812787"/>
            <a:ext cx="501443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E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R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V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A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R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I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N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G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B0D759CE-0773-E397-2E96-8C8B3F345328}"/>
              </a:ext>
            </a:extLst>
          </p:cNvPr>
          <p:cNvSpPr txBox="1"/>
          <p:nvPr/>
        </p:nvSpPr>
        <p:spPr>
          <a:xfrm rot="19380000">
            <a:off x="5287295" y="3665649"/>
            <a:ext cx="501443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V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E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R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W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A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C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H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T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I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N</a:t>
            </a:r>
          </a:p>
          <a:p>
            <a:r>
              <a:rPr lang="nl-NL" b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38A98262-1105-6568-4214-D09464F650F5}"/>
              </a:ext>
            </a:extLst>
          </p:cNvPr>
          <p:cNvSpPr txBox="1"/>
          <p:nvPr/>
        </p:nvSpPr>
        <p:spPr>
          <a:xfrm>
            <a:off x="10422439" y="5559461"/>
            <a:ext cx="6047730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l-NL" sz="2400" b="1">
              <a:solidFill>
                <a:srgbClr val="230871"/>
              </a:solidFill>
              <a:latin typeface="Open Sans"/>
              <a:ea typeface="Open Sans Light"/>
              <a:cs typeface="Calibri"/>
            </a:endParaRPr>
          </a:p>
          <a:p>
            <a:pPr marL="285750" indent="-285750">
              <a:buFont typeface="Calibri"/>
              <a:buChar char="-"/>
            </a:pPr>
            <a:r>
              <a:rPr lang="nl-NL" sz="2400" b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Naam: </a:t>
            </a:r>
            <a:r>
              <a:rPr lang="nl-NL" sz="2400" i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Joris Van </a:t>
            </a:r>
            <a:r>
              <a:rPr lang="nl-NL" sz="2400" i="1" err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Meerhaeghe</a:t>
            </a:r>
            <a:endParaRPr lang="nl-NL" sz="2400" i="1">
              <a:solidFill>
                <a:srgbClr val="230871"/>
              </a:solidFill>
              <a:latin typeface="Open Sans"/>
              <a:ea typeface="Open Sans Light"/>
              <a:cs typeface="Calibri"/>
            </a:endParaRPr>
          </a:p>
          <a:p>
            <a:pPr marL="285750" indent="-285750">
              <a:buFont typeface="Calibri"/>
              <a:buChar char="-"/>
            </a:pPr>
            <a:r>
              <a:rPr lang="nl-NL" sz="2400" b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School: </a:t>
            </a:r>
            <a:r>
              <a:rPr lang="nl-NL" sz="2400" i="1" err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DonBoscocollege</a:t>
            </a:r>
            <a:r>
              <a:rPr lang="nl-NL" sz="2400" i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 Kortrijk</a:t>
            </a:r>
          </a:p>
          <a:p>
            <a:pPr marL="285750" indent="-285750">
              <a:buFont typeface="Calibri"/>
              <a:buChar char="-"/>
            </a:pPr>
            <a:r>
              <a:rPr lang="nl-NL" sz="2400" b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Vak: </a:t>
            </a:r>
            <a:r>
              <a:rPr lang="nl-NL" sz="2400" i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Wetenschappen STEM IT</a:t>
            </a:r>
          </a:p>
          <a:p>
            <a:pPr marL="285750" indent="-285750">
              <a:buFont typeface="Calibri"/>
              <a:buChar char="-"/>
            </a:pPr>
            <a:r>
              <a:rPr lang="nl-NL" sz="2400" b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Ervaring: </a:t>
            </a:r>
            <a:r>
              <a:rPr lang="nl-NL" sz="2400" i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+10 jaar </a:t>
            </a:r>
            <a:r>
              <a:rPr lang="nl-NL" sz="2400" i="1" err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eTwinning</a:t>
            </a:r>
            <a:r>
              <a:rPr lang="nl-NL" sz="2400" i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 4 jaar ambassadeur</a:t>
            </a:r>
            <a:endParaRPr lang="nl-NL" sz="2400" i="1">
              <a:solidFill>
                <a:srgbClr val="230871"/>
              </a:solidFill>
              <a:latin typeface="Open Sans Light"/>
              <a:ea typeface="Open Sans Light"/>
              <a:cs typeface="Calibri"/>
            </a:endParaRPr>
          </a:p>
          <a:p>
            <a:pPr marL="285750" indent="-285750">
              <a:buFont typeface="Calibri"/>
              <a:buChar char="-"/>
            </a:pPr>
            <a:r>
              <a:rPr lang="nl-NL" sz="2400" b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Verwachting: </a:t>
            </a:r>
            <a:r>
              <a:rPr lang="nl-NL" sz="2400" i="1">
                <a:solidFill>
                  <a:srgbClr val="230871"/>
                </a:solidFill>
                <a:latin typeface="Open Sans"/>
                <a:ea typeface="Open Sans Light"/>
                <a:cs typeface="Calibri"/>
              </a:rPr>
              <a:t>Gezellige nuttige babbel</a:t>
            </a:r>
          </a:p>
          <a:p>
            <a:pPr marL="285750" indent="-285750">
              <a:buFont typeface="Calibri"/>
              <a:buChar char="-"/>
            </a:pPr>
            <a:endParaRPr lang="nl-NL">
              <a:cs typeface="Calibri"/>
            </a:endParaRPr>
          </a:p>
        </p:txBody>
      </p:sp>
      <p:pic>
        <p:nvPicPr>
          <p:cNvPr id="16" name="Afbeelding 15" descr="Afbeelding met persoon, Menselijk gezicht, kleding, computer&#10;&#10;Automatisch gegenereerde beschrijving">
            <a:extLst>
              <a:ext uri="{FF2B5EF4-FFF2-40B4-BE49-F238E27FC236}">
                <a16:creationId xmlns:a16="http://schemas.microsoft.com/office/drawing/2014/main" id="{4D1AF3CC-C2E8-DEFC-A96E-9B317AFD5C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962332"/>
            <a:ext cx="2743200" cy="3200400"/>
          </a:xfrm>
          <a:prstGeom prst="rect">
            <a:avLst/>
          </a:prstGeom>
        </p:spPr>
      </p:pic>
      <p:pic>
        <p:nvPicPr>
          <p:cNvPr id="17" name="Afbeelding 16" descr="Afbeelding met Menselijk gezicht, Menselijke baard, gezichtsbeharing, Voorhoofd&#10;&#10;Automatisch gegenereerde beschrijving">
            <a:extLst>
              <a:ext uri="{FF2B5EF4-FFF2-40B4-BE49-F238E27FC236}">
                <a16:creationId xmlns:a16="http://schemas.microsoft.com/office/drawing/2014/main" id="{4087D8DB-6F90-3379-18E0-500D54AF9A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561" y="4760042"/>
            <a:ext cx="274320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76400" y="3504203"/>
            <a:ext cx="15643412" cy="4372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2785" lvl="1" indent="-346075">
              <a:lnSpc>
                <a:spcPct val="150000"/>
              </a:lnSpc>
              <a:buFont typeface="Arial"/>
              <a:buChar char="•"/>
            </a:pPr>
            <a:r>
              <a:rPr lang="en-US" sz="2400" err="1">
                <a:solidFill>
                  <a:srgbClr val="230871"/>
                </a:solidFill>
                <a:latin typeface="Open Sans"/>
              </a:rPr>
              <a:t>Laagdrempelige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manier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tot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internationalisering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,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netwerken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b="1" err="1">
                <a:solidFill>
                  <a:srgbClr val="230871"/>
                </a:solidFill>
                <a:latin typeface="Open Sans"/>
              </a:rPr>
              <a:t>professionaliseren</a:t>
            </a:r>
            <a:r>
              <a:rPr lang="en-US" sz="2400" b="1">
                <a:solidFill>
                  <a:srgbClr val="230871"/>
                </a:solidFill>
                <a:latin typeface="Open Sans"/>
              </a:rPr>
              <a:t> ESEP</a:t>
            </a:r>
            <a:endParaRPr lang="en-US" sz="24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92785" lvl="1" indent="-346075">
              <a:lnSpc>
                <a:spcPct val="150000"/>
              </a:lnSpc>
              <a:buFont typeface="Arial"/>
              <a:buChar char="•"/>
            </a:pPr>
            <a:r>
              <a:rPr lang="en-US" sz="2400" err="1">
                <a:solidFill>
                  <a:srgbClr val="230871"/>
                </a:solidFill>
                <a:latin typeface="Open Sans"/>
              </a:rPr>
              <a:t>Kleuteronderwijs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, lager,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middelbaar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,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lerarenopleiding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&amp;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buitengewoon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onderwijs</a:t>
            </a:r>
            <a:endParaRPr lang="en-US" sz="24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92785" lvl="1" indent="-346075">
              <a:lnSpc>
                <a:spcPct val="150000"/>
              </a:lnSpc>
              <a:buFont typeface="Arial"/>
              <a:buChar char="•"/>
            </a:pPr>
            <a:r>
              <a:rPr lang="en-US" sz="2400">
                <a:solidFill>
                  <a:srgbClr val="230871"/>
                </a:solidFill>
                <a:latin typeface="Open Sans"/>
              </a:rPr>
              <a:t>Community: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ideeën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uitwisselen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,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inspireren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motiveren</a:t>
            </a:r>
            <a:endParaRPr lang="en-US" sz="2400" err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92785" lvl="1" indent="-346075">
              <a:lnSpc>
                <a:spcPct val="150000"/>
              </a:lnSpc>
              <a:buFont typeface="Arial"/>
              <a:buChar char="•"/>
            </a:pPr>
            <a:r>
              <a:rPr lang="en-US" sz="2400" b="1" err="1">
                <a:solidFill>
                  <a:srgbClr val="230871"/>
                </a:solidFill>
                <a:latin typeface="Open Sans"/>
              </a:rPr>
              <a:t>Integratie</a:t>
            </a:r>
            <a:r>
              <a:rPr lang="en-US" sz="2400" b="1">
                <a:solidFill>
                  <a:srgbClr val="230871"/>
                </a:solidFill>
                <a:latin typeface="Open Sans"/>
              </a:rPr>
              <a:t> van het curriculum in eTwinning-</a:t>
            </a:r>
            <a:r>
              <a:rPr lang="en-US" sz="2400" b="1" err="1">
                <a:solidFill>
                  <a:srgbClr val="230871"/>
                </a:solidFill>
                <a:latin typeface="Open Sans"/>
              </a:rPr>
              <a:t>projecten</a:t>
            </a:r>
            <a:r>
              <a:rPr lang="en-US" sz="2400" b="1">
                <a:solidFill>
                  <a:srgbClr val="230871"/>
                </a:solidFill>
                <a:latin typeface="Open Sans"/>
              </a:rPr>
              <a:t>: je </a:t>
            </a:r>
            <a:r>
              <a:rPr lang="en-US" sz="2400" b="1" err="1">
                <a:solidFill>
                  <a:srgbClr val="230871"/>
                </a:solidFill>
                <a:latin typeface="Open Sans"/>
              </a:rPr>
              <a:t>leerplan</a:t>
            </a:r>
            <a:r>
              <a:rPr lang="en-US" sz="24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b="1" err="1">
                <a:solidFill>
                  <a:srgbClr val="230871"/>
                </a:solidFill>
                <a:latin typeface="Open Sans"/>
              </a:rPr>
              <a:t>waarmaken</a:t>
            </a:r>
            <a:endParaRPr lang="en-US" sz="24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92785" lvl="1" indent="-346075">
              <a:lnSpc>
                <a:spcPct val="150000"/>
              </a:lnSpc>
              <a:buFont typeface="Arial"/>
              <a:buChar char="•"/>
            </a:pPr>
            <a:r>
              <a:rPr lang="en-US" sz="2400" b="1" err="1">
                <a:solidFill>
                  <a:srgbClr val="230871"/>
                </a:solidFill>
                <a:latin typeface="Open Sans"/>
              </a:rPr>
              <a:t>Differentiatie</a:t>
            </a:r>
            <a:r>
              <a:rPr lang="en-US" sz="24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b="1" err="1">
                <a:solidFill>
                  <a:srgbClr val="230871"/>
                </a:solidFill>
                <a:latin typeface="Open Sans"/>
              </a:rPr>
              <a:t>mogelijk</a:t>
            </a:r>
            <a:r>
              <a:rPr lang="en-US" sz="2400" b="1">
                <a:solidFill>
                  <a:srgbClr val="230871"/>
                </a:solidFill>
                <a:latin typeface="Open Sans"/>
              </a:rPr>
              <a:t>, </a:t>
            </a:r>
            <a:r>
              <a:rPr lang="en-US" sz="2400" b="1" err="1">
                <a:solidFill>
                  <a:srgbClr val="230871"/>
                </a:solidFill>
                <a:latin typeface="Open Sans"/>
              </a:rPr>
              <a:t>innovatief</a:t>
            </a:r>
            <a:r>
              <a:rPr lang="en-US" sz="24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b="1" err="1">
                <a:solidFill>
                  <a:srgbClr val="230871"/>
                </a:solidFill>
                <a:latin typeface="Open Sans"/>
              </a:rPr>
              <a:t>en</a:t>
            </a:r>
            <a:r>
              <a:rPr lang="en-US" sz="24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b="1" err="1">
                <a:solidFill>
                  <a:srgbClr val="230871"/>
                </a:solidFill>
                <a:latin typeface="Open Sans"/>
              </a:rPr>
              <a:t>inclusief</a:t>
            </a:r>
            <a:r>
              <a:rPr lang="en-US" sz="24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b="1" err="1">
                <a:solidFill>
                  <a:srgbClr val="230871"/>
                </a:solidFill>
                <a:latin typeface="Open Sans"/>
              </a:rPr>
              <a:t>onderwijs</a:t>
            </a:r>
            <a:r>
              <a:rPr lang="en-US" sz="2400" b="1">
                <a:solidFill>
                  <a:srgbClr val="230871"/>
                </a:solidFill>
                <a:latin typeface="Open Sans"/>
              </a:rPr>
              <a:t> </a:t>
            </a:r>
            <a:endParaRPr lang="en-US" sz="24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37540" lvl="1" indent="-318770">
              <a:lnSpc>
                <a:spcPct val="150000"/>
              </a:lnSpc>
              <a:buFont typeface="Arial"/>
              <a:buChar char="•"/>
            </a:pPr>
            <a:r>
              <a:rPr lang="en-US" sz="2400" err="1">
                <a:solidFill>
                  <a:srgbClr val="230871"/>
                </a:solidFill>
                <a:latin typeface="Open Sans"/>
              </a:rPr>
              <a:t>Motivatie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welbevinden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leerkrachten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leerlingen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versterken</a:t>
            </a:r>
            <a:endParaRPr lang="en-US" sz="24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37540" lvl="1" indent="-318770">
              <a:lnSpc>
                <a:spcPct val="150000"/>
              </a:lnSpc>
              <a:buFont typeface="Arial"/>
              <a:buChar char="•"/>
            </a:pPr>
            <a:r>
              <a:rPr lang="en-US" sz="2400" err="1">
                <a:solidFill>
                  <a:srgbClr val="230871"/>
                </a:solidFill>
                <a:latin typeface="Open Sans"/>
              </a:rPr>
              <a:t>Teamgebeuren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als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de hele school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betrokken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wordt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: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successen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samen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vieren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!</a:t>
            </a:r>
            <a:endParaRPr lang="en-US" sz="24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92785" lvl="1" indent="-346075">
              <a:lnSpc>
                <a:spcPct val="150000"/>
              </a:lnSpc>
              <a:buFont typeface="Arial"/>
              <a:buChar char="•"/>
            </a:pPr>
            <a:r>
              <a:rPr lang="en-US" sz="2400" b="1">
                <a:solidFill>
                  <a:srgbClr val="230871"/>
                </a:solidFill>
                <a:latin typeface="Open Sans"/>
              </a:rPr>
              <a:t>Als </a:t>
            </a:r>
            <a:r>
              <a:rPr lang="en-US" sz="2400" b="1" err="1">
                <a:solidFill>
                  <a:srgbClr val="230871"/>
                </a:solidFill>
                <a:latin typeface="Open Sans"/>
              </a:rPr>
              <a:t>onderdeel</a:t>
            </a:r>
            <a:r>
              <a:rPr lang="en-US" sz="2400" b="1">
                <a:solidFill>
                  <a:srgbClr val="230871"/>
                </a:solidFill>
                <a:latin typeface="Open Sans"/>
              </a:rPr>
              <a:t> van Erasmus+-</a:t>
            </a:r>
            <a:r>
              <a:rPr lang="en-US" sz="2400" b="1" err="1">
                <a:solidFill>
                  <a:srgbClr val="230871"/>
                </a:solidFill>
                <a:latin typeface="Open Sans"/>
              </a:rPr>
              <a:t>projecten</a:t>
            </a:r>
            <a:endParaRPr lang="en-US" sz="24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02069" y="645049"/>
            <a:ext cx="14857949" cy="922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en-US" sz="5500" err="1">
                <a:solidFill>
                  <a:srgbClr val="230871"/>
                </a:solidFill>
                <a:latin typeface="Open Sans Extra Bold"/>
              </a:rPr>
              <a:t>Samenwerken</a:t>
            </a:r>
            <a:r>
              <a:rPr lang="en-US" sz="5500">
                <a:solidFill>
                  <a:srgbClr val="230871"/>
                </a:solidFill>
                <a:latin typeface="Open Sans Extra Bold"/>
              </a:rPr>
              <a:t> met </a:t>
            </a:r>
            <a:r>
              <a:rPr lang="en-US" sz="5500" err="1">
                <a:solidFill>
                  <a:srgbClr val="230871"/>
                </a:solidFill>
                <a:latin typeface="Open Sans Extra Bold"/>
              </a:rPr>
              <a:t>een</a:t>
            </a:r>
            <a:r>
              <a:rPr lang="en-US" sz="5500">
                <a:solidFill>
                  <a:srgbClr val="230871"/>
                </a:solidFill>
                <a:latin typeface="Open Sans Extra Bold"/>
              </a:rPr>
              <a:t> </a:t>
            </a:r>
            <a:r>
              <a:rPr lang="en-US" sz="5500" err="1">
                <a:solidFill>
                  <a:srgbClr val="230871"/>
                </a:solidFill>
                <a:latin typeface="Open Sans Extra Bold"/>
              </a:rPr>
              <a:t>klas</a:t>
            </a:r>
            <a:r>
              <a:rPr lang="en-US" sz="5500">
                <a:solidFill>
                  <a:srgbClr val="230871"/>
                </a:solidFill>
                <a:latin typeface="Open Sans Extra Bold"/>
              </a:rPr>
              <a:t> in Europa.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32570" y="2577899"/>
            <a:ext cx="12719857" cy="665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3"/>
              </a:lnSpc>
            </a:pPr>
            <a:r>
              <a:rPr lang="en-US" sz="3866">
                <a:solidFill>
                  <a:srgbClr val="230871"/>
                </a:solidFill>
                <a:latin typeface="Open Sans Extra Bold"/>
              </a:rPr>
              <a:t>Voordelen voor de school en leerkrachten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48BDED0-6676-8181-9B71-E8886AA8FA6E}"/>
              </a:ext>
            </a:extLst>
          </p:cNvPr>
          <p:cNvSpPr txBox="1"/>
          <p:nvPr/>
        </p:nvSpPr>
        <p:spPr>
          <a:xfrm>
            <a:off x="472440" y="835914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</a:rPr>
              <a:t>E</a:t>
            </a:r>
            <a:endParaRPr lang="nl-N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3460" y="4431621"/>
            <a:ext cx="15622499" cy="316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2785" lvl="1" indent="-346075">
              <a:lnSpc>
                <a:spcPct val="150000"/>
              </a:lnSpc>
              <a:buFont typeface="Arial"/>
              <a:buChar char="•"/>
            </a:pPr>
            <a:r>
              <a:rPr lang="en-US" sz="2800">
                <a:solidFill>
                  <a:srgbClr val="230871"/>
                </a:solidFill>
                <a:latin typeface="Open Sans"/>
              </a:rPr>
              <a:t>De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leerstof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nuttig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gebruiken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op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een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praktische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manier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, in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voor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leerlingen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betekenisvolle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,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maatschappelijk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relevant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projecten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.</a:t>
            </a:r>
            <a:endParaRPr lang="en-US" sz="28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92785" lvl="1" indent="-346075">
              <a:lnSpc>
                <a:spcPct val="150000"/>
              </a:lnSpc>
              <a:buFont typeface="Arial"/>
              <a:buChar char="•"/>
            </a:pPr>
            <a:r>
              <a:rPr lang="en-US" sz="2800">
                <a:solidFill>
                  <a:srgbClr val="230871"/>
                </a:solidFill>
                <a:latin typeface="Open Sans"/>
              </a:rPr>
              <a:t>Deel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uitmaken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van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een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community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vrienden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maken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in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Europese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landen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.</a:t>
            </a:r>
            <a:endParaRPr lang="en-US" sz="28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92785" lvl="1" indent="-346075">
              <a:lnSpc>
                <a:spcPct val="150000"/>
              </a:lnSpc>
              <a:buFont typeface="Arial"/>
              <a:buChar char="•"/>
            </a:pPr>
            <a:r>
              <a:rPr lang="en-US" sz="2800" err="1">
                <a:solidFill>
                  <a:srgbClr val="230871"/>
                </a:solidFill>
                <a:latin typeface="Open Sans"/>
              </a:rPr>
              <a:t>Gemotiveerd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worden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/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blijven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door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een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andere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manier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van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lesgeven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.</a:t>
            </a:r>
            <a:endParaRPr lang="en-US" sz="28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92785" lvl="1" indent="-346075">
              <a:lnSpc>
                <a:spcPct val="150000"/>
              </a:lnSpc>
              <a:buFont typeface="Arial"/>
              <a:buChar char="•"/>
            </a:pPr>
            <a:r>
              <a:rPr lang="en-US" sz="2800" err="1">
                <a:solidFill>
                  <a:srgbClr val="230871"/>
                </a:solidFill>
                <a:latin typeface="Open Sans"/>
              </a:rPr>
              <a:t>Digitale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&amp;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taalvaardigheden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worden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versterkt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.  (GLI GFL   BO  SO)</a:t>
            </a:r>
            <a:endParaRPr lang="en-US" sz="28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4948" y="8607004"/>
            <a:ext cx="1874243" cy="130259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02069" y="980329"/>
            <a:ext cx="14857949" cy="922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en-US" sz="5500" err="1">
                <a:solidFill>
                  <a:srgbClr val="230871"/>
                </a:solidFill>
                <a:latin typeface="Open Sans Extra Bold"/>
              </a:rPr>
              <a:t>Samenwerken</a:t>
            </a:r>
            <a:r>
              <a:rPr lang="en-US" sz="5500">
                <a:solidFill>
                  <a:srgbClr val="230871"/>
                </a:solidFill>
                <a:latin typeface="Open Sans Extra Bold"/>
              </a:rPr>
              <a:t> met </a:t>
            </a:r>
            <a:r>
              <a:rPr lang="en-US" sz="5500" err="1">
                <a:solidFill>
                  <a:srgbClr val="230871"/>
                </a:solidFill>
                <a:latin typeface="Open Sans Extra Bold"/>
              </a:rPr>
              <a:t>een</a:t>
            </a:r>
            <a:r>
              <a:rPr lang="en-US" sz="5500">
                <a:solidFill>
                  <a:srgbClr val="230871"/>
                </a:solidFill>
                <a:latin typeface="Open Sans Extra Bold"/>
              </a:rPr>
              <a:t> </a:t>
            </a:r>
            <a:r>
              <a:rPr lang="en-US" sz="5500" err="1">
                <a:solidFill>
                  <a:srgbClr val="230871"/>
                </a:solidFill>
                <a:latin typeface="Open Sans Extra Bold"/>
              </a:rPr>
              <a:t>klas</a:t>
            </a:r>
            <a:r>
              <a:rPr lang="en-US" sz="5500">
                <a:solidFill>
                  <a:srgbClr val="230871"/>
                </a:solidFill>
                <a:latin typeface="Open Sans Extra Bold"/>
              </a:rPr>
              <a:t> in Europa.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471115" y="2901397"/>
            <a:ext cx="12719857" cy="665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3"/>
              </a:lnSpc>
            </a:pPr>
            <a:r>
              <a:rPr lang="en-US" sz="3866">
                <a:solidFill>
                  <a:srgbClr val="230871"/>
                </a:solidFill>
                <a:latin typeface="Open Sans Extra Bold"/>
              </a:rPr>
              <a:t>Voordelen voor je leerlingen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EA6C72E-919A-9B92-FBCB-4314BCD296E8}"/>
              </a:ext>
            </a:extLst>
          </p:cNvPr>
          <p:cNvSpPr txBox="1"/>
          <p:nvPr/>
        </p:nvSpPr>
        <p:spPr>
          <a:xfrm>
            <a:off x="472440" y="8267700"/>
            <a:ext cx="5638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</a:rPr>
              <a:t>E</a:t>
            </a:r>
            <a:endParaRPr lang="nl-N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55808" y="2705100"/>
            <a:ext cx="14173200" cy="6234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6167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err="1">
                <a:solidFill>
                  <a:srgbClr val="230871"/>
                </a:solidFill>
                <a:latin typeface="Open Sans"/>
              </a:rPr>
              <a:t>Integratie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van eTwinning in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projectdagen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of -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weken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: MOS,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buitenlandse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reizen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/GWP (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vakoverschrijdende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reisgids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maken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),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sportdagen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, …</a:t>
            </a:r>
            <a:endParaRPr lang="nl-NL"/>
          </a:p>
          <a:p>
            <a:pPr marL="1118870" lvl="2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>
                <a:solidFill>
                  <a:srgbClr val="230871"/>
                </a:solidFill>
                <a:latin typeface="Open Sans"/>
                <a:hlinkClick r:id="rId2"/>
              </a:rPr>
              <a:t>MOS Vlaanderen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(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bv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KaMOShibai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), </a:t>
            </a:r>
            <a:r>
              <a:rPr lang="en-US" sz="2400">
                <a:solidFill>
                  <a:srgbClr val="230871"/>
                </a:solidFill>
                <a:latin typeface="Open Sans"/>
                <a:hlinkClick r:id="rId3"/>
              </a:rPr>
              <a:t>Cultuurkuur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(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bv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Dynamo-project)</a:t>
            </a:r>
            <a:endParaRPr lang="en-US" sz="24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1118870" lvl="2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err="1">
                <a:solidFill>
                  <a:srgbClr val="230871"/>
                </a:solidFill>
                <a:latin typeface="Open Sans"/>
              </a:rPr>
              <a:t>Buitenlandse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reis: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zoek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partnerschool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in de stad of het land (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bv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reisgids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maken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)</a:t>
            </a:r>
            <a:endParaRPr lang="en-US" sz="24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37540" lvl="1" indent="-318770">
              <a:lnSpc>
                <a:spcPct val="150000"/>
              </a:lnSpc>
              <a:buFont typeface="Arial"/>
              <a:buChar char="•"/>
            </a:pPr>
            <a:r>
              <a:rPr lang="en-US" sz="2400" b="1" err="1">
                <a:solidFill>
                  <a:srgbClr val="230871"/>
                </a:solidFill>
                <a:latin typeface="Open Sans"/>
              </a:rPr>
              <a:t>Differentiatie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voor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bepaalde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vakken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(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leerlingen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laten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excelleren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): </a:t>
            </a:r>
            <a:r>
              <a:rPr lang="en-US" sz="2400">
                <a:solidFill>
                  <a:srgbClr val="230871"/>
                </a:solidFill>
                <a:latin typeface="Open Sans"/>
                <a:hlinkClick r:id="rId4"/>
              </a:rPr>
              <a:t>https://etwinning.be/vlaanderen/verhaal/etwinning-een-hulpmiddel-om-leerlingen-uit-te-dagen/</a:t>
            </a:r>
            <a:endParaRPr lang="en-US" sz="24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37540" lvl="1" indent="-318770">
              <a:lnSpc>
                <a:spcPct val="150000"/>
              </a:lnSpc>
              <a:buFont typeface="Arial"/>
              <a:buChar char="•"/>
            </a:pPr>
            <a:r>
              <a:rPr lang="en-US" sz="2400" err="1">
                <a:solidFill>
                  <a:srgbClr val="230871"/>
                </a:solidFill>
                <a:latin typeface="Open Sans"/>
              </a:rPr>
              <a:t>Uur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‘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Internationalisering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’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inrichten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: </a:t>
            </a:r>
            <a:r>
              <a:rPr lang="en-US" sz="2400">
                <a:solidFill>
                  <a:srgbClr val="230871"/>
                </a:solidFill>
                <a:latin typeface="Open Sans"/>
                <a:hlinkClick r:id="rId5"/>
              </a:rPr>
              <a:t>https://etwinning.be/vlaanderen/verhaal/etwinning-als-keuzevak-op-school/</a:t>
            </a:r>
            <a:endParaRPr lang="en-US" sz="24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37540" lvl="1" indent="-318770">
              <a:lnSpc>
                <a:spcPct val="150000"/>
              </a:lnSpc>
              <a:buFont typeface="Arial"/>
              <a:buChar char="•"/>
            </a:pPr>
            <a:r>
              <a:rPr lang="en-US" sz="2400">
                <a:solidFill>
                  <a:srgbClr val="230871"/>
                </a:solidFill>
                <a:latin typeface="Open Sans"/>
              </a:rPr>
              <a:t>Extra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aandacht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err="1">
                <a:solidFill>
                  <a:srgbClr val="230871"/>
                </a:solidFill>
                <a:latin typeface="Open Sans"/>
              </a:rPr>
              <a:t>voor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400" b="1" err="1">
                <a:solidFill>
                  <a:srgbClr val="230871"/>
                </a:solidFill>
                <a:latin typeface="Open Sans"/>
              </a:rPr>
              <a:t>talen</a:t>
            </a:r>
            <a:r>
              <a:rPr lang="en-US" sz="2400">
                <a:solidFill>
                  <a:srgbClr val="230871"/>
                </a:solidFill>
                <a:latin typeface="Open Sans"/>
              </a:rPr>
              <a:t>/CLIL</a:t>
            </a:r>
            <a:endParaRPr lang="en-US" sz="24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6173"/>
              </a:lnSpc>
            </a:pPr>
            <a:endParaRPr lang="en-US" sz="2954">
              <a:solidFill>
                <a:srgbClr val="230871"/>
              </a:solidFill>
              <a:latin typeface="Open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14401" y="1104900"/>
            <a:ext cx="13411200" cy="996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5850">
                <a:solidFill>
                  <a:srgbClr val="230871"/>
                </a:solidFill>
                <a:latin typeface="Open Sans Extra Bold"/>
              </a:rPr>
              <a:t>Hoe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eTwinnen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op school? 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08186D27-4688-D27F-34DC-8E6E7E7625AB}"/>
              </a:ext>
            </a:extLst>
          </p:cNvPr>
          <p:cNvSpPr txBox="1"/>
          <p:nvPr/>
        </p:nvSpPr>
        <p:spPr>
          <a:xfrm>
            <a:off x="502920" y="828294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23508" y="8371676"/>
            <a:ext cx="2168513" cy="1507109"/>
          </a:xfrm>
          <a:prstGeom prst="rect">
            <a:avLst/>
          </a:prstGeom>
        </p:spPr>
      </p:pic>
      <p:pic>
        <p:nvPicPr>
          <p:cNvPr id="4" name="Picture 4">
            <a:hlinkClick r:id="rId3" tooltip="https://school-education.ec.europa.eu/en/etwinning"/>
          </p:cNvPr>
          <p:cNvPicPr>
            <a:picLocks noChangeAspect="1"/>
          </p:cNvPicPr>
          <p:nvPr/>
        </p:nvPicPr>
        <p:blipFill>
          <a:blip r:embed="rId4"/>
          <a:srcRect l="9996" t="13987" r="11402" b="29851"/>
          <a:stretch>
            <a:fillRect/>
          </a:stretch>
        </p:blipFill>
        <p:spPr>
          <a:xfrm>
            <a:off x="10270431" y="6685865"/>
            <a:ext cx="6400470" cy="257243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183631" y="808334"/>
            <a:ext cx="12287035" cy="94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71"/>
              </a:lnSpc>
            </a:pPr>
            <a:r>
              <a:rPr lang="en-US" sz="5550">
                <a:solidFill>
                  <a:srgbClr val="230871"/>
                </a:solidFill>
                <a:latin typeface="Open Sans Extra Bold"/>
              </a:rPr>
              <a:t>eTwinning </a:t>
            </a:r>
            <a:r>
              <a:rPr lang="en-US" sz="5550" err="1">
                <a:solidFill>
                  <a:srgbClr val="230871"/>
                </a:solidFill>
                <a:latin typeface="Open Sans Extra Bold"/>
              </a:rPr>
              <a:t>biedt</a:t>
            </a:r>
            <a:r>
              <a:rPr lang="en-US" sz="5550">
                <a:solidFill>
                  <a:srgbClr val="230871"/>
                </a:solidFill>
                <a:latin typeface="Open Sans Extra Bold"/>
              </a:rPr>
              <a:t> je gratis...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00187" y="2473672"/>
            <a:ext cx="8143813" cy="2593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5536" lvl="1" indent="-312768">
              <a:lnSpc>
                <a:spcPts val="4056"/>
              </a:lnSpc>
              <a:buFont typeface="Arial"/>
              <a:buChar char="•"/>
            </a:pPr>
            <a:r>
              <a:rPr lang="en-US" sz="2897">
                <a:solidFill>
                  <a:srgbClr val="230871"/>
                </a:solidFill>
                <a:latin typeface="Open Sans"/>
              </a:rPr>
              <a:t>Een </a:t>
            </a:r>
            <a:r>
              <a:rPr lang="en-US" sz="2897" err="1">
                <a:solidFill>
                  <a:srgbClr val="230871"/>
                </a:solidFill>
                <a:latin typeface="Open Sans"/>
              </a:rPr>
              <a:t>Vlaamse</a:t>
            </a:r>
            <a:r>
              <a:rPr lang="en-US" sz="2897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97" err="1">
                <a:solidFill>
                  <a:srgbClr val="230871"/>
                </a:solidFill>
                <a:latin typeface="Open Sans"/>
              </a:rPr>
              <a:t>informatieve</a:t>
            </a:r>
            <a:r>
              <a:rPr lang="en-US" sz="2897">
                <a:solidFill>
                  <a:srgbClr val="230871"/>
                </a:solidFill>
                <a:latin typeface="Open Sans"/>
              </a:rPr>
              <a:t> website: </a:t>
            </a:r>
            <a:r>
              <a:rPr lang="en-US" sz="2897" u="sng">
                <a:solidFill>
                  <a:srgbClr val="230871"/>
                </a:solidFill>
                <a:latin typeface="Open Sans"/>
                <a:hlinkClick r:id="rId5" tooltip="https://etwinning.be/vlaanderen/"/>
              </a:rPr>
              <a:t>https://etwinning.be/vlaanderen/ .</a:t>
            </a:r>
          </a:p>
          <a:p>
            <a:pPr marL="625536" lvl="1" indent="-312768">
              <a:lnSpc>
                <a:spcPts val="4056"/>
              </a:lnSpc>
              <a:buFont typeface="Arial"/>
              <a:buChar char="•"/>
            </a:pPr>
            <a:r>
              <a:rPr lang="en-US" sz="2897" u="sng" err="1">
                <a:solidFill>
                  <a:srgbClr val="230871"/>
                </a:solidFill>
                <a:latin typeface="Open Sans"/>
                <a:hlinkClick r:id="rId6" tooltip="https://etwinning.be/vlaanderen/inspiratie/"/>
              </a:rPr>
              <a:t>Vind</a:t>
            </a:r>
            <a:r>
              <a:rPr lang="en-US" sz="2897" u="sng">
                <a:solidFill>
                  <a:srgbClr val="230871"/>
                </a:solidFill>
                <a:latin typeface="Open Sans"/>
                <a:hlinkClick r:id="rId6" tooltip="https://etwinning.be/vlaanderen/inspiratie/"/>
              </a:rPr>
              <a:t> </a:t>
            </a:r>
            <a:r>
              <a:rPr lang="en-US" sz="2897" u="sng" err="1">
                <a:solidFill>
                  <a:srgbClr val="230871"/>
                </a:solidFill>
                <a:latin typeface="Open Sans"/>
                <a:hlinkClick r:id="rId6" tooltip="https://etwinning.be/vlaanderen/inspiratie/"/>
              </a:rPr>
              <a:t>projecten</a:t>
            </a:r>
            <a:r>
              <a:rPr lang="en-US" sz="2897" u="sng">
                <a:solidFill>
                  <a:srgbClr val="230871"/>
                </a:solidFill>
                <a:latin typeface="Open Sans"/>
                <a:hlinkClick r:id="rId6" tooltip="https://etwinning.be/vlaanderen/inspiratie/"/>
              </a:rPr>
              <a:t>, </a:t>
            </a:r>
            <a:r>
              <a:rPr lang="en-US" sz="2897" u="sng" err="1">
                <a:solidFill>
                  <a:srgbClr val="230871"/>
                </a:solidFill>
                <a:latin typeface="Open Sans"/>
                <a:hlinkClick r:id="rId6" tooltip="https://etwinning.be/vlaanderen/inspiratie/"/>
              </a:rPr>
              <a:t>verhalen</a:t>
            </a:r>
            <a:r>
              <a:rPr lang="en-US" sz="2897" u="sng">
                <a:solidFill>
                  <a:srgbClr val="230871"/>
                </a:solidFill>
                <a:latin typeface="Open Sans"/>
                <a:hlinkClick r:id="rId6" tooltip="https://etwinning.be/vlaanderen/inspiratie/"/>
              </a:rPr>
              <a:t>, tips...</a:t>
            </a:r>
          </a:p>
          <a:p>
            <a:pPr marL="625536" lvl="1" indent="-312768">
              <a:lnSpc>
                <a:spcPts val="4056"/>
              </a:lnSpc>
              <a:buFont typeface="Arial"/>
              <a:buChar char="•"/>
            </a:pPr>
            <a:r>
              <a:rPr lang="en-US" sz="2897" u="sng" err="1">
                <a:solidFill>
                  <a:srgbClr val="230871"/>
                </a:solidFill>
                <a:latin typeface="Open Sans"/>
                <a:hlinkClick r:id="rId7" tooltip="https://etwinning.be/vlaanderen/nieuwsbrief/"/>
              </a:rPr>
              <a:t>Schrijf</a:t>
            </a:r>
            <a:r>
              <a:rPr lang="en-US" sz="2897" u="sng">
                <a:solidFill>
                  <a:srgbClr val="230871"/>
                </a:solidFill>
                <a:latin typeface="Open Sans"/>
                <a:hlinkClick r:id="rId7" tooltip="https://etwinning.be/vlaanderen/nieuwsbrief/"/>
              </a:rPr>
              <a:t> je in </a:t>
            </a:r>
            <a:r>
              <a:rPr lang="en-US" sz="2897" u="sng" err="1">
                <a:solidFill>
                  <a:srgbClr val="230871"/>
                </a:solidFill>
                <a:latin typeface="Open Sans"/>
                <a:hlinkClick r:id="rId7" tooltip="https://etwinning.be/vlaanderen/nieuwsbrief/"/>
              </a:rPr>
              <a:t>voor</a:t>
            </a:r>
            <a:r>
              <a:rPr lang="en-US" sz="2897" u="sng">
                <a:solidFill>
                  <a:srgbClr val="230871"/>
                </a:solidFill>
                <a:latin typeface="Open Sans"/>
                <a:hlinkClick r:id="rId7" tooltip="https://etwinning.be/vlaanderen/nieuwsbrief/"/>
              </a:rPr>
              <a:t> de </a:t>
            </a:r>
            <a:r>
              <a:rPr lang="en-US" sz="2897" u="sng" err="1">
                <a:solidFill>
                  <a:srgbClr val="230871"/>
                </a:solidFill>
                <a:latin typeface="Open Sans"/>
                <a:hlinkClick r:id="rId7" tooltip="https://etwinning.be/vlaanderen/nieuwsbrief/"/>
              </a:rPr>
              <a:t>nieuwsbrief</a:t>
            </a:r>
            <a:r>
              <a:rPr lang="en-US" sz="2897" u="sng">
                <a:solidFill>
                  <a:srgbClr val="230871"/>
                </a:solidFill>
                <a:latin typeface="Open Sans"/>
                <a:hlinkClick r:id="rId7" tooltip="https://etwinning.be/vlaanderen/nieuwsbrief/"/>
              </a:rPr>
              <a:t>.</a:t>
            </a:r>
          </a:p>
          <a:p>
            <a:pPr marL="625536" lvl="1" indent="-312768">
              <a:lnSpc>
                <a:spcPts val="4056"/>
              </a:lnSpc>
              <a:buFont typeface="Arial"/>
              <a:buChar char="•"/>
            </a:pPr>
            <a:r>
              <a:rPr lang="en-US" sz="2897" u="sng">
                <a:solidFill>
                  <a:srgbClr val="230871"/>
                </a:solidFill>
                <a:latin typeface="Open Sans"/>
                <a:hlinkClick r:id="rId8" tooltip="https://etwinning.be/vlaanderen/nieuwsbrief/"/>
              </a:rPr>
              <a:t>Info </a:t>
            </a:r>
            <a:r>
              <a:rPr lang="en-US" sz="2897" u="sng" err="1">
                <a:solidFill>
                  <a:srgbClr val="230871"/>
                </a:solidFill>
                <a:latin typeface="Open Sans"/>
                <a:hlinkClick r:id="rId8" tooltip="https://etwinning.be/vlaanderen/nieuwsbrief/"/>
              </a:rPr>
              <a:t>ivm</a:t>
            </a:r>
            <a:r>
              <a:rPr lang="en-US" sz="2897" u="sng">
                <a:solidFill>
                  <a:srgbClr val="230871"/>
                </a:solidFill>
                <a:latin typeface="Open Sans"/>
                <a:hlinkClick r:id="rId8" tooltip="https://etwinning.be/vlaanderen/nieuwsbrief/"/>
              </a:rPr>
              <a:t> </a:t>
            </a:r>
            <a:r>
              <a:rPr lang="en-US" sz="2897" u="sng" err="1">
                <a:solidFill>
                  <a:srgbClr val="230871"/>
                </a:solidFill>
                <a:latin typeface="Open Sans"/>
                <a:hlinkClick r:id="rId8" tooltip="https://etwinning.be/vlaanderen/nieuwsbrief/"/>
              </a:rPr>
              <a:t>registratie</a:t>
            </a:r>
            <a:endParaRPr lang="en-US" sz="2897" u="sng">
              <a:solidFill>
                <a:srgbClr val="230871"/>
              </a:solidFill>
              <a:latin typeface="Open Sans"/>
              <a:hlinkClick r:id="rId7" tooltip="https://etwinning.be/vlaanderen/nieuwsbrief/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957868" y="1983069"/>
            <a:ext cx="8301432" cy="3506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6"/>
              </a:lnSpc>
            </a:pPr>
            <a:endParaRPr/>
          </a:p>
          <a:p>
            <a:pPr marL="619439" lvl="1" indent="-309720">
              <a:lnSpc>
                <a:spcPts val="4016"/>
              </a:lnSpc>
              <a:buFont typeface="Arial"/>
              <a:buChar char="•"/>
            </a:pPr>
            <a:r>
              <a:rPr lang="en-US" sz="2869">
                <a:solidFill>
                  <a:srgbClr val="230871"/>
                </a:solidFill>
                <a:latin typeface="Open Sans"/>
              </a:rPr>
              <a:t>Een </a:t>
            </a:r>
            <a:r>
              <a:rPr lang="en-US" sz="2869" err="1">
                <a:solidFill>
                  <a:srgbClr val="230871"/>
                </a:solidFill>
                <a:latin typeface="Open Sans"/>
              </a:rPr>
              <a:t>Europees</a:t>
            </a:r>
            <a:r>
              <a:rPr lang="en-US" sz="2869">
                <a:solidFill>
                  <a:srgbClr val="230871"/>
                </a:solidFill>
                <a:latin typeface="Open Sans"/>
              </a:rPr>
              <a:t> platform </a:t>
            </a:r>
            <a:r>
              <a:rPr lang="en-US" sz="2869" u="sng">
                <a:solidFill>
                  <a:srgbClr val="230871"/>
                </a:solidFill>
                <a:latin typeface="Open Sans"/>
                <a:hlinkClick r:id="rId9" tooltip="https://school-education.ec.europa.eu/en"/>
              </a:rPr>
              <a:t>https://school-education.ec.europa.eu/en</a:t>
            </a:r>
          </a:p>
          <a:p>
            <a:pPr marL="619439" lvl="1" indent="-309720">
              <a:lnSpc>
                <a:spcPts val="4016"/>
              </a:lnSpc>
              <a:buFont typeface="Arial"/>
              <a:buChar char="•"/>
            </a:pPr>
            <a:r>
              <a:rPr lang="en-US" sz="2869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69" err="1">
                <a:solidFill>
                  <a:srgbClr val="230871"/>
                </a:solidFill>
                <a:latin typeface="Open Sans"/>
                <a:hlinkClick r:id="rId10" action="ppaction://hlinksldjump"/>
              </a:rPr>
              <a:t>Waar</a:t>
            </a:r>
            <a:r>
              <a:rPr lang="en-US" sz="2869">
                <a:solidFill>
                  <a:srgbClr val="230871"/>
                </a:solidFill>
                <a:latin typeface="Open Sans"/>
                <a:hlinkClick r:id="rId10" action="ppaction://hlinksldjump"/>
              </a:rPr>
              <a:t> je </a:t>
            </a:r>
            <a:r>
              <a:rPr lang="en-US" sz="2869" err="1">
                <a:solidFill>
                  <a:srgbClr val="230871"/>
                </a:solidFill>
                <a:latin typeface="Open Sans"/>
                <a:hlinkClick r:id="rId10" action="ppaction://hlinksldjump"/>
              </a:rPr>
              <a:t>je</a:t>
            </a:r>
            <a:r>
              <a:rPr lang="en-US" sz="2869">
                <a:solidFill>
                  <a:srgbClr val="230871"/>
                </a:solidFill>
                <a:latin typeface="Open Sans"/>
                <a:hlinkClick r:id="rId10" action="ppaction://hlinksldjump"/>
              </a:rPr>
              <a:t> </a:t>
            </a:r>
            <a:r>
              <a:rPr lang="en-US" sz="2869" err="1">
                <a:solidFill>
                  <a:srgbClr val="230871"/>
                </a:solidFill>
                <a:latin typeface="Open Sans"/>
                <a:hlinkClick r:id="rId10" action="ppaction://hlinksldjump"/>
              </a:rPr>
              <a:t>kan</a:t>
            </a:r>
            <a:r>
              <a:rPr lang="en-US" sz="2869">
                <a:solidFill>
                  <a:srgbClr val="230871"/>
                </a:solidFill>
                <a:latin typeface="Open Sans"/>
                <a:hlinkClick r:id="rId10" action="ppaction://hlinksldjump"/>
              </a:rPr>
              <a:t> </a:t>
            </a:r>
            <a:r>
              <a:rPr lang="en-US" sz="2869" err="1">
                <a:solidFill>
                  <a:srgbClr val="230871"/>
                </a:solidFill>
                <a:latin typeface="Open Sans"/>
                <a:hlinkClick r:id="rId10" action="ppaction://hlinksldjump"/>
              </a:rPr>
              <a:t>registreren</a:t>
            </a:r>
            <a:r>
              <a:rPr lang="en-US" sz="2869">
                <a:solidFill>
                  <a:srgbClr val="230871"/>
                </a:solidFill>
                <a:latin typeface="Open Sans"/>
                <a:hlinkClick r:id="rId10" action="ppaction://hlinksldjump"/>
              </a:rPr>
              <a:t> </a:t>
            </a:r>
            <a:r>
              <a:rPr lang="en-US" sz="2869" err="1">
                <a:solidFill>
                  <a:srgbClr val="230871"/>
                </a:solidFill>
                <a:latin typeface="Open Sans"/>
                <a:hlinkClick r:id="rId10" action="ppaction://hlinksldjump"/>
              </a:rPr>
              <a:t>voor</a:t>
            </a:r>
            <a:r>
              <a:rPr lang="en-US" sz="2869" u="sng">
                <a:solidFill>
                  <a:srgbClr val="230871"/>
                </a:solidFill>
                <a:latin typeface="Open Sans"/>
                <a:hlinkClick r:id="rId10" action="ppaction://hlinksldjump"/>
              </a:rPr>
              <a:t> eTwinning</a:t>
            </a:r>
            <a:endParaRPr lang="en-US" sz="2869" u="sng">
              <a:solidFill>
                <a:srgbClr val="230871"/>
              </a:solidFill>
              <a:latin typeface="Open Sans"/>
              <a:hlinkClick r:id="rId3" tooltip="https://school-education.ec.europa.eu/en/etwinning"/>
            </a:endParaRPr>
          </a:p>
          <a:p>
            <a:pPr marL="619439" lvl="1" indent="-309720">
              <a:lnSpc>
                <a:spcPts val="4016"/>
              </a:lnSpc>
              <a:buFont typeface="Arial"/>
              <a:buChar char="•"/>
            </a:pPr>
            <a:r>
              <a:rPr lang="en-US" sz="2869" err="1">
                <a:solidFill>
                  <a:srgbClr val="230871"/>
                </a:solidFill>
                <a:latin typeface="Open Sans"/>
              </a:rPr>
              <a:t>Samen</a:t>
            </a:r>
            <a:r>
              <a:rPr lang="en-US" sz="2869">
                <a:solidFill>
                  <a:srgbClr val="230871"/>
                </a:solidFill>
                <a:latin typeface="Open Sans"/>
              </a:rPr>
              <a:t> met partners en </a:t>
            </a:r>
            <a:r>
              <a:rPr lang="en-US" sz="2869" err="1">
                <a:solidFill>
                  <a:srgbClr val="230871"/>
                </a:solidFill>
                <a:latin typeface="Open Sans"/>
              </a:rPr>
              <a:t>leerlingen</a:t>
            </a:r>
            <a:r>
              <a:rPr lang="en-US" sz="2869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69" err="1">
                <a:solidFill>
                  <a:srgbClr val="230871"/>
                </a:solidFill>
                <a:latin typeface="Open Sans"/>
              </a:rPr>
              <a:t>projecten</a:t>
            </a:r>
            <a:r>
              <a:rPr lang="en-US" sz="2869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69" err="1">
                <a:solidFill>
                  <a:srgbClr val="230871"/>
                </a:solidFill>
                <a:latin typeface="Open Sans"/>
              </a:rPr>
              <a:t>kan</a:t>
            </a:r>
            <a:r>
              <a:rPr lang="en-US" sz="2869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69" err="1">
                <a:solidFill>
                  <a:srgbClr val="230871"/>
                </a:solidFill>
                <a:latin typeface="Open Sans"/>
              </a:rPr>
              <a:t>uitwerken</a:t>
            </a:r>
            <a:r>
              <a:rPr lang="en-US" sz="2869">
                <a:solidFill>
                  <a:srgbClr val="230871"/>
                </a:solidFill>
                <a:latin typeface="Open Sans"/>
              </a:rPr>
              <a:t> in </a:t>
            </a:r>
            <a:r>
              <a:rPr lang="en-US" sz="2869" err="1">
                <a:solidFill>
                  <a:srgbClr val="230871"/>
                </a:solidFill>
                <a:latin typeface="Open Sans"/>
              </a:rPr>
              <a:t>een</a:t>
            </a:r>
            <a:r>
              <a:rPr lang="en-US" sz="2869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69" err="1">
                <a:solidFill>
                  <a:srgbClr val="230871"/>
                </a:solidFill>
                <a:latin typeface="Open Sans"/>
              </a:rPr>
              <a:t>besloten</a:t>
            </a:r>
            <a:r>
              <a:rPr lang="en-US" sz="2869">
                <a:solidFill>
                  <a:srgbClr val="230871"/>
                </a:solidFill>
                <a:latin typeface="Open Sans"/>
              </a:rPr>
              <a:t>, </a:t>
            </a:r>
            <a:r>
              <a:rPr lang="en-US" sz="2869" err="1">
                <a:solidFill>
                  <a:srgbClr val="230871"/>
                </a:solidFill>
                <a:latin typeface="Open Sans"/>
              </a:rPr>
              <a:t>beveiligde</a:t>
            </a:r>
            <a:r>
              <a:rPr lang="en-US" sz="2869">
                <a:solidFill>
                  <a:srgbClr val="230871"/>
                </a:solidFill>
                <a:latin typeface="Open Sans"/>
              </a:rPr>
              <a:t> en GDPR-</a:t>
            </a:r>
            <a:r>
              <a:rPr lang="en-US" sz="2869" err="1">
                <a:solidFill>
                  <a:srgbClr val="230871"/>
                </a:solidFill>
                <a:latin typeface="Open Sans"/>
              </a:rPr>
              <a:t>veilige</a:t>
            </a:r>
            <a:r>
              <a:rPr lang="en-US" sz="2869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69" err="1">
                <a:solidFill>
                  <a:srgbClr val="230871"/>
                </a:solidFill>
                <a:latin typeface="Open Sans"/>
              </a:rPr>
              <a:t>TwinSpace</a:t>
            </a:r>
            <a:r>
              <a:rPr lang="en-US" sz="2869">
                <a:solidFill>
                  <a:srgbClr val="230871"/>
                </a:solidFill>
                <a:latin typeface="Open Sans"/>
              </a:rPr>
              <a:t>.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4759014">
            <a:off x="12470198" y="5977827"/>
            <a:ext cx="1276772" cy="38622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7AE49AC-E6C6-FD83-15DD-45FF5471CE6F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6226" t="17993" r="7097" b="18925"/>
          <a:stretch/>
        </p:blipFill>
        <p:spPr>
          <a:xfrm>
            <a:off x="2692021" y="5832418"/>
            <a:ext cx="6643603" cy="353559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4759014">
            <a:off x="5375435" y="5026878"/>
            <a:ext cx="1276772" cy="386224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FA9EAD26-6F8A-A75F-B752-86D23812E3FD}"/>
              </a:ext>
            </a:extLst>
          </p:cNvPr>
          <p:cNvSpPr txBox="1"/>
          <p:nvPr/>
        </p:nvSpPr>
        <p:spPr>
          <a:xfrm>
            <a:off x="472440" y="802386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23508" y="8371676"/>
            <a:ext cx="2168513" cy="150710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47800" y="2552700"/>
            <a:ext cx="11353800" cy="5709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94995" lvl="1" indent="-297180">
              <a:lnSpc>
                <a:spcPct val="150000"/>
              </a:lnSpc>
              <a:buFont typeface="Arial"/>
              <a:buChar char="•"/>
            </a:pPr>
            <a:r>
              <a:rPr lang="en-US" sz="2500">
                <a:solidFill>
                  <a:srgbClr val="230871"/>
                </a:solidFill>
                <a:latin typeface="Open Sans"/>
              </a:rPr>
              <a:t>Maak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een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>
                <a:solidFill>
                  <a:srgbClr val="230871"/>
                </a:solidFill>
                <a:latin typeface="Open Sans"/>
                <a:hlinkClick r:id="rId3"/>
              </a:rPr>
              <a:t>EU Login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.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Registreer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op het European School Education Platform. </a:t>
            </a:r>
            <a:endParaRPr lang="en-US" sz="25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594995" lvl="1" indent="-297180">
              <a:lnSpc>
                <a:spcPct val="150000"/>
              </a:lnSpc>
              <a:buFont typeface="Arial"/>
              <a:buChar char="•"/>
            </a:pPr>
            <a:r>
              <a:rPr lang="en-US" sz="2500" err="1">
                <a:solidFill>
                  <a:srgbClr val="230871"/>
                </a:solidFill>
                <a:latin typeface="Open Sans"/>
              </a:rPr>
              <a:t>Belangrijk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: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kies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als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‘member type’ ‘teacher’.</a:t>
            </a:r>
            <a:endParaRPr lang="en-US" sz="25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594995" lvl="1" indent="-297180">
              <a:lnSpc>
                <a:spcPct val="150000"/>
              </a:lnSpc>
              <a:buFont typeface="Arial"/>
              <a:buChar char="•"/>
            </a:pPr>
            <a:r>
              <a:rPr lang="en-US" sz="2500">
                <a:solidFill>
                  <a:srgbClr val="230871"/>
                </a:solidFill>
                <a:latin typeface="Open Sans"/>
              </a:rPr>
              <a:t>Log in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en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klik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op ‘</a:t>
            </a:r>
            <a:r>
              <a:rPr lang="en-US" sz="2500">
                <a:solidFill>
                  <a:srgbClr val="230871"/>
                </a:solidFill>
                <a:latin typeface="Open Sans"/>
                <a:hlinkClick r:id="rId4"/>
              </a:rPr>
              <a:t>eTwinning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’.</a:t>
            </a:r>
            <a:endParaRPr lang="en-US" sz="25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594995" lvl="1" indent="-297180">
              <a:lnSpc>
                <a:spcPct val="150000"/>
              </a:lnSpc>
              <a:buFont typeface="Arial"/>
              <a:buChar char="•"/>
            </a:pPr>
            <a:r>
              <a:rPr lang="en-US" sz="2500">
                <a:solidFill>
                  <a:srgbClr val="230871"/>
                </a:solidFill>
                <a:latin typeface="Open Sans"/>
              </a:rPr>
              <a:t>Je NSO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controleert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alle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registraties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en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zal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je account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valideren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: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enkel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leerkrachten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(in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opleiding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)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en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hun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leerlingen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kunnen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meedoen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aan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eTwinning.</a:t>
            </a:r>
            <a:endParaRPr lang="en-US" sz="25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594995" lvl="1" indent="-297180">
              <a:lnSpc>
                <a:spcPct val="150000"/>
              </a:lnSpc>
              <a:buFont typeface="Arial"/>
              <a:buChar char="•"/>
            </a:pPr>
            <a:r>
              <a:rPr lang="en-US" sz="2500">
                <a:solidFill>
                  <a:srgbClr val="230871"/>
                </a:solidFill>
                <a:latin typeface="Open Sans"/>
              </a:rPr>
              <a:t>Vink het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hokje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dat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je </a:t>
            </a:r>
            <a:r>
              <a:rPr lang="en-US" sz="2500" b="1" u="sng" err="1">
                <a:solidFill>
                  <a:srgbClr val="230871"/>
                </a:solidFill>
                <a:latin typeface="Open Sans"/>
              </a:rPr>
              <a:t>beschikbaar</a:t>
            </a:r>
            <a:r>
              <a:rPr lang="en-US" sz="2500" b="1" u="sng">
                <a:solidFill>
                  <a:srgbClr val="230871"/>
                </a:solidFill>
                <a:latin typeface="Open Sans"/>
              </a:rPr>
              <a:t> bent </a:t>
            </a:r>
            <a:r>
              <a:rPr lang="en-US" sz="2500" b="1" u="sng" err="1">
                <a:solidFill>
                  <a:srgbClr val="230871"/>
                </a:solidFill>
                <a:latin typeface="Open Sans"/>
              </a:rPr>
              <a:t>voor</a:t>
            </a:r>
            <a:r>
              <a:rPr lang="en-US" sz="2500" b="1" u="sng">
                <a:solidFill>
                  <a:srgbClr val="230871"/>
                </a:solidFill>
                <a:latin typeface="Open Sans"/>
              </a:rPr>
              <a:t> eTwinning-</a:t>
            </a:r>
            <a:r>
              <a:rPr lang="en-US" sz="2500" b="1" u="sng" err="1">
                <a:solidFill>
                  <a:srgbClr val="230871"/>
                </a:solidFill>
                <a:latin typeface="Open Sans"/>
              </a:rPr>
              <a:t>projecten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aan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.</a:t>
            </a:r>
            <a:endParaRPr lang="en-US" sz="25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594995" lvl="1" indent="-297180">
              <a:lnSpc>
                <a:spcPct val="150000"/>
              </a:lnSpc>
              <a:buFont typeface="Arial"/>
              <a:buChar char="•"/>
            </a:pPr>
            <a:r>
              <a:rPr lang="en-US" sz="2500" b="1" u="sng" err="1">
                <a:solidFill>
                  <a:srgbClr val="230871"/>
                </a:solidFill>
                <a:latin typeface="Open Sans"/>
              </a:rPr>
              <a:t>Vervolledig</a:t>
            </a:r>
            <a:r>
              <a:rPr lang="en-US" sz="2500" b="1" u="sng">
                <a:solidFill>
                  <a:srgbClr val="230871"/>
                </a:solidFill>
                <a:latin typeface="Open Sans"/>
              </a:rPr>
              <a:t> je </a:t>
            </a:r>
            <a:r>
              <a:rPr lang="en-US" sz="2500" b="1" u="sng" err="1">
                <a:solidFill>
                  <a:srgbClr val="230871"/>
                </a:solidFill>
                <a:latin typeface="Open Sans"/>
              </a:rPr>
              <a:t>profiel</a:t>
            </a:r>
            <a:r>
              <a:rPr lang="en-US" sz="25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zo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duidelijk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mogelijk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om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geschikte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parters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te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00" err="1">
                <a:solidFill>
                  <a:srgbClr val="230871"/>
                </a:solidFill>
                <a:latin typeface="Open Sans"/>
              </a:rPr>
              <a:t>vinden</a:t>
            </a:r>
            <a:r>
              <a:rPr lang="en-US" sz="2500">
                <a:solidFill>
                  <a:srgbClr val="230871"/>
                </a:solidFill>
                <a:latin typeface="Open Sans"/>
              </a:rPr>
              <a:t>. </a:t>
            </a:r>
            <a:endParaRPr lang="en-US" sz="25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28800" y="1300905"/>
            <a:ext cx="12157542" cy="933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71"/>
              </a:lnSpc>
            </a:pPr>
            <a:r>
              <a:rPr lang="en-US" sz="5550">
                <a:solidFill>
                  <a:srgbClr val="230871"/>
                </a:solidFill>
                <a:latin typeface="Open Sans Extra Bold"/>
                <a:hlinkClick r:id="rId5"/>
              </a:rPr>
              <a:t>Registreren</a:t>
            </a:r>
            <a:r>
              <a:rPr lang="en-US" sz="5550">
                <a:solidFill>
                  <a:srgbClr val="230871"/>
                </a:solidFill>
                <a:latin typeface="Open Sans Extra Bold"/>
              </a:rPr>
              <a:t> </a:t>
            </a:r>
            <a:r>
              <a:rPr lang="en-US" sz="5550" err="1">
                <a:solidFill>
                  <a:srgbClr val="230871"/>
                </a:solidFill>
                <a:latin typeface="Open Sans Extra Bold"/>
              </a:rPr>
              <a:t>bij</a:t>
            </a:r>
            <a:r>
              <a:rPr lang="en-US" sz="5550">
                <a:solidFill>
                  <a:srgbClr val="230871"/>
                </a:solidFill>
                <a:latin typeface="Open Sans Extra Bold"/>
              </a:rPr>
              <a:t> ESEP &amp; eTwinning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C2E052B-6B24-FA30-7140-D05DB45A1CA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5416" t="14445" r="7917" b="46296"/>
          <a:stretch/>
        </p:blipFill>
        <p:spPr>
          <a:xfrm>
            <a:off x="12806082" y="3189024"/>
            <a:ext cx="4876800" cy="4038600"/>
          </a:xfrm>
          <a:prstGeom prst="rect">
            <a:avLst/>
          </a:prstGeom>
        </p:spPr>
      </p:pic>
      <p:sp>
        <p:nvSpPr>
          <p:cNvPr id="6" name="Pijl: omlaag 5">
            <a:extLst>
              <a:ext uri="{FF2B5EF4-FFF2-40B4-BE49-F238E27FC236}">
                <a16:creationId xmlns:a16="http://schemas.microsoft.com/office/drawing/2014/main" id="{25E618E2-6C86-95CD-BFED-C02B93F4D3A6}"/>
              </a:ext>
            </a:extLst>
          </p:cNvPr>
          <p:cNvSpPr/>
          <p:nvPr/>
        </p:nvSpPr>
        <p:spPr>
          <a:xfrm>
            <a:off x="15773400" y="2085713"/>
            <a:ext cx="457200" cy="933974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8F475BE-501F-6E35-39C1-147C0EF1E2CE}"/>
              </a:ext>
            </a:extLst>
          </p:cNvPr>
          <p:cNvSpPr txBox="1"/>
          <p:nvPr/>
        </p:nvSpPr>
        <p:spPr>
          <a:xfrm>
            <a:off x="472440" y="802386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48039-B0C2-3082-E20C-AF948428D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E636B16-E496-6053-A01F-1A78C79D38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388265" y="8996332"/>
            <a:ext cx="2456120" cy="983727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92E6CAB8-B039-EA58-E8FC-652E01F53F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78832" y="9156915"/>
            <a:ext cx="4004508" cy="71580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59BA66AF-3862-4375-9656-81C404FBC09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153485" y="8900397"/>
            <a:ext cx="2562996" cy="1079662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EC554245-AC19-A10C-D9CC-BEEAA43C389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1646940" y="-202700"/>
            <a:ext cx="5787772" cy="3858515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D5F9F806-E507-C4F3-9A8A-5AFA92EB353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0"/>
            <a:ext cx="7498865" cy="5444912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20ABB39F-35E4-6DF5-76AA-5229555AA58F}"/>
              </a:ext>
            </a:extLst>
          </p:cNvPr>
          <p:cNvSpPr txBox="1"/>
          <p:nvPr/>
        </p:nvSpPr>
        <p:spPr>
          <a:xfrm>
            <a:off x="4132871" y="4406135"/>
            <a:ext cx="9494098" cy="30469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sz="5750">
                <a:solidFill>
                  <a:srgbClr val="230871"/>
                </a:solidFill>
                <a:latin typeface="Open Sans"/>
              </a:rPr>
              <a:t>eTwinning</a:t>
            </a:r>
            <a:endParaRPr lang="en-US" sz="575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algn="ctr">
              <a:lnSpc>
                <a:spcPts val="8102"/>
              </a:lnSpc>
            </a:pPr>
            <a:r>
              <a:rPr lang="en-US" sz="5750" err="1">
                <a:solidFill>
                  <a:srgbClr val="230871"/>
                </a:solidFill>
                <a:latin typeface="Open Sans"/>
              </a:rPr>
              <a:t>Projectidee</a:t>
            </a:r>
            <a:r>
              <a:rPr lang="en-US" sz="5750">
                <a:solidFill>
                  <a:srgbClr val="230871"/>
                </a:solidFill>
                <a:latin typeface="Open Sans"/>
              </a:rPr>
              <a:t> tot Twinspace</a:t>
            </a:r>
            <a:endParaRPr lang="en-US" sz="575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algn="ctr">
              <a:lnSpc>
                <a:spcPts val="8102"/>
              </a:lnSpc>
            </a:pPr>
            <a:endParaRPr lang="en-US" sz="575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60C76011-9182-DF27-C8E1-AC5F9E33437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28508" y="8900397"/>
            <a:ext cx="1548894" cy="1076476"/>
          </a:xfrm>
          <a:prstGeom prst="rect">
            <a:avLst/>
          </a:prstGeom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A3C55582-D5DC-C94F-D478-9C08172F568A}"/>
              </a:ext>
            </a:extLst>
          </p:cNvPr>
          <p:cNvSpPr txBox="1"/>
          <p:nvPr/>
        </p:nvSpPr>
        <p:spPr>
          <a:xfrm>
            <a:off x="528508" y="3311019"/>
            <a:ext cx="5509348" cy="1313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33"/>
              </a:lnSpc>
            </a:pPr>
            <a:r>
              <a:rPr lang="en-US" sz="3666">
                <a:solidFill>
                  <a:srgbClr val="8A7DA5"/>
                </a:solidFill>
                <a:latin typeface="Poppins Medium"/>
              </a:rPr>
              <a:t>de online community </a:t>
            </a:r>
          </a:p>
          <a:p>
            <a:pPr>
              <a:lnSpc>
                <a:spcPts val="5133"/>
              </a:lnSpc>
            </a:pPr>
            <a:r>
              <a:rPr lang="en-US" sz="3666">
                <a:solidFill>
                  <a:srgbClr val="8A7DA5"/>
                </a:solidFill>
                <a:latin typeface="Poppins Medium"/>
              </a:rPr>
              <a:t>voor scholen in Europa</a:t>
            </a: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D0DA1924-7F19-7929-4ABB-BB5DED1B21EC}"/>
              </a:ext>
            </a:extLst>
          </p:cNvPr>
          <p:cNvGrpSpPr/>
          <p:nvPr/>
        </p:nvGrpSpPr>
        <p:grpSpPr>
          <a:xfrm>
            <a:off x="14983954" y="224224"/>
            <a:ext cx="5960082" cy="5960082"/>
            <a:chOff x="0" y="0"/>
            <a:chExt cx="812800" cy="8128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47934A60-1050-E753-3AE9-8839CB910BEF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8A7DA5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3BDBCF76-F327-D6DE-553C-A719644D81F5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86328" tIns="86328" rIns="86328" bIns="86328" rtlCol="0" anchor="ctr"/>
            <a:lstStyle/>
            <a:p>
              <a:pPr algn="ctr">
                <a:lnSpc>
                  <a:spcPts val="71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F30D42AB-2378-FAE6-B7A9-E30E5A11B1A1}"/>
              </a:ext>
            </a:extLst>
          </p:cNvPr>
          <p:cNvGrpSpPr>
            <a:grpSpLocks noChangeAspect="1"/>
          </p:cNvGrpSpPr>
          <p:nvPr/>
        </p:nvGrpSpPr>
        <p:grpSpPr>
          <a:xfrm>
            <a:off x="13731423" y="2252690"/>
            <a:ext cx="4322644" cy="4322627"/>
            <a:chOff x="0" y="0"/>
            <a:chExt cx="6350000" cy="6349975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B7FF560-3F53-56B6-F5D7-E89EE18210CE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4999" r="-24999"/>
              </a:stretch>
            </a:blipFill>
          </p:spPr>
          <p:txBody>
            <a:bodyPr/>
            <a:lstStyle/>
            <a:p>
              <a:endParaRPr lang="nl-BE"/>
            </a:p>
          </p:txBody>
        </p:sp>
      </p:grpSp>
      <p:pic>
        <p:nvPicPr>
          <p:cNvPr id="15" name="Picture 15">
            <a:extLst>
              <a:ext uri="{FF2B5EF4-FFF2-40B4-BE49-F238E27FC236}">
                <a16:creationId xmlns:a16="http://schemas.microsoft.com/office/drawing/2014/main" id="{1213D1B3-CB73-BD98-CB54-764F8C43665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344222" y="2764577"/>
            <a:ext cx="439688" cy="439688"/>
          </a:xfrm>
          <a:prstGeom prst="rect">
            <a:avLst/>
          </a:prstGeom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3FAAD3FA-AF50-0B7C-2789-6C0E69C7FDB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1409557" y="2041510"/>
            <a:ext cx="441183" cy="441183"/>
          </a:xfrm>
          <a:prstGeom prst="rect">
            <a:avLst/>
          </a:prstGeom>
        </p:spPr>
      </p:pic>
      <p:pic>
        <p:nvPicPr>
          <p:cNvPr id="17" name="Picture 17">
            <a:extLst>
              <a:ext uri="{FF2B5EF4-FFF2-40B4-BE49-F238E27FC236}">
                <a16:creationId xmlns:a16="http://schemas.microsoft.com/office/drawing/2014/main" id="{689ED428-ECAD-00D0-B67E-4E2EB366B73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1385130" y="3415794"/>
            <a:ext cx="398780" cy="398780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181BEDCB-FEE7-B54C-7ECE-273FF76A7A0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1363300" y="772844"/>
            <a:ext cx="442438" cy="426953"/>
          </a:xfrm>
          <a:prstGeom prst="rect">
            <a:avLst/>
          </a:prstGeom>
        </p:spPr>
      </p:pic>
      <p:pic>
        <p:nvPicPr>
          <p:cNvPr id="19" name="Picture 19">
            <a:extLst>
              <a:ext uri="{FF2B5EF4-FFF2-40B4-BE49-F238E27FC236}">
                <a16:creationId xmlns:a16="http://schemas.microsoft.com/office/drawing/2014/main" id="{C66DAA84-DDE3-655A-ACBF-25F792A1C99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1409557" y="1439148"/>
            <a:ext cx="390832" cy="390832"/>
          </a:xfrm>
          <a:prstGeom prst="rect">
            <a:avLst/>
          </a:prstGeom>
        </p:spPr>
      </p:pic>
      <p:sp>
        <p:nvSpPr>
          <p:cNvPr id="20" name="TextBox 20">
            <a:extLst>
              <a:ext uri="{FF2B5EF4-FFF2-40B4-BE49-F238E27FC236}">
                <a16:creationId xmlns:a16="http://schemas.microsoft.com/office/drawing/2014/main" id="{CF5D20E7-6EBD-687D-519E-9EAAF2B66DAA}"/>
              </a:ext>
            </a:extLst>
          </p:cNvPr>
          <p:cNvSpPr txBox="1"/>
          <p:nvPr/>
        </p:nvSpPr>
        <p:spPr>
          <a:xfrm>
            <a:off x="11968588" y="2084127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 Vlaanderen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9BFBD36C-24D6-5380-FB82-2B02E5994A80}"/>
              </a:ext>
            </a:extLst>
          </p:cNvPr>
          <p:cNvSpPr txBox="1"/>
          <p:nvPr/>
        </p:nvSpPr>
        <p:spPr>
          <a:xfrm>
            <a:off x="11968588" y="2778370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etwinningvlaanderen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6D4B394-8344-2A33-647D-7D4C536E5B42}"/>
              </a:ext>
            </a:extLst>
          </p:cNvPr>
          <p:cNvSpPr txBox="1"/>
          <p:nvPr/>
        </p:nvSpPr>
        <p:spPr>
          <a:xfrm>
            <a:off x="11968588" y="3471442"/>
            <a:ext cx="1485222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@eTwinning_be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80AD6403-30D9-6D38-CDB7-9EBEC0BA69F6}"/>
              </a:ext>
            </a:extLst>
          </p:cNvPr>
          <p:cNvSpPr txBox="1"/>
          <p:nvPr/>
        </p:nvSpPr>
        <p:spPr>
          <a:xfrm>
            <a:off x="11968588" y="823817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  <a:hlinkClick r:id="rId19" tooltip="mailto:info@etwinning.be"/>
              </a:rPr>
              <a:t>etwinning@epos-vlaanderen.be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C6571145-41BA-C0DA-E597-D32923CABBCE}"/>
              </a:ext>
            </a:extLst>
          </p:cNvPr>
          <p:cNvSpPr txBox="1"/>
          <p:nvPr/>
        </p:nvSpPr>
        <p:spPr>
          <a:xfrm>
            <a:off x="11800389" y="1423410"/>
            <a:ext cx="2738012" cy="2869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etwinning.be/vlaanderen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DC277BEA-EA2E-9094-A587-6B8BA7E0F602}"/>
              </a:ext>
            </a:extLst>
          </p:cNvPr>
          <p:cNvSpPr txBox="1"/>
          <p:nvPr/>
        </p:nvSpPr>
        <p:spPr>
          <a:xfrm>
            <a:off x="350520" y="8161020"/>
            <a:ext cx="457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</a:rPr>
              <a:t>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1082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9664" y="2746915"/>
            <a:ext cx="9775935" cy="55320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37540" lvl="1" indent="-318770">
              <a:lnSpc>
                <a:spcPct val="150000"/>
              </a:lnSpc>
              <a:buFont typeface="Arial"/>
              <a:buChar char="•"/>
            </a:pPr>
            <a:r>
              <a:rPr lang="en-US" sz="2200" b="1">
                <a:solidFill>
                  <a:srgbClr val="002060"/>
                </a:solidFill>
                <a:latin typeface="Open Sans"/>
              </a:rPr>
              <a:t>In je eigen lessen: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bekijk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 je cursus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en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gebruik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deze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 om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een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 eTwinning-project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te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starten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.</a:t>
            </a:r>
            <a:endParaRPr lang="nl-NL"/>
          </a:p>
          <a:p>
            <a:pPr marL="637540" lvl="1" indent="-318770">
              <a:lnSpc>
                <a:spcPct val="150000"/>
              </a:lnSpc>
              <a:buFont typeface="Arial"/>
              <a:buChar char="•"/>
            </a:pPr>
            <a:r>
              <a:rPr lang="en-US" sz="2200" err="1">
                <a:solidFill>
                  <a:srgbClr val="002060"/>
                </a:solidFill>
                <a:latin typeface="Open Sans"/>
              </a:rPr>
              <a:t>Integratie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 van eTwinning in </a:t>
            </a:r>
            <a:r>
              <a:rPr lang="en-US" sz="2200" b="1" err="1">
                <a:solidFill>
                  <a:srgbClr val="002060"/>
                </a:solidFill>
                <a:latin typeface="Open Sans"/>
              </a:rPr>
              <a:t>vakoverschrijdend</a:t>
            </a:r>
            <a:r>
              <a:rPr lang="en-US" sz="2200" b="1">
                <a:solidFill>
                  <a:srgbClr val="002060"/>
                </a:solidFill>
                <a:latin typeface="Open Sans"/>
              </a:rPr>
              <a:t> </a:t>
            </a:r>
            <a:r>
              <a:rPr lang="en-US" sz="2200" b="1" err="1">
                <a:solidFill>
                  <a:srgbClr val="002060"/>
                </a:solidFill>
                <a:latin typeface="Open Sans"/>
              </a:rPr>
              <a:t>werken</a:t>
            </a:r>
            <a:r>
              <a:rPr lang="en-US" sz="2200" b="1">
                <a:solidFill>
                  <a:srgbClr val="002060"/>
                </a:solidFill>
                <a:latin typeface="Open Sans"/>
              </a:rPr>
              <a:t> 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(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Secundair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 / lager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Onderwijs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):</a:t>
            </a:r>
            <a:endParaRPr lang="en-US" sz="220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 marL="637540" lvl="1" indent="-318770">
              <a:lnSpc>
                <a:spcPct val="150000"/>
              </a:lnSpc>
              <a:buFont typeface="Arial"/>
              <a:buChar char="•"/>
            </a:pPr>
            <a:endParaRPr lang="en-US" sz="2200">
              <a:solidFill>
                <a:srgbClr val="002060"/>
              </a:solidFill>
              <a:highlight>
                <a:srgbClr val="FFFF00"/>
              </a:highlight>
              <a:latin typeface="Open Sans"/>
            </a:endParaRPr>
          </a:p>
          <a:p>
            <a:pPr marL="1233170" lvl="2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rgbClr val="002060"/>
                </a:solidFill>
                <a:latin typeface="Open Sans"/>
              </a:rPr>
              <a:t>In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Aardrijkskunde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: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opzoekwerk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, in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Toegepaste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 Informatica in Word, excel, website…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verwerken</a:t>
            </a:r>
            <a:endParaRPr lang="en-US" sz="220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 marL="1233170" lvl="2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rgbClr val="002060"/>
                </a:solidFill>
                <a:latin typeface="Open Sans"/>
              </a:rPr>
              <a:t>In les Engels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opzoeken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,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bij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Nederlands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samenvatten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… ,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bij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 lessen PO logo </a:t>
            </a:r>
            <a:r>
              <a:rPr lang="en-US" sz="2200" err="1">
                <a:solidFill>
                  <a:srgbClr val="002060"/>
                </a:solidFill>
                <a:latin typeface="Open Sans"/>
              </a:rPr>
              <a:t>maken</a:t>
            </a:r>
            <a:r>
              <a:rPr lang="en-US" sz="2200">
                <a:solidFill>
                  <a:srgbClr val="002060"/>
                </a:solidFill>
                <a:latin typeface="Open Sans"/>
              </a:rPr>
              <a:t>, …</a:t>
            </a:r>
            <a:endParaRPr lang="en-US" sz="220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 marL="1233170" lvl="2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en-US" sz="220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 marL="775970" lvl="2" algn="ctr">
              <a:lnSpc>
                <a:spcPct val="150000"/>
              </a:lnSpc>
            </a:pPr>
            <a:r>
              <a:rPr lang="en-US" sz="2200" b="1" err="1">
                <a:solidFill>
                  <a:srgbClr val="002060"/>
                </a:solidFill>
                <a:latin typeface="Open Sans"/>
              </a:rPr>
              <a:t>Bekijk</a:t>
            </a:r>
            <a:r>
              <a:rPr lang="en-US" sz="2200" b="1">
                <a:solidFill>
                  <a:srgbClr val="002060"/>
                </a:solidFill>
                <a:latin typeface="Open Sans"/>
              </a:rPr>
              <a:t> de infographic </a:t>
            </a:r>
            <a:r>
              <a:rPr lang="nl-BE" sz="2200" b="1">
                <a:solidFill>
                  <a:srgbClr val="002060"/>
                </a:solidFill>
                <a:latin typeface="Open Sans"/>
              </a:rPr>
              <a:t>op www.eTwinning.be/vlaanderen</a:t>
            </a:r>
            <a:endParaRPr lang="en-US" sz="2954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74530" y="541020"/>
            <a:ext cx="9325831" cy="2033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5850">
                <a:solidFill>
                  <a:srgbClr val="230871"/>
                </a:solidFill>
                <a:latin typeface="Open Sans Extra Bold"/>
              </a:rPr>
              <a:t>Op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weg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naar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een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</a:t>
            </a:r>
          </a:p>
          <a:p>
            <a:pPr algn="ctr">
              <a:lnSpc>
                <a:spcPts val="8190"/>
              </a:lnSpc>
            </a:pPr>
            <a:r>
              <a:rPr lang="en-US" sz="5850">
                <a:solidFill>
                  <a:srgbClr val="230871"/>
                </a:solidFill>
                <a:latin typeface="Open Sans Extra Bold"/>
              </a:rPr>
              <a:t>eTwinning project!</a:t>
            </a:r>
            <a:endParaRPr lang="en-US" sz="5850">
              <a:solidFill>
                <a:srgbClr val="230871"/>
              </a:solidFill>
              <a:latin typeface="Open Sans Extra Bold"/>
              <a:ea typeface="Open Sans Extra Bold"/>
              <a:cs typeface="Open Sans Extra Bold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pic>
        <p:nvPicPr>
          <p:cNvPr id="6" name="Afbeelding 5" descr="Afbeelding met tekst, schermopname, Menselijk gezicht&#10;&#10;Automatisch gegenereerde beschrijving">
            <a:extLst>
              <a:ext uri="{FF2B5EF4-FFF2-40B4-BE49-F238E27FC236}">
                <a16:creationId xmlns:a16="http://schemas.microsoft.com/office/drawing/2014/main" id="{49BD69F4-C508-17CA-31BB-FC53C0E65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076" y="0"/>
            <a:ext cx="7271924" cy="102870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BC4E8AE4-66ED-23DF-D61C-3DF3213F29EB}"/>
              </a:ext>
            </a:extLst>
          </p:cNvPr>
          <p:cNvSpPr txBox="1"/>
          <p:nvPr/>
        </p:nvSpPr>
        <p:spPr>
          <a:xfrm>
            <a:off x="274320" y="7947660"/>
            <a:ext cx="4876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</a:rPr>
              <a:t>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8726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68336" y="1014461"/>
            <a:ext cx="11342746" cy="934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4400">
                <a:solidFill>
                  <a:srgbClr val="230871"/>
                </a:solidFill>
                <a:latin typeface="Open Sans Extra Bold"/>
              </a:rPr>
              <a:t>KISS! Keep it small &amp; simple!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55808" y="2705100"/>
            <a:ext cx="9991104" cy="6240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56895" lvl="1" indent="-278130">
              <a:lnSpc>
                <a:spcPct val="150000"/>
              </a:lnSpc>
              <a:buFont typeface="Arial"/>
              <a:buChar char="•"/>
            </a:pPr>
            <a:r>
              <a:rPr lang="en-US" sz="2000" err="1">
                <a:solidFill>
                  <a:srgbClr val="230871"/>
                </a:solidFill>
                <a:latin typeface="Open Sans"/>
              </a:rPr>
              <a:t>Samenwerken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met 1 school in het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binnenland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of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buitenland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556895" lvl="1" indent="-278130">
              <a:lnSpc>
                <a:spcPct val="150000"/>
              </a:lnSpc>
              <a:buFont typeface="Arial"/>
              <a:buChar char="•"/>
            </a:pPr>
            <a:r>
              <a:rPr lang="en-US" sz="2000" err="1">
                <a:solidFill>
                  <a:srgbClr val="230871"/>
                </a:solidFill>
                <a:latin typeface="Open Sans"/>
              </a:rPr>
              <a:t>Samenwerken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met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meerdere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partnerlanden</a:t>
            </a:r>
            <a:endParaRPr lang="en-US" sz="2000" err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556895" lvl="1" indent="-278130">
              <a:lnSpc>
                <a:spcPct val="150000"/>
              </a:lnSpc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</a:rPr>
              <a:t>Een project van 1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dag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of 1 week: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kerstkaartjes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sturen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,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wereldwaterdag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, ... 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1014095" lvl="2" indent="-278130">
              <a:lnSpc>
                <a:spcPct val="150000"/>
              </a:lnSpc>
              <a:buFont typeface="Arial"/>
              <a:buChar char="•"/>
            </a:pPr>
            <a:r>
              <a:rPr lang="nl-NL" sz="2000">
                <a:solidFill>
                  <a:srgbClr val="230871"/>
                </a:solidFill>
                <a:latin typeface="Open Sans"/>
                <a:ea typeface="Open Sans"/>
                <a:cs typeface="Open Sans"/>
              </a:rPr>
              <a:t>Facebookpagina: ‘Themadagen: elke dag een </a:t>
            </a:r>
            <a:r>
              <a:rPr lang="nl-NL" sz="2000" err="1">
                <a:solidFill>
                  <a:srgbClr val="230871"/>
                </a:solidFill>
                <a:latin typeface="Open Sans"/>
                <a:ea typeface="Open Sans"/>
                <a:cs typeface="Open Sans"/>
              </a:rPr>
              <a:t>inspiratiedag</a:t>
            </a:r>
            <a:r>
              <a:rPr lang="nl-NL" sz="2000">
                <a:solidFill>
                  <a:srgbClr val="230871"/>
                </a:solidFill>
                <a:latin typeface="Open Sans"/>
                <a:ea typeface="Open Sans"/>
                <a:cs typeface="Open Sans"/>
              </a:rPr>
              <a:t>’ </a:t>
            </a:r>
            <a:r>
              <a:rPr lang="nl-NL" sz="2000">
                <a:solidFill>
                  <a:srgbClr val="230871"/>
                </a:solidFill>
                <a:latin typeface="Open Sans"/>
                <a:ea typeface="Open Sans"/>
                <a:cs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https://www.facebook.com/media/set/?set=a.656884223144729&amp;type=3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556895" lvl="1" indent="-278130">
              <a:lnSpc>
                <a:spcPct val="150000"/>
              </a:lnSpc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</a:rPr>
              <a:t>Een project van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meerdere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weken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of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maanden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: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bv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elk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hoofdstuk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vasthangen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aan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een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SDG, alle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feestdagen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in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een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jaar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…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556895" lvl="1" indent="-278130">
              <a:lnSpc>
                <a:spcPct val="150000"/>
              </a:lnSpc>
              <a:buFont typeface="Arial"/>
              <a:buChar char="•"/>
            </a:pP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556895" lvl="1" indent="-278130">
              <a:lnSpc>
                <a:spcPct val="150000"/>
              </a:lnSpc>
              <a:buFont typeface="Arial"/>
              <a:buChar char="•"/>
            </a:pPr>
            <a:r>
              <a:rPr lang="en-US" sz="2000" err="1">
                <a:solidFill>
                  <a:srgbClr val="230871"/>
                </a:solidFill>
                <a:latin typeface="Open Sans"/>
              </a:rPr>
              <a:t>Combineer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met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lesonderwerpen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projecten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die je al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hebt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in de lessen die je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moet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geven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.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556895" lvl="1" indent="-278130">
              <a:lnSpc>
                <a:spcPct val="150000"/>
              </a:lnSpc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</a:rPr>
              <a:t>Alles wat je in je lessen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doet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,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kan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je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samen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met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een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collega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in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een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ander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land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doen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: parallel of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samenwerkend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.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6449"/>
              </a:lnSpc>
            </a:pPr>
            <a:endParaRPr lang="en-US" sz="2579">
              <a:solidFill>
                <a:srgbClr val="230871"/>
              </a:solidFill>
              <a:latin typeface="Open Sans"/>
            </a:endParaRPr>
          </a:p>
        </p:txBody>
      </p:sp>
      <p:pic>
        <p:nvPicPr>
          <p:cNvPr id="8" name="Afbeelding 7" descr="Afbeelding met Menselijk gezicht, kleding, persoon, glimlach&#10;&#10;Automatisch gegenereerde beschrijving">
            <a:extLst>
              <a:ext uri="{FF2B5EF4-FFF2-40B4-BE49-F238E27FC236}">
                <a16:creationId xmlns:a16="http://schemas.microsoft.com/office/drawing/2014/main" id="{17869DB4-982A-D34B-99A0-2DC3CB6683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800" y="5050446"/>
            <a:ext cx="5413751" cy="3757692"/>
          </a:xfrm>
          <a:prstGeom prst="rect">
            <a:avLst/>
          </a:prstGeom>
        </p:spPr>
      </p:pic>
      <p:pic>
        <p:nvPicPr>
          <p:cNvPr id="11" name="Afbeelding 10" descr="KISS Keep it Short and Simple Symbol. Concept Words KISS Keep it Short ...">
            <a:extLst>
              <a:ext uri="{FF2B5EF4-FFF2-40B4-BE49-F238E27FC236}">
                <a16:creationId xmlns:a16="http://schemas.microsoft.com/office/drawing/2014/main" id="{5A0FAFD6-F2D7-95A1-41F0-1A0D34EEE4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4507" y="1023211"/>
            <a:ext cx="5430866" cy="3823562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9649E7C7-9D17-B992-2504-7EAA49767873}"/>
              </a:ext>
            </a:extLst>
          </p:cNvPr>
          <p:cNvSpPr txBox="1"/>
          <p:nvPr/>
        </p:nvSpPr>
        <p:spPr>
          <a:xfrm>
            <a:off x="502920" y="8161020"/>
            <a:ext cx="457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</a:rPr>
              <a:t>E</a:t>
            </a:r>
            <a:endParaRPr lang="nl-NL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421082" y="605723"/>
            <a:ext cx="12626720" cy="861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8"/>
              </a:lnSpc>
            </a:pPr>
            <a:r>
              <a:rPr lang="en-US" sz="5100">
                <a:solidFill>
                  <a:srgbClr val="230871"/>
                </a:solidFill>
                <a:latin typeface="Open Sans Extra Bold"/>
              </a:rPr>
              <a:t> Parallel </a:t>
            </a:r>
            <a:r>
              <a:rPr lang="en-US" sz="5100" err="1">
                <a:solidFill>
                  <a:srgbClr val="230871"/>
                </a:solidFill>
                <a:latin typeface="Open Sans Extra Bold"/>
              </a:rPr>
              <a:t>werken</a:t>
            </a:r>
            <a:r>
              <a:rPr lang="en-US" sz="5100">
                <a:solidFill>
                  <a:srgbClr val="230871"/>
                </a:solidFill>
                <a:latin typeface="Open Sans Extra Bold"/>
              </a:rPr>
              <a:t> of </a:t>
            </a:r>
            <a:r>
              <a:rPr lang="en-US" sz="5100" err="1">
                <a:solidFill>
                  <a:srgbClr val="230871"/>
                </a:solidFill>
                <a:latin typeface="Open Sans Extra Bold"/>
              </a:rPr>
              <a:t>samenwerken</a:t>
            </a:r>
            <a:r>
              <a:rPr lang="en-US" sz="5100">
                <a:solidFill>
                  <a:srgbClr val="230871"/>
                </a:solidFill>
                <a:latin typeface="Open Sans Extra Bold"/>
              </a:rPr>
              <a:t>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54727" y="1817705"/>
            <a:ext cx="16394114" cy="7799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>
                <a:solidFill>
                  <a:srgbClr val="230871"/>
                </a:solidFill>
                <a:latin typeface="Open Sans Bold"/>
              </a:rPr>
              <a:t>Parallel </a:t>
            </a:r>
            <a:r>
              <a:rPr lang="en-US" sz="2000" b="1" err="1">
                <a:solidFill>
                  <a:srgbClr val="230871"/>
                </a:solidFill>
                <a:latin typeface="Open Sans Bold"/>
              </a:rPr>
              <a:t>werken</a:t>
            </a:r>
            <a:r>
              <a:rPr lang="en-US" sz="2000" b="1">
                <a:solidFill>
                  <a:srgbClr val="230871"/>
                </a:solidFill>
                <a:latin typeface="Open Sans Bold"/>
              </a:rPr>
              <a:t>:</a:t>
            </a:r>
          </a:p>
          <a:p>
            <a:pPr marL="453390" lvl="1" indent="-226695">
              <a:lnSpc>
                <a:spcPct val="150000"/>
              </a:lnSpc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</a:rPr>
              <a:t>Elke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taak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wordt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in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elke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partnerklas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gemaakt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.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453390" lvl="1" indent="-226695">
              <a:lnSpc>
                <a:spcPct val="150000"/>
              </a:lnSpc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</a:rPr>
              <a:t>De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resultaten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worden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wel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gedeeld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besproken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, maar er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wordt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weinig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/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niets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gedaan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met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elkaars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resultaten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.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1026795" lvl="2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Bv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: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lln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onderzoeken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de SDG’s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delen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hun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bevindingen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.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ct val="150000"/>
              </a:lnSpc>
            </a:pPr>
            <a:endParaRPr lang="en-US" sz="2000">
              <a:solidFill>
                <a:srgbClr val="230871"/>
              </a:solidFill>
              <a:latin typeface="Open Sans"/>
            </a:endParaRPr>
          </a:p>
          <a:p>
            <a:pPr>
              <a:lnSpc>
                <a:spcPct val="150000"/>
              </a:lnSpc>
            </a:pPr>
            <a:r>
              <a:rPr lang="en-US" sz="2000" b="1" err="1">
                <a:solidFill>
                  <a:srgbClr val="230871"/>
                </a:solidFill>
                <a:latin typeface="Open Sans Bold"/>
              </a:rPr>
              <a:t>Samenwerken</a:t>
            </a:r>
            <a:r>
              <a:rPr lang="en-US" sz="2000" b="1">
                <a:solidFill>
                  <a:srgbClr val="230871"/>
                </a:solidFill>
                <a:latin typeface="Open Sans Bold"/>
              </a:rPr>
              <a:t>:</a:t>
            </a:r>
            <a:endParaRPr lang="en-US" sz="2000" b="1">
              <a:solidFill>
                <a:srgbClr val="230871"/>
              </a:solidFill>
              <a:latin typeface="Open Sans Bold"/>
              <a:ea typeface="Open Sans Bold"/>
              <a:cs typeface="Open Sans Bold"/>
            </a:endParaRPr>
          </a:p>
          <a:p>
            <a:pPr marL="453390" lvl="1" indent="-226695">
              <a:lnSpc>
                <a:spcPct val="150000"/>
              </a:lnSpc>
              <a:buFont typeface="Arial"/>
              <a:buChar char="•"/>
            </a:pPr>
            <a:r>
              <a:rPr lang="en-US" sz="2000" b="1">
                <a:solidFill>
                  <a:srgbClr val="230871"/>
                </a:solidFill>
                <a:latin typeface="Open Sans"/>
              </a:rPr>
              <a:t>De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lln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werken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in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internationale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teams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samen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om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een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taak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te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maken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: </a:t>
            </a:r>
            <a:endParaRPr lang="en-US" sz="20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1026795" lvl="2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err="1">
                <a:solidFill>
                  <a:srgbClr val="230871"/>
                </a:solidFill>
                <a:latin typeface="Open Sans"/>
              </a:rPr>
              <a:t>bv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redactie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krant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: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Sportdienst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,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Cultuur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,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Politiek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...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zijn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internationale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teams.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1026795" lvl="2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err="1">
                <a:solidFill>
                  <a:srgbClr val="230871"/>
                </a:solidFill>
                <a:latin typeface="Open Sans"/>
              </a:rPr>
              <a:t>bv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simultaan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werken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(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kan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ook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op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ander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tijdstip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!):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lln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bekijken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in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internationale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teams welk SDG ze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willen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nader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bekijken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gaan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samen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op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onderzoek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(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zie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verder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).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453390" lvl="1" indent="-226695">
              <a:lnSpc>
                <a:spcPct val="150000"/>
              </a:lnSpc>
              <a:buFont typeface="Arial"/>
              <a:buChar char="•"/>
            </a:pPr>
            <a:r>
              <a:rPr lang="en-US" sz="2000" b="1">
                <a:solidFill>
                  <a:srgbClr val="230871"/>
                </a:solidFill>
                <a:latin typeface="Open Sans"/>
              </a:rPr>
              <a:t>De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lln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werken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verder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met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elkaars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info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en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komen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zo tot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een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gezamenlijk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werk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: </a:t>
            </a:r>
            <a:endParaRPr lang="en-US" sz="20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1026795" lvl="2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00" err="1">
                <a:solidFill>
                  <a:srgbClr val="230871"/>
                </a:solidFill>
                <a:latin typeface="Open Sans"/>
              </a:rPr>
              <a:t>bv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vervolgactiviteiten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: 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1483995" lvl="3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>
                <a:solidFill>
                  <a:srgbClr val="230871"/>
                </a:solidFill>
                <a:latin typeface="Open Sans"/>
              </a:rPr>
              <a:t>script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schrijven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dat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partner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verfilmt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, 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1483995" lvl="3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err="1">
                <a:solidFill>
                  <a:srgbClr val="230871"/>
                </a:solidFill>
                <a:latin typeface="Open Sans"/>
              </a:rPr>
              <a:t>nieuwsbericht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maken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dat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anderen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in de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krant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schrijven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..., 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1483995" lvl="3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err="1">
                <a:solidFill>
                  <a:srgbClr val="230871"/>
                </a:solidFill>
                <a:latin typeface="Open Sans"/>
              </a:rPr>
              <a:t>vervolgverhaal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- of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gedicht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, 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1483995" lvl="3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>
                <a:solidFill>
                  <a:srgbClr val="230871"/>
                </a:solidFill>
                <a:latin typeface="Open Sans"/>
              </a:rPr>
              <a:t>‘how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to’s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’: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stappenplannen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schrijven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bv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kookboek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: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recepten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schrijven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>
                <a:solidFill>
                  <a:srgbClr val="230871"/>
                </a:solidFill>
                <a:latin typeface="Open Sans"/>
                <a:sym typeface="Wingdings" panose="05000000000000000000" pitchFamily="2" charset="2"/>
              </a:rPr>
              <a:t> </a:t>
            </a:r>
            <a:r>
              <a:rPr lang="en-US" sz="2000" err="1">
                <a:solidFill>
                  <a:srgbClr val="230871"/>
                </a:solidFill>
                <a:latin typeface="Open Sans"/>
                <a:sym typeface="Wingdings" panose="05000000000000000000" pitchFamily="2" charset="2"/>
              </a:rPr>
              <a:t>koken</a:t>
            </a:r>
            <a:r>
              <a:rPr lang="en-US" sz="2000">
                <a:solidFill>
                  <a:srgbClr val="230871"/>
                </a:solidFill>
                <a:latin typeface="Open Sans"/>
                <a:sym typeface="Wingdings" panose="05000000000000000000" pitchFamily="2" charset="2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sym typeface="Wingdings" panose="05000000000000000000" pitchFamily="2" charset="2"/>
              </a:rPr>
              <a:t>en</a:t>
            </a:r>
            <a:r>
              <a:rPr lang="en-US" sz="2000">
                <a:solidFill>
                  <a:srgbClr val="230871"/>
                </a:solidFill>
                <a:latin typeface="Open Sans"/>
                <a:sym typeface="Wingdings" panose="05000000000000000000" pitchFamily="2" charset="2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sym typeface="Wingdings" panose="05000000000000000000" pitchFamily="2" charset="2"/>
              </a:rPr>
              <a:t>foto’s</a:t>
            </a:r>
            <a:r>
              <a:rPr lang="en-US" sz="2000">
                <a:solidFill>
                  <a:srgbClr val="230871"/>
                </a:solidFill>
                <a:latin typeface="Open Sans"/>
                <a:sym typeface="Wingdings" panose="05000000000000000000" pitchFamily="2" charset="2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sym typeface="Wingdings" panose="05000000000000000000" pitchFamily="2" charset="2"/>
              </a:rPr>
              <a:t>maken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, 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1483995" lvl="3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err="1">
                <a:solidFill>
                  <a:srgbClr val="230871"/>
                </a:solidFill>
                <a:latin typeface="Open Sans"/>
              </a:rPr>
              <a:t>reisgids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…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5C91470-A1C6-5FFF-AE46-7328A131D1FB}"/>
              </a:ext>
            </a:extLst>
          </p:cNvPr>
          <p:cNvSpPr txBox="1"/>
          <p:nvPr/>
        </p:nvSpPr>
        <p:spPr>
          <a:xfrm>
            <a:off x="472440" y="816102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1216581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E4618-6078-C302-BA1A-E1E4FF336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33AF26D6-0939-8943-EF79-0CFF3505FB30}"/>
              </a:ext>
            </a:extLst>
          </p:cNvPr>
          <p:cNvSpPr txBox="1"/>
          <p:nvPr/>
        </p:nvSpPr>
        <p:spPr>
          <a:xfrm>
            <a:off x="888336" y="281940"/>
            <a:ext cx="16076343" cy="9503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4800">
                <a:solidFill>
                  <a:srgbClr val="230871"/>
                </a:solidFill>
                <a:latin typeface="Open Sans Extra Bold"/>
                <a:ea typeface="+mn-lt"/>
                <a:cs typeface="+mn-lt"/>
              </a:rPr>
              <a:t>Project management  eTwinning-project</a:t>
            </a:r>
            <a:endParaRPr lang="nl-NL" sz="4800">
              <a:latin typeface="Calibri"/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64A4A14-8991-8D9B-754D-F17E620DE2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58CE40A7-2F38-0BD0-DB6B-8AFBD27DABF6}"/>
              </a:ext>
            </a:extLst>
          </p:cNvPr>
          <p:cNvSpPr txBox="1"/>
          <p:nvPr/>
        </p:nvSpPr>
        <p:spPr>
          <a:xfrm>
            <a:off x="472440" y="806958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82C8EC11-8F2E-2F23-95F5-A7EFD0F9B8C6}"/>
              </a:ext>
            </a:extLst>
          </p:cNvPr>
          <p:cNvSpPr txBox="1"/>
          <p:nvPr/>
        </p:nvSpPr>
        <p:spPr>
          <a:xfrm>
            <a:off x="1463040" y="2065020"/>
            <a:ext cx="10104120" cy="51090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230871"/>
                </a:solidFill>
                <a:latin typeface="Open Sans"/>
                <a:ea typeface="Open Sans Extra Bold"/>
                <a:cs typeface="Open Sans Extra Bold"/>
              </a:rPr>
              <a:t>1. Je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Open Sans Extra Bold"/>
                <a:cs typeface="Open Sans Extra Bold"/>
              </a:rPr>
              <a:t>leerplan</a:t>
            </a:r>
            <a:r>
              <a:rPr lang="en-US" sz="2800">
                <a:solidFill>
                  <a:srgbClr val="230871"/>
                </a:solidFill>
                <a:latin typeface="Open Sans"/>
                <a:ea typeface="Open Sans Extra Bold"/>
                <a:cs typeface="Open Sans Extra Bold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Open Sans Extra Bold"/>
                <a:cs typeface="Open Sans Extra Bold"/>
              </a:rPr>
              <a:t>en</a:t>
            </a:r>
            <a:r>
              <a:rPr lang="en-US" sz="2800">
                <a:solidFill>
                  <a:srgbClr val="230871"/>
                </a:solidFill>
                <a:latin typeface="Open Sans"/>
                <a:ea typeface="Open Sans Extra Bold"/>
                <a:cs typeface="Open Sans Extra Bold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Open Sans Extra Bold"/>
                <a:cs typeface="Open Sans Extra Bold"/>
              </a:rPr>
              <a:t>dagelijkse</a:t>
            </a:r>
            <a:r>
              <a:rPr lang="en-US" sz="2800">
                <a:solidFill>
                  <a:srgbClr val="230871"/>
                </a:solidFill>
                <a:latin typeface="Open Sans"/>
                <a:ea typeface="Open Sans Extra Bold"/>
                <a:cs typeface="Open Sans Extra Bold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Open Sans Extra Bold"/>
                <a:cs typeface="Open Sans Extra Bold"/>
              </a:rPr>
              <a:t>klaspraktijk</a:t>
            </a:r>
            <a:r>
              <a:rPr lang="en-US" sz="2800">
                <a:solidFill>
                  <a:srgbClr val="230871"/>
                </a:solidFill>
                <a:latin typeface="Open Sans"/>
                <a:ea typeface="Open Sans Extra Bold"/>
                <a:cs typeface="Open Sans Extra Bold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Open Sans Extra Bold"/>
                <a:cs typeface="Open Sans Extra Bold"/>
              </a:rPr>
              <a:t>als</a:t>
            </a:r>
            <a:r>
              <a:rPr lang="en-US" sz="2800">
                <a:solidFill>
                  <a:srgbClr val="230871"/>
                </a:solidFill>
                <a:latin typeface="Open Sans"/>
                <a:ea typeface="Open Sans Extra Bold"/>
                <a:cs typeface="Open Sans Extra Bold"/>
              </a:rPr>
              <a:t> basis! </a:t>
            </a:r>
          </a:p>
          <a:p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2. Partner search </a:t>
            </a:r>
          </a:p>
          <a:p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3.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Projectdoelen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</a:p>
          <a:p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4.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Projectplanning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</a:p>
          <a:p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5.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Registreer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je eTwinning project</a:t>
            </a:r>
            <a:r>
              <a:rPr lang="en-US" sz="2800">
                <a:latin typeface="Open Sans"/>
                <a:ea typeface="+mn-lt"/>
                <a:cs typeface="+mn-lt"/>
              </a:rPr>
              <a:t> </a:t>
            </a:r>
          </a:p>
          <a:p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6.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Samenwerkingsplanning</a:t>
            </a:r>
            <a:r>
              <a:rPr lang="en-US" sz="2800">
                <a:latin typeface="Open Sans"/>
                <a:ea typeface="+mn-lt"/>
                <a:cs typeface="+mn-lt"/>
              </a:rPr>
              <a:t> </a:t>
            </a:r>
          </a:p>
          <a:p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7.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Projectuitvoering</a:t>
            </a:r>
            <a:r>
              <a:rPr lang="en-US" sz="2800">
                <a:latin typeface="Open Sans"/>
                <a:ea typeface="+mn-lt"/>
                <a:cs typeface="+mn-lt"/>
              </a:rPr>
              <a:t> </a:t>
            </a:r>
          </a:p>
          <a:p>
            <a:endParaRPr lang="en-US" sz="2800">
              <a:solidFill>
                <a:srgbClr val="000000"/>
              </a:solidFill>
              <a:latin typeface="Open Sans"/>
              <a:ea typeface="+mn-lt"/>
              <a:cs typeface="+mn-lt"/>
            </a:endParaRPr>
          </a:p>
          <a:p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8.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Disseminatie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endParaRPr lang="en-US" sz="2800">
              <a:latin typeface="Open Sans"/>
              <a:ea typeface="+mn-lt"/>
              <a:cs typeface="+mn-lt"/>
            </a:endParaRPr>
          </a:p>
          <a:p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9.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Kwaliteitslabels</a:t>
            </a:r>
            <a:r>
              <a:rPr lang="en-US" sz="2800">
                <a:latin typeface="Open Sans"/>
                <a:ea typeface="+mn-lt"/>
                <a:cs typeface="+mn-lt"/>
              </a:rPr>
              <a:t> </a:t>
            </a:r>
          </a:p>
          <a:p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10.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Evaluatie</a:t>
            </a:r>
            <a:endParaRPr lang="en-US" sz="2800">
              <a:latin typeface="Open Sans"/>
              <a:ea typeface="+mn-lt"/>
              <a:cs typeface="+mn-lt"/>
            </a:endParaRPr>
          </a:p>
          <a:p>
            <a:endParaRPr lang="en-US">
              <a:cs typeface="Calibri"/>
            </a:endParaRPr>
          </a:p>
        </p:txBody>
      </p:sp>
      <p:pic>
        <p:nvPicPr>
          <p:cNvPr id="5" name="Afbeelding 4" descr="Project Manager Skills | Project Management Skills | Kendo Manager">
            <a:extLst>
              <a:ext uri="{FF2B5EF4-FFF2-40B4-BE49-F238E27FC236}">
                <a16:creationId xmlns:a16="http://schemas.microsoft.com/office/drawing/2014/main" id="{B334738E-FEAD-AC0C-48D7-1091177D2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4748897"/>
            <a:ext cx="7086600" cy="397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589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E4618-6078-C302-BA1A-E1E4FF336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33AF26D6-0939-8943-EF79-0CFF3505FB30}"/>
              </a:ext>
            </a:extLst>
          </p:cNvPr>
          <p:cNvSpPr txBox="1"/>
          <p:nvPr/>
        </p:nvSpPr>
        <p:spPr>
          <a:xfrm>
            <a:off x="888336" y="281940"/>
            <a:ext cx="16076343" cy="9503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4800" err="1">
                <a:solidFill>
                  <a:srgbClr val="230871"/>
                </a:solidFill>
                <a:latin typeface="Open Sans Extra Bold"/>
                <a:ea typeface="+mn-lt"/>
                <a:cs typeface="+mn-lt"/>
              </a:rPr>
              <a:t>Kwaliteitscriteria</a:t>
            </a:r>
            <a:r>
              <a:rPr lang="en-US" sz="4800">
                <a:solidFill>
                  <a:srgbClr val="230871"/>
                </a:solidFill>
                <a:latin typeface="Open Sans Extra Bold"/>
                <a:ea typeface="+mn-lt"/>
                <a:cs typeface="+mn-lt"/>
              </a:rPr>
              <a:t>  eTwinning-project</a:t>
            </a:r>
            <a:endParaRPr lang="nl-NL" sz="4800">
              <a:latin typeface="Calibri"/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64A4A14-8991-8D9B-754D-F17E620DE2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58CE40A7-2F38-0BD0-DB6B-8AFBD27DABF6}"/>
              </a:ext>
            </a:extLst>
          </p:cNvPr>
          <p:cNvSpPr txBox="1"/>
          <p:nvPr/>
        </p:nvSpPr>
        <p:spPr>
          <a:xfrm>
            <a:off x="472440" y="806958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82C8EC11-8F2E-2F23-95F5-A7EFD0F9B8C6}"/>
              </a:ext>
            </a:extLst>
          </p:cNvPr>
          <p:cNvSpPr txBox="1"/>
          <p:nvPr/>
        </p:nvSpPr>
        <p:spPr>
          <a:xfrm>
            <a:off x="1463040" y="2132215"/>
            <a:ext cx="15490073" cy="55399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Nationale </a:t>
            </a:r>
            <a:r>
              <a:rPr lang="en-US" sz="2800" b="1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kwaliteitslabels</a:t>
            </a:r>
            <a:endParaRPr lang="nl-NL" sz="2800" b="1">
              <a:latin typeface="Open Sans"/>
              <a:ea typeface="Open Sans"/>
              <a:cs typeface="Open Sans"/>
            </a:endParaRPr>
          </a:p>
          <a:p>
            <a:endParaRPr lang="en-US" sz="2800" b="1">
              <a:solidFill>
                <a:srgbClr val="230871"/>
              </a:solidFill>
              <a:latin typeface="Open Sans"/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Heeft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uw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eTwinning-project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gemeenschappelijke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doelstellingen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en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een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gemeenschappelijk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plan?</a:t>
            </a:r>
            <a:endParaRPr lang="en-US" sz="2800"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Arial"/>
              <a:buChar char="•"/>
            </a:pPr>
            <a:endParaRPr lang="en-US" sz="2800">
              <a:solidFill>
                <a:srgbClr val="230871"/>
              </a:solidFill>
              <a:latin typeface="Open Sans"/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Is het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afgerond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of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bevindt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het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zich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in de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laatste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fasen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?</a:t>
            </a:r>
            <a:endParaRPr lang="en-US" sz="2800"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Arial"/>
              <a:buChar char="•"/>
            </a:pPr>
            <a:endParaRPr lang="en-US" sz="2800">
              <a:solidFill>
                <a:srgbClr val="230871"/>
              </a:solidFill>
              <a:latin typeface="Open Sans"/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Hebben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u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en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uw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leerlingen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bijgedragen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aan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alle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activiteiten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van het project?</a:t>
            </a:r>
            <a:endParaRPr lang="en-US" sz="2800"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Arial"/>
              <a:buChar char="•"/>
            </a:pPr>
            <a:endParaRPr lang="en-US" sz="2800">
              <a:solidFill>
                <a:srgbClr val="230871"/>
              </a:solidFill>
              <a:latin typeface="Open Sans"/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Hebben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u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en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uw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partners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samenwerkingsactiviteiten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georganiseerd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?</a:t>
            </a:r>
            <a:endParaRPr lang="en-US" sz="2800"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Arial"/>
              <a:buChar char="•"/>
            </a:pPr>
            <a:endParaRPr lang="en-US" sz="2800">
              <a:solidFill>
                <a:srgbClr val="230871"/>
              </a:solidFill>
              <a:latin typeface="Open Sans"/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Hebt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u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rekening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gehouden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met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gegevensbescherming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en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auteursrecht</a:t>
            </a:r>
            <a:r>
              <a:rPr lang="en-US" sz="28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?</a:t>
            </a:r>
            <a:endParaRPr lang="en-US">
              <a:latin typeface="Open Sans"/>
              <a:ea typeface="Open Sans"/>
              <a:cs typeface="Open Sans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2451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219201" y="2750820"/>
            <a:ext cx="9753600" cy="5344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15"/>
              </a:lnSpc>
            </a:pPr>
            <a:r>
              <a:rPr lang="en-US" sz="2800" err="1">
                <a:solidFill>
                  <a:srgbClr val="230871"/>
                </a:solidFill>
                <a:latin typeface="Open Sans"/>
              </a:rPr>
              <a:t>Veranker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internationalisering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op school :</a:t>
            </a:r>
            <a:endParaRPr lang="en-US" sz="28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4215"/>
              </a:lnSpc>
            </a:pPr>
            <a:endParaRPr lang="en-US" sz="28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49605" lvl="1" indent="-324485">
              <a:lnSpc>
                <a:spcPts val="4215"/>
              </a:lnSpc>
              <a:buFont typeface="Arial"/>
              <a:buChar char="•"/>
            </a:pPr>
            <a:r>
              <a:rPr lang="en-US" sz="2800">
                <a:solidFill>
                  <a:srgbClr val="230871"/>
                </a:solidFill>
                <a:latin typeface="Open Sans"/>
              </a:rPr>
              <a:t>Win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kwaliteitslabels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awards met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projecten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die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voldoen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aan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bepaalde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nationale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&amp;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Europese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voorwaarden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. </a:t>
            </a:r>
            <a:endParaRPr lang="en-US" sz="28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49605" lvl="1" indent="-324485">
              <a:lnSpc>
                <a:spcPts val="4215"/>
              </a:lnSpc>
              <a:buFont typeface="Arial"/>
              <a:buChar char="•"/>
            </a:pPr>
            <a:r>
              <a:rPr lang="en-US" sz="2800" err="1">
                <a:solidFill>
                  <a:srgbClr val="230871"/>
                </a:solidFill>
                <a:latin typeface="Open Sans"/>
              </a:rPr>
              <a:t>Krijg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positieve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aandacht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voor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jouw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project &amp; school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win er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leuke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prijzen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mee.</a:t>
            </a:r>
            <a:endParaRPr lang="en-US" sz="28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49605" lvl="1" indent="-324485">
              <a:lnSpc>
                <a:spcPts val="4215"/>
              </a:lnSpc>
              <a:buFont typeface="Arial"/>
              <a:buChar char="•"/>
            </a:pPr>
            <a:r>
              <a:rPr lang="en-US" sz="2800">
                <a:solidFill>
                  <a:srgbClr val="230871"/>
                </a:solidFill>
                <a:latin typeface="Open Sans"/>
              </a:rPr>
              <a:t>Word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een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eTwinning School: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slechts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15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Vlaamse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scholen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dragen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deze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800" err="1">
                <a:solidFill>
                  <a:srgbClr val="230871"/>
                </a:solidFill>
                <a:latin typeface="Open Sans"/>
              </a:rPr>
              <a:t>titel</a:t>
            </a:r>
            <a:r>
              <a:rPr lang="en-US" sz="2800">
                <a:solidFill>
                  <a:srgbClr val="230871"/>
                </a:solidFill>
                <a:latin typeface="Open Sans"/>
              </a:rPr>
              <a:t> in 2023 - 2024!</a:t>
            </a:r>
            <a:endParaRPr lang="en-US" sz="28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649605" lvl="1" indent="-324485">
              <a:lnSpc>
                <a:spcPts val="4215"/>
              </a:lnSpc>
              <a:buFont typeface="Arial"/>
              <a:buChar char="•"/>
            </a:pPr>
            <a:r>
              <a:rPr lang="en-US" sz="2800">
                <a:solidFill>
                  <a:srgbClr val="230871"/>
                </a:solidFill>
                <a:latin typeface="Open Sans"/>
                <a:hlinkClick r:id="rId2"/>
              </a:rPr>
              <a:t>Start je een project? Volg onze checklist!</a:t>
            </a:r>
            <a:endParaRPr lang="en-US" sz="28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5800" y="1321376"/>
            <a:ext cx="11555331" cy="996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Kwaliteitslabels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en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awards!</a:t>
            </a:r>
            <a:endParaRPr lang="en-US" sz="5850">
              <a:solidFill>
                <a:srgbClr val="230871"/>
              </a:solidFill>
              <a:latin typeface="Open Sans Extra Bold"/>
              <a:ea typeface="Open Sans Extra Bold"/>
              <a:cs typeface="Open Sans Extra Bold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pic>
        <p:nvPicPr>
          <p:cNvPr id="8" name="Afbeelding 7" descr="Afbeelding met kleding, tekst, jeans, persoon&#10;&#10;Automatisch gegenereerde beschrijving">
            <a:extLst>
              <a:ext uri="{FF2B5EF4-FFF2-40B4-BE49-F238E27FC236}">
                <a16:creationId xmlns:a16="http://schemas.microsoft.com/office/drawing/2014/main" id="{B2542EB0-59A2-73FF-F618-97F304262F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3034926"/>
            <a:ext cx="6325721" cy="421714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DED81998-BBC4-8887-2E26-A46F07D64B2A}"/>
              </a:ext>
            </a:extLst>
          </p:cNvPr>
          <p:cNvSpPr txBox="1"/>
          <p:nvPr/>
        </p:nvSpPr>
        <p:spPr>
          <a:xfrm>
            <a:off x="487680" y="828294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E4618-6078-C302-BA1A-E1E4FF336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33AF26D6-0939-8943-EF79-0CFF3505FB30}"/>
              </a:ext>
            </a:extLst>
          </p:cNvPr>
          <p:cNvSpPr txBox="1"/>
          <p:nvPr/>
        </p:nvSpPr>
        <p:spPr>
          <a:xfrm>
            <a:off x="888336" y="281940"/>
            <a:ext cx="16076343" cy="9503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4800" err="1">
                <a:solidFill>
                  <a:srgbClr val="230871"/>
                </a:solidFill>
                <a:latin typeface="Open Sans Extra Bold"/>
                <a:ea typeface="+mn-lt"/>
                <a:cs typeface="+mn-lt"/>
              </a:rPr>
              <a:t>Kwaliteitscriteria</a:t>
            </a:r>
            <a:r>
              <a:rPr lang="en-US" sz="4800">
                <a:solidFill>
                  <a:srgbClr val="230871"/>
                </a:solidFill>
                <a:latin typeface="Open Sans Extra Bold"/>
                <a:ea typeface="+mn-lt"/>
                <a:cs typeface="+mn-lt"/>
              </a:rPr>
              <a:t>  eTwinning-project</a:t>
            </a:r>
            <a:endParaRPr lang="nl-NL" sz="4800">
              <a:latin typeface="Calibri"/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64A4A14-8991-8D9B-754D-F17E620DE2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58CE40A7-2F38-0BD0-DB6B-8AFBD27DABF6}"/>
              </a:ext>
            </a:extLst>
          </p:cNvPr>
          <p:cNvSpPr txBox="1"/>
          <p:nvPr/>
        </p:nvSpPr>
        <p:spPr>
          <a:xfrm>
            <a:off x="472440" y="806958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BA5418-672D-89CF-8EB6-0593ED8616ED}"/>
              </a:ext>
            </a:extLst>
          </p:cNvPr>
          <p:cNvSpPr txBox="1"/>
          <p:nvPr/>
        </p:nvSpPr>
        <p:spPr>
          <a:xfrm>
            <a:off x="1468581" y="1745673"/>
            <a:ext cx="16511153" cy="79098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Samenwerking</a:t>
            </a:r>
            <a:r>
              <a:rPr lang="en-US" sz="2000" b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tussen</a:t>
            </a:r>
            <a:r>
              <a:rPr lang="en-US" sz="2000" b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partnerscholen</a:t>
            </a:r>
            <a:r>
              <a:rPr lang="en-US" sz="2000" b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:</a:t>
            </a:r>
            <a:endParaRPr lang="nl-NL" sz="20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samenwerkingsactiviteiten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gaan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verder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dan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communicatie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;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partnerscholen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werken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samen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om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gezamenlijke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activiteiten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uit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te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voeren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;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partners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zijn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niet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alleen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ontvangers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van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informatie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;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samenwerkingsactiviteiten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resulteren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in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tastbaar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resultaat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.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endParaRPr lang="en-US" sz="2000">
              <a:solidFill>
                <a:srgbClr val="230871"/>
              </a:solidFill>
              <a:latin typeface="Open Sans"/>
              <a:ea typeface="+mn-lt"/>
              <a:cs typeface="+mn-lt"/>
            </a:endParaRPr>
          </a:p>
          <a:p>
            <a:r>
              <a:rPr lang="en-US" sz="2000" b="1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Gebruik</a:t>
            </a:r>
            <a:r>
              <a:rPr lang="en-US" sz="2000" b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van </a:t>
            </a:r>
            <a:r>
              <a:rPr lang="en-US" sz="2000" b="1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technologie</a:t>
            </a:r>
            <a:r>
              <a:rPr lang="en-US" sz="2000" b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:</a:t>
            </a:r>
            <a:endParaRPr lang="en-US" sz="20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de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technologie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wordt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gebruikt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om partners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te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helpen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hun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pedagogische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doelstellingen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te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bereiken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;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de tools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helpen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de partners om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onderling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beter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samen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te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werken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.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r>
              <a:rPr lang="en-US" sz="2000" b="1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Pedagogische</a:t>
            </a:r>
            <a:r>
              <a:rPr lang="en-US" sz="2000" b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benaderingen</a:t>
            </a:r>
            <a:r>
              <a:rPr lang="en-US" sz="2000" b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:</a:t>
            </a:r>
            <a:endParaRPr lang="en-US" sz="20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het project is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origineel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wat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betreft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het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thema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;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het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gebruikt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verscheidenheid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aan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pedagogische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methoden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leerlingen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zijn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degenen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die de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leiding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nemen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;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leerlingen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interageren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met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hun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partners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werken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samen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met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behulp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van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verschillende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methoden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zoals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informatie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verzamelen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problemen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oplossen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onderzoek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vergelijkend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werk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;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leerlingen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nemen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verschillende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rollen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aan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als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artiesten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journalisten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technici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wetenschappers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acteurs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enz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.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endParaRPr lang="en-US" b="1">
              <a:cs typeface="Calibri"/>
            </a:endParaRPr>
          </a:p>
          <a:p>
            <a:endParaRPr lang="en-US"/>
          </a:p>
          <a:p>
            <a:endParaRPr lang="en-US"/>
          </a:p>
          <a:p>
            <a:endParaRPr lang="en-US">
              <a:ea typeface="+mn-lt"/>
              <a:cs typeface="+mn-lt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5479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E4618-6078-C302-BA1A-E1E4FF336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33AF26D6-0939-8943-EF79-0CFF3505FB30}"/>
              </a:ext>
            </a:extLst>
          </p:cNvPr>
          <p:cNvSpPr txBox="1"/>
          <p:nvPr/>
        </p:nvSpPr>
        <p:spPr>
          <a:xfrm>
            <a:off x="888336" y="281940"/>
            <a:ext cx="16076343" cy="9503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4800" err="1">
                <a:solidFill>
                  <a:srgbClr val="230871"/>
                </a:solidFill>
                <a:latin typeface="Open Sans Extra Bold"/>
                <a:ea typeface="+mn-lt"/>
                <a:cs typeface="+mn-lt"/>
              </a:rPr>
              <a:t>Kwaliteitscriteria</a:t>
            </a:r>
            <a:r>
              <a:rPr lang="en-US" sz="4800">
                <a:solidFill>
                  <a:srgbClr val="230871"/>
                </a:solidFill>
                <a:latin typeface="Open Sans Extra Bold"/>
                <a:ea typeface="+mn-lt"/>
                <a:cs typeface="+mn-lt"/>
              </a:rPr>
              <a:t>  eTwinning-project</a:t>
            </a:r>
            <a:endParaRPr lang="nl-NL" sz="4800">
              <a:latin typeface="Calibri"/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64A4A14-8991-8D9B-754D-F17E620DE2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58CE40A7-2F38-0BD0-DB6B-8AFBD27DABF6}"/>
              </a:ext>
            </a:extLst>
          </p:cNvPr>
          <p:cNvSpPr txBox="1"/>
          <p:nvPr/>
        </p:nvSpPr>
        <p:spPr>
          <a:xfrm>
            <a:off x="472440" y="806958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BA5418-672D-89CF-8EB6-0593ED8616ED}"/>
              </a:ext>
            </a:extLst>
          </p:cNvPr>
          <p:cNvSpPr txBox="1"/>
          <p:nvPr/>
        </p:nvSpPr>
        <p:spPr>
          <a:xfrm>
            <a:off x="1243446" y="1936174"/>
            <a:ext cx="16511153" cy="64325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b="1">
              <a:cs typeface="Calibri"/>
            </a:endParaRPr>
          </a:p>
          <a:p>
            <a:r>
              <a:rPr lang="en-US" sz="2000" b="1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Curriculaire</a:t>
            </a:r>
            <a:r>
              <a:rPr lang="en-US" sz="2000" b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integratie</a:t>
            </a:r>
            <a:r>
              <a:rPr lang="en-US" sz="2000" b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:</a:t>
            </a:r>
            <a:endParaRPr lang="en-US" sz="20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het project is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geworteld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in het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schoolcurriculum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de syllabi;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het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merendeel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van het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projectwerk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wordt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tijdens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de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schooluren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gedaan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;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de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curriculaire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integratie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in het project is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duidelijk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;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projectwerk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stelt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leerlingen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in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staat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hun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vaardigheden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competenties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te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ontwikkelen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;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het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projectmatige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pedagogische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kader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is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uitgelegd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gedocumenteerd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door de docent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r>
              <a:rPr lang="en-US" sz="2000" b="1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Resultaten</a:t>
            </a:r>
            <a:r>
              <a:rPr lang="en-US" sz="2000" b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en</a:t>
            </a:r>
            <a:r>
              <a:rPr lang="en-US" sz="2000" b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documentatie</a:t>
            </a:r>
            <a:r>
              <a:rPr lang="en-US" sz="2000" b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: </a:t>
            </a:r>
            <a:endParaRPr lang="en-US" sz="2000" b="1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Zorg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ervoor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dat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: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de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projectresultaten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online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worden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gepresenteerd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;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studenten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betrokken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zijn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bij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TwinSpace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;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alle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stappen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van het project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worden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gedocumenteerd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inclusief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planning,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beschrijvingen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van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activiteiten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evaluatie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feedback;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je de impact van het project op de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betrokken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leerlingen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docenten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evalueert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publiceert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;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je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gebruikt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de checklist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bij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het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plannen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uitvoeren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van je project om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te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controleren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of je project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voldoet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aan</a:t>
            </a:r>
            <a:r>
              <a:rPr lang="en-US" sz="2000">
                <a:solidFill>
                  <a:srgbClr val="230871"/>
                </a:solidFill>
                <a:latin typeface="Open Sans"/>
                <a:ea typeface="+mn-lt"/>
                <a:cs typeface="+mn-lt"/>
              </a:rPr>
              <a:t> de QL-criteria.</a:t>
            </a:r>
            <a:endParaRPr lang="en-US" sz="20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endParaRPr lang="en-US">
              <a:ea typeface="+mn-lt"/>
              <a:cs typeface="+mn-lt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3333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990600" y="3090745"/>
            <a:ext cx="10096500" cy="4673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61341" lvl="1" indent="-280670">
              <a:lnSpc>
                <a:spcPts val="5278"/>
              </a:lnSpc>
              <a:buFont typeface="Arial"/>
              <a:buChar char="•"/>
            </a:pPr>
            <a:r>
              <a:rPr lang="en-US" sz="2600" err="1">
                <a:solidFill>
                  <a:srgbClr val="230871"/>
                </a:solidFill>
                <a:latin typeface="Open Sans"/>
              </a:rPr>
              <a:t>Stappenplannen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 die je </a:t>
            </a:r>
            <a:r>
              <a:rPr lang="en-US" sz="2600" err="1">
                <a:solidFill>
                  <a:srgbClr val="230871"/>
                </a:solidFill>
                <a:latin typeface="Open Sans"/>
              </a:rPr>
              <a:t>kan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600" err="1">
                <a:solidFill>
                  <a:srgbClr val="230871"/>
                </a:solidFill>
                <a:latin typeface="Open Sans"/>
              </a:rPr>
              <a:t>gebruiken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 om je lessen en </a:t>
            </a:r>
            <a:r>
              <a:rPr lang="en-US" sz="2600" err="1">
                <a:solidFill>
                  <a:srgbClr val="230871"/>
                </a:solidFill>
                <a:latin typeface="Open Sans"/>
              </a:rPr>
              <a:t>projecten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600" err="1">
                <a:solidFill>
                  <a:srgbClr val="230871"/>
                </a:solidFill>
                <a:latin typeface="Open Sans"/>
              </a:rPr>
              <a:t>vorm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600" err="1">
                <a:solidFill>
                  <a:srgbClr val="230871"/>
                </a:solidFill>
                <a:latin typeface="Open Sans"/>
              </a:rPr>
              <a:t>te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600" err="1">
                <a:solidFill>
                  <a:srgbClr val="230871"/>
                </a:solidFill>
                <a:latin typeface="Open Sans"/>
              </a:rPr>
              <a:t>geven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: </a:t>
            </a:r>
            <a:r>
              <a:rPr lang="en-US" sz="2600">
                <a:solidFill>
                  <a:srgbClr val="230871"/>
                </a:solidFill>
                <a:latin typeface="Open Sans"/>
                <a:hlinkClick r:id="rId4"/>
              </a:rPr>
              <a:t>https://etwinning.be/vlaanderen/stappenplan/</a:t>
            </a:r>
            <a:endParaRPr lang="en-US" sz="2600">
              <a:solidFill>
                <a:srgbClr val="230871"/>
              </a:solidFill>
              <a:latin typeface="Open Sans"/>
            </a:endParaRPr>
          </a:p>
          <a:p>
            <a:pPr marL="558466" lvl="1" indent="-279233">
              <a:lnSpc>
                <a:spcPts val="5250"/>
              </a:lnSpc>
              <a:buFont typeface="Arial"/>
              <a:buChar char="•"/>
            </a:pPr>
            <a:r>
              <a:rPr lang="en-US" sz="2586" err="1">
                <a:solidFill>
                  <a:srgbClr val="230871"/>
                </a:solidFill>
                <a:latin typeface="Open Sans"/>
              </a:rPr>
              <a:t>Afhankelijk</a:t>
            </a:r>
            <a:r>
              <a:rPr lang="en-US" sz="2586">
                <a:solidFill>
                  <a:srgbClr val="230871"/>
                </a:solidFill>
                <a:latin typeface="Open Sans"/>
              </a:rPr>
              <a:t> het </a:t>
            </a:r>
            <a:r>
              <a:rPr lang="en-US" sz="2586" err="1">
                <a:solidFill>
                  <a:srgbClr val="230871"/>
                </a:solidFill>
                <a:latin typeface="Open Sans"/>
              </a:rPr>
              <a:t>vak</a:t>
            </a:r>
            <a:r>
              <a:rPr lang="en-US" sz="2586">
                <a:solidFill>
                  <a:srgbClr val="230871"/>
                </a:solidFill>
                <a:latin typeface="Open Sans"/>
              </a:rPr>
              <a:t>, de </a:t>
            </a:r>
            <a:r>
              <a:rPr lang="en-US" sz="2586" err="1">
                <a:solidFill>
                  <a:srgbClr val="230871"/>
                </a:solidFill>
                <a:latin typeface="Open Sans"/>
              </a:rPr>
              <a:t>leeftijd</a:t>
            </a:r>
            <a:r>
              <a:rPr lang="en-US" sz="2586">
                <a:solidFill>
                  <a:srgbClr val="230871"/>
                </a:solidFill>
                <a:latin typeface="Open Sans"/>
              </a:rPr>
              <a:t> en </a:t>
            </a:r>
            <a:r>
              <a:rPr lang="en-US" sz="2586" err="1">
                <a:solidFill>
                  <a:srgbClr val="230871"/>
                </a:solidFill>
                <a:latin typeface="Open Sans"/>
              </a:rPr>
              <a:t>vaardigheden</a:t>
            </a:r>
            <a:r>
              <a:rPr lang="en-US" sz="2586">
                <a:solidFill>
                  <a:srgbClr val="230871"/>
                </a:solidFill>
                <a:latin typeface="Open Sans"/>
              </a:rPr>
              <a:t> van je </a:t>
            </a:r>
            <a:r>
              <a:rPr lang="en-US" sz="2586" err="1">
                <a:solidFill>
                  <a:srgbClr val="230871"/>
                </a:solidFill>
                <a:latin typeface="Open Sans"/>
              </a:rPr>
              <a:t>leerlingen</a:t>
            </a:r>
            <a:r>
              <a:rPr lang="en-US" sz="2586">
                <a:solidFill>
                  <a:srgbClr val="230871"/>
                </a:solidFill>
                <a:latin typeface="Open Sans"/>
              </a:rPr>
              <a:t>, je </a:t>
            </a:r>
            <a:r>
              <a:rPr lang="en-US" sz="2586" err="1">
                <a:solidFill>
                  <a:srgbClr val="230871"/>
                </a:solidFill>
                <a:latin typeface="Open Sans"/>
              </a:rPr>
              <a:t>klasgroep</a:t>
            </a:r>
            <a:r>
              <a:rPr lang="en-US" sz="2586">
                <a:solidFill>
                  <a:srgbClr val="230871"/>
                </a:solidFill>
                <a:latin typeface="Open Sans"/>
              </a:rPr>
              <a:t>, en je </a:t>
            </a:r>
            <a:r>
              <a:rPr lang="en-US" sz="2586" err="1">
                <a:solidFill>
                  <a:srgbClr val="230871"/>
                </a:solidFill>
                <a:latin typeface="Open Sans"/>
              </a:rPr>
              <a:t>Europese</a:t>
            </a:r>
            <a:r>
              <a:rPr lang="en-US" sz="2586">
                <a:solidFill>
                  <a:srgbClr val="230871"/>
                </a:solidFill>
                <a:latin typeface="Open Sans"/>
              </a:rPr>
              <a:t> partner pas je de </a:t>
            </a:r>
            <a:r>
              <a:rPr lang="en-US" sz="2586" err="1">
                <a:solidFill>
                  <a:srgbClr val="230871"/>
                </a:solidFill>
                <a:latin typeface="Open Sans"/>
              </a:rPr>
              <a:t>opdrachten</a:t>
            </a:r>
            <a:r>
              <a:rPr lang="en-US" sz="2586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586" err="1">
                <a:solidFill>
                  <a:srgbClr val="230871"/>
                </a:solidFill>
                <a:latin typeface="Open Sans"/>
              </a:rPr>
              <a:t>aan</a:t>
            </a:r>
            <a:r>
              <a:rPr lang="en-US" sz="2586">
                <a:solidFill>
                  <a:srgbClr val="230871"/>
                </a:solidFill>
                <a:latin typeface="Open Sans"/>
              </a:rPr>
              <a:t>, </a:t>
            </a:r>
            <a:r>
              <a:rPr lang="en-US" sz="2586" err="1">
                <a:solidFill>
                  <a:srgbClr val="230871"/>
                </a:solidFill>
                <a:latin typeface="Open Sans"/>
              </a:rPr>
              <a:t>voeg</a:t>
            </a:r>
            <a:r>
              <a:rPr lang="en-US" sz="2586">
                <a:solidFill>
                  <a:srgbClr val="230871"/>
                </a:solidFill>
                <a:latin typeface="Open Sans"/>
              </a:rPr>
              <a:t> je </a:t>
            </a:r>
            <a:r>
              <a:rPr lang="en-US" sz="2586" err="1">
                <a:solidFill>
                  <a:srgbClr val="230871"/>
                </a:solidFill>
                <a:latin typeface="Open Sans"/>
              </a:rPr>
              <a:t>leerstof</a:t>
            </a:r>
            <a:r>
              <a:rPr lang="en-US" sz="2586">
                <a:solidFill>
                  <a:srgbClr val="230871"/>
                </a:solidFill>
                <a:latin typeface="Open Sans"/>
              </a:rPr>
              <a:t> toe of </a:t>
            </a:r>
            <a:r>
              <a:rPr lang="en-US" sz="2586" err="1">
                <a:solidFill>
                  <a:srgbClr val="230871"/>
                </a:solidFill>
                <a:latin typeface="Open Sans"/>
              </a:rPr>
              <a:t>gebruik</a:t>
            </a:r>
            <a:r>
              <a:rPr lang="en-US" sz="2586">
                <a:solidFill>
                  <a:srgbClr val="230871"/>
                </a:solidFill>
                <a:latin typeface="Open Sans"/>
              </a:rPr>
              <a:t> je </a:t>
            </a:r>
            <a:r>
              <a:rPr lang="en-US" sz="2586" err="1">
                <a:solidFill>
                  <a:srgbClr val="230871"/>
                </a:solidFill>
                <a:latin typeface="Open Sans"/>
              </a:rPr>
              <a:t>andere</a:t>
            </a:r>
            <a:r>
              <a:rPr lang="en-US" sz="2586">
                <a:solidFill>
                  <a:srgbClr val="230871"/>
                </a:solidFill>
                <a:latin typeface="Open Sans"/>
              </a:rPr>
              <a:t> apps.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1183012"/>
            <a:ext cx="10233817" cy="982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Projectvoorbeelden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D40319B-712F-A880-3067-7933BCC849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963400" y="2667000"/>
            <a:ext cx="4800599" cy="4800599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1A4225F-828B-F9E4-9B05-E65533EEA6A8}"/>
              </a:ext>
            </a:extLst>
          </p:cNvPr>
          <p:cNvSpPr txBox="1"/>
          <p:nvPr/>
        </p:nvSpPr>
        <p:spPr>
          <a:xfrm>
            <a:off x="472440" y="808482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1511443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1F70A-A4C2-D749-9226-BF9B3CC25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2D0A8DDB-32DC-CF4D-8953-ADEB765575C2}"/>
              </a:ext>
            </a:extLst>
          </p:cNvPr>
          <p:cNvSpPr txBox="1"/>
          <p:nvPr/>
        </p:nvSpPr>
        <p:spPr>
          <a:xfrm>
            <a:off x="730094" y="952500"/>
            <a:ext cx="9389917" cy="982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Kleuteronderwijs</a:t>
            </a:r>
            <a:endParaRPr lang="en-US" sz="5850" err="1">
              <a:solidFill>
                <a:srgbClr val="230871"/>
              </a:solidFill>
              <a:latin typeface="Open Sans Extra Bold"/>
              <a:ea typeface="Open Sans Extra Bold"/>
              <a:cs typeface="Open Sans Extra Bold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05EEEF8-4CE5-BB9D-B154-EE5D4910C7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pic>
        <p:nvPicPr>
          <p:cNvPr id="6" name="Afbeelding 5" descr="Afbeelding met tekst, brief, schermopname&#10;&#10;Automatisch gegenereerde beschrijving">
            <a:extLst>
              <a:ext uri="{FF2B5EF4-FFF2-40B4-BE49-F238E27FC236}">
                <a16:creationId xmlns:a16="http://schemas.microsoft.com/office/drawing/2014/main" id="{0037D36B-E885-36EE-EFD6-BAC0C0D9A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076" y="0"/>
            <a:ext cx="7271924" cy="10287000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7E81083E-7321-6ABF-4862-E926061DD095}"/>
              </a:ext>
            </a:extLst>
          </p:cNvPr>
          <p:cNvSpPr txBox="1"/>
          <p:nvPr/>
        </p:nvSpPr>
        <p:spPr>
          <a:xfrm>
            <a:off x="1455808" y="2857500"/>
            <a:ext cx="9220200" cy="874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000" b="1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Meer tips: </a:t>
            </a:r>
            <a:r>
              <a:rPr lang="nl-NL" sz="2000" b="1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https://etwinning.be/vlaanderen/kleuteronderwijs/</a:t>
            </a:r>
            <a:endParaRPr lang="nl-NL" sz="2000" b="1" i="0">
              <a:solidFill>
                <a:srgbClr val="23087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>
              <a:lnSpc>
                <a:spcPct val="150000"/>
              </a:lnSpc>
            </a:pPr>
            <a:endParaRPr lang="nl-NL" sz="2000" b="1" i="0">
              <a:solidFill>
                <a:srgbClr val="23087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Afbeelding 4" descr="Afbeelding met patroon, tekst, steek&#10;&#10;Automatisch gegenereerde beschrijving">
            <a:extLst>
              <a:ext uri="{FF2B5EF4-FFF2-40B4-BE49-F238E27FC236}">
                <a16:creationId xmlns:a16="http://schemas.microsoft.com/office/drawing/2014/main" id="{0EB071B9-4B14-B0F3-1BC8-2CD5E6AAD3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0" t="3678" r="5996" b="4885"/>
          <a:stretch/>
        </p:blipFill>
        <p:spPr>
          <a:xfrm>
            <a:off x="2401460" y="3314700"/>
            <a:ext cx="5675740" cy="609600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9F75835C-4FB8-351B-2016-287903649DC5}"/>
              </a:ext>
            </a:extLst>
          </p:cNvPr>
          <p:cNvSpPr txBox="1"/>
          <p:nvPr/>
        </p:nvSpPr>
        <p:spPr>
          <a:xfrm>
            <a:off x="502920" y="7947660"/>
            <a:ext cx="4876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</a:rPr>
              <a:t>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6777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1F70A-A4C2-D749-9226-BF9B3CC25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2D0A8DDB-32DC-CF4D-8953-ADEB765575C2}"/>
              </a:ext>
            </a:extLst>
          </p:cNvPr>
          <p:cNvSpPr txBox="1"/>
          <p:nvPr/>
        </p:nvSpPr>
        <p:spPr>
          <a:xfrm>
            <a:off x="730094" y="952500"/>
            <a:ext cx="9389917" cy="2033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Kleuteronderwijs</a:t>
            </a:r>
            <a:endParaRPr lang="en-US" sz="5850">
              <a:solidFill>
                <a:srgbClr val="230871"/>
              </a:solidFill>
              <a:latin typeface="Open Sans Extra Bold"/>
              <a:ea typeface="Open Sans Extra Bold"/>
              <a:cs typeface="Open Sans Extra Bold"/>
            </a:endParaRPr>
          </a:p>
          <a:p>
            <a:pPr algn="ctr">
              <a:lnSpc>
                <a:spcPts val="8190"/>
              </a:lnSpc>
            </a:pPr>
            <a:endParaRPr lang="en-US" sz="5850">
              <a:solidFill>
                <a:srgbClr val="230871"/>
              </a:solidFill>
              <a:latin typeface="Open Sans Extra Bold"/>
              <a:ea typeface="Open Sans Extra Bold"/>
              <a:cs typeface="Open Sans Extra Bold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05EEEF8-4CE5-BB9D-B154-EE5D4910C7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9F75835C-4FB8-351B-2016-287903649DC5}"/>
              </a:ext>
            </a:extLst>
          </p:cNvPr>
          <p:cNvSpPr txBox="1"/>
          <p:nvPr/>
        </p:nvSpPr>
        <p:spPr>
          <a:xfrm>
            <a:off x="502920" y="7947660"/>
            <a:ext cx="4876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</a:rPr>
              <a:t>E</a:t>
            </a:r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B5B3C2A-3BE9-7DB1-2265-C6E9DDB4413E}"/>
              </a:ext>
            </a:extLst>
          </p:cNvPr>
          <p:cNvSpPr txBox="1"/>
          <p:nvPr/>
        </p:nvSpPr>
        <p:spPr>
          <a:xfrm>
            <a:off x="1345690" y="2989404"/>
            <a:ext cx="7130844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All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 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along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 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the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 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river</a:t>
            </a:r>
            <a:endParaRPr lang="nl-NL" sz="2800">
              <a:solidFill>
                <a:srgbClr val="230871"/>
              </a:solidFill>
              <a:latin typeface="Open Sans"/>
              <a:ea typeface="Open Sans"/>
              <a:cs typeface="Calibri"/>
            </a:endParaRPr>
          </a:p>
          <a:p>
            <a:endParaRPr lang="nl-NL" sz="2800">
              <a:solidFill>
                <a:srgbClr val="230871"/>
              </a:solidFill>
              <a:latin typeface="Open Sans"/>
              <a:ea typeface="Open Sans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The real stars of Europe</a:t>
            </a:r>
          </a:p>
          <a:p>
            <a:endParaRPr lang="nl-NL" sz="2800">
              <a:solidFill>
                <a:srgbClr val="230871"/>
              </a:solidFill>
              <a:latin typeface="Open Sans"/>
              <a:ea typeface="Open Sans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X-mas 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wishes</a:t>
            </a:r>
            <a:endParaRPr lang="nl-NL" sz="2800">
              <a:solidFill>
                <a:srgbClr val="230871"/>
              </a:solidFill>
              <a:latin typeface="Open Sans"/>
              <a:ea typeface="Open Sans"/>
              <a:cs typeface="Calibri"/>
            </a:endParaRPr>
          </a:p>
          <a:p>
            <a:endParaRPr lang="nl-NL" sz="2800">
              <a:solidFill>
                <a:srgbClr val="230871"/>
              </a:solidFill>
              <a:latin typeface="Open Sans"/>
              <a:ea typeface="Open Sans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Eastern</a:t>
            </a:r>
            <a:endParaRPr lang="nl-NL" sz="2800">
              <a:solidFill>
                <a:srgbClr val="230871"/>
              </a:solidFill>
              <a:latin typeface="Open Sans"/>
              <a:ea typeface="Open Sans"/>
              <a:cs typeface="Calibri"/>
            </a:endParaRPr>
          </a:p>
        </p:txBody>
      </p:sp>
      <p:pic>
        <p:nvPicPr>
          <p:cNvPr id="6" name="Afbeelding 5" descr="All along the river : Weightman, Magnus, Weightman, Magnus: Amazon.com.be:  Books">
            <a:extLst>
              <a:ext uri="{FF2B5EF4-FFF2-40B4-BE49-F238E27FC236}">
                <a16:creationId xmlns:a16="http://schemas.microsoft.com/office/drawing/2014/main" id="{AC9267D1-8B10-2BC2-4B8D-9572AA93E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317" y="2573634"/>
            <a:ext cx="3215147" cy="4417060"/>
          </a:xfrm>
          <a:prstGeom prst="rect">
            <a:avLst/>
          </a:prstGeom>
        </p:spPr>
      </p:pic>
      <p:pic>
        <p:nvPicPr>
          <p:cNvPr id="7" name="Afbeelding 6" descr="Afbeelding met kleding, overdekt, persoon, muur&#10;&#10;Automatisch gegenereerde beschrijving">
            <a:extLst>
              <a:ext uri="{FF2B5EF4-FFF2-40B4-BE49-F238E27FC236}">
                <a16:creationId xmlns:a16="http://schemas.microsoft.com/office/drawing/2014/main" id="{245E2200-1527-950D-51C2-73F4E7F25A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4903" y="1106129"/>
            <a:ext cx="4557252" cy="3436374"/>
          </a:xfrm>
          <a:prstGeom prst="rect">
            <a:avLst/>
          </a:prstGeom>
        </p:spPr>
      </p:pic>
      <p:pic>
        <p:nvPicPr>
          <p:cNvPr id="8" name="Afbeelding 7" descr="Afbeelding met Menselijk gezicht, kleding, peuter, meisje&#10;&#10;Automatisch gegenereerde beschrijving">
            <a:extLst>
              <a:ext uri="{FF2B5EF4-FFF2-40B4-BE49-F238E27FC236}">
                <a16:creationId xmlns:a16="http://schemas.microsoft.com/office/drawing/2014/main" id="{D28703A6-50EE-B07A-7D2F-20AA22AAA5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1464" y="5626510"/>
            <a:ext cx="5604388" cy="418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082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28E88-F678-2912-96BC-CDB4CBB4E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BC9785F0-089D-C026-5B74-AD5D4DB63389}"/>
              </a:ext>
            </a:extLst>
          </p:cNvPr>
          <p:cNvSpPr txBox="1"/>
          <p:nvPr/>
        </p:nvSpPr>
        <p:spPr>
          <a:xfrm>
            <a:off x="1881345" y="645361"/>
            <a:ext cx="8974281" cy="982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5850">
                <a:solidFill>
                  <a:srgbClr val="230871"/>
                </a:solidFill>
                <a:latin typeface="Open Sans Extra Bold"/>
              </a:rPr>
              <a:t>Lager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onderwijs</a:t>
            </a:r>
            <a:endParaRPr lang="en-US" sz="5850">
              <a:solidFill>
                <a:srgbClr val="230871"/>
              </a:solidFill>
              <a:latin typeface="Open Sans Extra Bold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DBDF670-7D3B-73B6-7E49-0CA39045D9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pic>
        <p:nvPicPr>
          <p:cNvPr id="5" name="Afbeelding 4" descr="Afbeelding met tekst, schermopname&#10;&#10;Automatisch gegenereerde beschrijving">
            <a:extLst>
              <a:ext uri="{FF2B5EF4-FFF2-40B4-BE49-F238E27FC236}">
                <a16:creationId xmlns:a16="http://schemas.microsoft.com/office/drawing/2014/main" id="{3C9F68BE-7256-B8A8-02D5-381923960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076" y="0"/>
            <a:ext cx="7271924" cy="10287000"/>
          </a:xfrm>
          <a:prstGeom prst="rect">
            <a:avLst/>
          </a:prstGeom>
        </p:spPr>
      </p:pic>
      <p:pic>
        <p:nvPicPr>
          <p:cNvPr id="10" name="Afbeelding 9" descr="Afbeelding met tekst, patroon, steek, zwart-wit&#10;&#10;Automatisch gegenereerde beschrijving">
            <a:extLst>
              <a:ext uri="{FF2B5EF4-FFF2-40B4-BE49-F238E27FC236}">
                <a16:creationId xmlns:a16="http://schemas.microsoft.com/office/drawing/2014/main" id="{6633B294-AA47-96DA-5506-04904963D0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117" y="2643604"/>
            <a:ext cx="5981057" cy="5981057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9E82C53E-9E08-4397-FE68-0BF1DC7D30F6}"/>
              </a:ext>
            </a:extLst>
          </p:cNvPr>
          <p:cNvSpPr txBox="1"/>
          <p:nvPr/>
        </p:nvSpPr>
        <p:spPr>
          <a:xfrm>
            <a:off x="502920" y="7978140"/>
            <a:ext cx="457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</a:rPr>
              <a:t>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6489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28E88-F678-2912-96BC-CDB4CBB4E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BC9785F0-089D-C026-5B74-AD5D4DB63389}"/>
              </a:ext>
            </a:extLst>
          </p:cNvPr>
          <p:cNvSpPr txBox="1"/>
          <p:nvPr/>
        </p:nvSpPr>
        <p:spPr>
          <a:xfrm>
            <a:off x="1881345" y="645361"/>
            <a:ext cx="8974281" cy="982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5850">
                <a:solidFill>
                  <a:srgbClr val="230871"/>
                </a:solidFill>
                <a:latin typeface="Open Sans Extra Bold"/>
              </a:rPr>
              <a:t>Lager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onderwijs</a:t>
            </a:r>
            <a:endParaRPr lang="en-US" sz="5850">
              <a:solidFill>
                <a:srgbClr val="230871"/>
              </a:solidFill>
              <a:latin typeface="Open Sans Extra Bold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DBDF670-7D3B-73B6-7E49-0CA39045D9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9E82C53E-9E08-4397-FE68-0BF1DC7D30F6}"/>
              </a:ext>
            </a:extLst>
          </p:cNvPr>
          <p:cNvSpPr txBox="1"/>
          <p:nvPr/>
        </p:nvSpPr>
        <p:spPr>
          <a:xfrm>
            <a:off x="502920" y="7978140"/>
            <a:ext cx="457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</a:rPr>
              <a:t>E</a:t>
            </a:r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7F5D49B-F743-1F4B-D7AC-759A57E73C25}"/>
              </a:ext>
            </a:extLst>
          </p:cNvPr>
          <p:cNvSpPr txBox="1"/>
          <p:nvPr/>
        </p:nvSpPr>
        <p:spPr>
          <a:xfrm>
            <a:off x="1345690" y="2989404"/>
            <a:ext cx="7130844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All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 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together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 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all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 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the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 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same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 </a:t>
            </a:r>
          </a:p>
          <a:p>
            <a:endParaRPr lang="nl-NL" sz="2800">
              <a:solidFill>
                <a:srgbClr val="230871"/>
              </a:solidFill>
              <a:latin typeface="Open Sans"/>
              <a:ea typeface="Open Sans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The 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emperor's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 new clothes</a:t>
            </a:r>
          </a:p>
          <a:p>
            <a:endParaRPr lang="nl-NL" sz="2800">
              <a:solidFill>
                <a:srgbClr val="230871"/>
              </a:solidFill>
              <a:latin typeface="Open Sans"/>
              <a:ea typeface="Open Sans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Roots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 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and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 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wings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 </a:t>
            </a:r>
          </a:p>
          <a:p>
            <a:endParaRPr lang="nl-NL" sz="2800">
              <a:solidFill>
                <a:srgbClr val="230871"/>
              </a:solidFill>
              <a:latin typeface="Open Sans"/>
              <a:ea typeface="Open Sans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The power of 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apples</a:t>
            </a:r>
            <a:endParaRPr lang="nl-NL" sz="2800">
              <a:solidFill>
                <a:srgbClr val="230871"/>
              </a:solidFill>
              <a:latin typeface="Open Sans"/>
              <a:ea typeface="Open Sans"/>
              <a:cs typeface="Calibri"/>
            </a:endParaRPr>
          </a:p>
          <a:p>
            <a:endParaRPr lang="nl-NL" sz="2800">
              <a:solidFill>
                <a:srgbClr val="230871"/>
              </a:solidFill>
              <a:latin typeface="Open Sans"/>
              <a:ea typeface="Open Sans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From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 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idea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 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to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 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reality</a:t>
            </a:r>
            <a:endParaRPr lang="nl-NL" sz="2800">
              <a:solidFill>
                <a:srgbClr val="230871"/>
              </a:solidFill>
              <a:latin typeface="Open Sans"/>
              <a:ea typeface="Open Sans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nl-NL" sz="2800">
              <a:solidFill>
                <a:srgbClr val="230871"/>
              </a:solidFill>
              <a:latin typeface="Open Sans"/>
              <a:ea typeface="Open Sans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Fairy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 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tales</a:t>
            </a:r>
            <a:r>
              <a:rPr lang="nl-NL" sz="2800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 21st </a:t>
            </a:r>
            <a:r>
              <a:rPr lang="nl-NL" sz="2800" err="1">
                <a:solidFill>
                  <a:srgbClr val="230871"/>
                </a:solidFill>
                <a:latin typeface="Open Sans"/>
                <a:ea typeface="Open Sans"/>
                <a:cs typeface="Calibri"/>
              </a:rPr>
              <a:t>Century</a:t>
            </a:r>
          </a:p>
          <a:p>
            <a:pPr marL="285750" indent="-285750">
              <a:buFont typeface="Arial"/>
              <a:buChar char="•"/>
            </a:pPr>
            <a:endParaRPr lang="nl-NL" sz="2800">
              <a:solidFill>
                <a:srgbClr val="230871"/>
              </a:solidFill>
              <a:latin typeface="Open Sans"/>
              <a:ea typeface="Open Sans"/>
              <a:cs typeface="Calibri"/>
            </a:endParaRPr>
          </a:p>
        </p:txBody>
      </p:sp>
      <p:pic>
        <p:nvPicPr>
          <p:cNvPr id="7" name="Afbeelding 6" descr="Afbeelding met kleding, muur, persoon, Menselijk gezicht&#10;&#10;Automatisch gegenereerde beschrijving">
            <a:extLst>
              <a:ext uri="{FF2B5EF4-FFF2-40B4-BE49-F238E27FC236}">
                <a16:creationId xmlns:a16="http://schemas.microsoft.com/office/drawing/2014/main" id="{B9F73CF9-79C0-5515-63A3-C645EAF58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012859" y="7080147"/>
            <a:ext cx="3237271" cy="2439014"/>
          </a:xfrm>
          <a:prstGeom prst="rect">
            <a:avLst/>
          </a:prstGeom>
        </p:spPr>
      </p:pic>
      <p:pic>
        <p:nvPicPr>
          <p:cNvPr id="8" name="Afbeelding 7" descr="Afbeelding met kleding, Menselijk gezicht, muur, persoon&#10;&#10;Automatisch gegenereerde beschrijving">
            <a:extLst>
              <a:ext uri="{FF2B5EF4-FFF2-40B4-BE49-F238E27FC236}">
                <a16:creationId xmlns:a16="http://schemas.microsoft.com/office/drawing/2014/main" id="{35FDDF4D-ECE3-0750-84C0-CF0C222A4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293078" y="2434406"/>
            <a:ext cx="3259394" cy="2446389"/>
          </a:xfrm>
          <a:prstGeom prst="rect">
            <a:avLst/>
          </a:prstGeom>
        </p:spPr>
      </p:pic>
      <p:pic>
        <p:nvPicPr>
          <p:cNvPr id="9" name="Afbeelding 8" descr="Afbeelding met kleding, schoeisel, persoon, meisje&#10;&#10;Automatisch gegenereerde beschrijving">
            <a:extLst>
              <a:ext uri="{FF2B5EF4-FFF2-40B4-BE49-F238E27FC236}">
                <a16:creationId xmlns:a16="http://schemas.microsoft.com/office/drawing/2014/main" id="{11501059-AABC-CAB5-F072-8D6746E91C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5755" y="5840360"/>
            <a:ext cx="5279923" cy="3930446"/>
          </a:xfrm>
          <a:prstGeom prst="rect">
            <a:avLst/>
          </a:prstGeom>
        </p:spPr>
      </p:pic>
      <p:pic>
        <p:nvPicPr>
          <p:cNvPr id="10" name="Afbeelding 9" descr="Afbeelding met buitenshuis, gras, kleding, persoon&#10;&#10;Automatisch gegenereerde beschrijving">
            <a:extLst>
              <a:ext uri="{FF2B5EF4-FFF2-40B4-BE49-F238E27FC236}">
                <a16:creationId xmlns:a16="http://schemas.microsoft.com/office/drawing/2014/main" id="{7B589AF7-BADD-20A1-D488-8E5FAAAB59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6960" y="958644"/>
            <a:ext cx="2638118" cy="3517491"/>
          </a:xfrm>
          <a:prstGeom prst="rect">
            <a:avLst/>
          </a:prstGeom>
        </p:spPr>
      </p:pic>
      <p:pic>
        <p:nvPicPr>
          <p:cNvPr id="11" name="Afbeelding 10" descr="Afbeelding met buitenshuis, hemel, gras, kleding&#10;&#10;Automatisch gegenereerde beschrijving">
            <a:extLst>
              <a:ext uri="{FF2B5EF4-FFF2-40B4-BE49-F238E27FC236}">
                <a16:creationId xmlns:a16="http://schemas.microsoft.com/office/drawing/2014/main" id="{87E3E139-3367-B5D1-7404-9FA96273D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25716" y="2027902"/>
            <a:ext cx="3915697" cy="295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1024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E4618-6078-C302-BA1A-E1E4FF336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33AF26D6-0939-8943-EF79-0CFF3505FB30}"/>
              </a:ext>
            </a:extLst>
          </p:cNvPr>
          <p:cNvSpPr txBox="1"/>
          <p:nvPr/>
        </p:nvSpPr>
        <p:spPr>
          <a:xfrm>
            <a:off x="903576" y="1028700"/>
            <a:ext cx="8669703" cy="982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Secundair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onderwijs</a:t>
            </a:r>
            <a:endParaRPr lang="en-US" sz="5850">
              <a:solidFill>
                <a:srgbClr val="230871"/>
              </a:solidFill>
              <a:latin typeface="Open Sans Extra Bold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64A4A14-8991-8D9B-754D-F17E620DE2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pic>
        <p:nvPicPr>
          <p:cNvPr id="6" name="Afbeelding 5" descr="Afbeelding met tekst, schermopname, diagram, cirkel&#10;&#10;Automatisch gegenereerde beschrijving">
            <a:extLst>
              <a:ext uri="{FF2B5EF4-FFF2-40B4-BE49-F238E27FC236}">
                <a16:creationId xmlns:a16="http://schemas.microsoft.com/office/drawing/2014/main" id="{29E405E4-63FB-4E69-F315-293FB4372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076" y="0"/>
            <a:ext cx="7271924" cy="10287000"/>
          </a:xfrm>
          <a:prstGeom prst="rect">
            <a:avLst/>
          </a:prstGeom>
        </p:spPr>
      </p:pic>
      <p:pic>
        <p:nvPicPr>
          <p:cNvPr id="5" name="Afbeelding 4" descr="Afbeelding met tekst, patroon, steek, zwart-wit&#10;&#10;Automatisch gegenereerde beschrijving">
            <a:extLst>
              <a:ext uri="{FF2B5EF4-FFF2-40B4-BE49-F238E27FC236}">
                <a16:creationId xmlns:a16="http://schemas.microsoft.com/office/drawing/2014/main" id="{5EE3945F-5542-6CC2-738F-9FB6A7821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400300"/>
            <a:ext cx="6057257" cy="6057257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58CE40A7-2F38-0BD0-DB6B-8AFBD27DABF6}"/>
              </a:ext>
            </a:extLst>
          </p:cNvPr>
          <p:cNvSpPr txBox="1"/>
          <p:nvPr/>
        </p:nvSpPr>
        <p:spPr>
          <a:xfrm>
            <a:off x="472440" y="806958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187493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E4618-6078-C302-BA1A-E1E4FF336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33AF26D6-0939-8943-EF79-0CFF3505FB30}"/>
              </a:ext>
            </a:extLst>
          </p:cNvPr>
          <p:cNvSpPr txBox="1"/>
          <p:nvPr/>
        </p:nvSpPr>
        <p:spPr>
          <a:xfrm>
            <a:off x="903576" y="1028700"/>
            <a:ext cx="8669703" cy="982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Secundair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onderwijs</a:t>
            </a:r>
            <a:endParaRPr lang="en-US" sz="5850">
              <a:solidFill>
                <a:srgbClr val="230871"/>
              </a:solidFill>
              <a:latin typeface="Open Sans Extra Bold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64A4A14-8991-8D9B-754D-F17E620DE2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58CE40A7-2F38-0BD0-DB6B-8AFBD27DABF6}"/>
              </a:ext>
            </a:extLst>
          </p:cNvPr>
          <p:cNvSpPr txBox="1"/>
          <p:nvPr/>
        </p:nvSpPr>
        <p:spPr>
          <a:xfrm>
            <a:off x="472440" y="806958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8342ADE-E9E0-EE8A-655B-03D13CC7B6AF}"/>
              </a:ext>
            </a:extLst>
          </p:cNvPr>
          <p:cNvSpPr txBox="1"/>
          <p:nvPr/>
        </p:nvSpPr>
        <p:spPr>
          <a:xfrm>
            <a:off x="1166156" y="2223926"/>
            <a:ext cx="433647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4000">
                <a:solidFill>
                  <a:srgbClr val="230871"/>
                </a:solidFill>
                <a:latin typeface="Open Sans"/>
                <a:ea typeface="Open Sans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Friendly Robotics</a:t>
            </a:r>
            <a:endParaRPr lang="nl-NL" sz="4000">
              <a:solidFill>
                <a:srgbClr val="230871"/>
              </a:solidFill>
              <a:latin typeface="Open Sans"/>
              <a:ea typeface="Open San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8" name="Afbeelding 7" descr="Project Logo">
            <a:extLst>
              <a:ext uri="{FF2B5EF4-FFF2-40B4-BE49-F238E27FC236}">
                <a16:creationId xmlns:a16="http://schemas.microsoft.com/office/drawing/2014/main" id="{B454F285-BC1F-5A8E-FFFC-4D652FC91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3724" y="2968769"/>
            <a:ext cx="4332143" cy="4332143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A2D7FCE6-6680-93E7-0B98-EE2725FF4A4F}"/>
              </a:ext>
            </a:extLst>
          </p:cNvPr>
          <p:cNvSpPr txBox="1"/>
          <p:nvPr/>
        </p:nvSpPr>
        <p:spPr>
          <a:xfrm>
            <a:off x="1988128" y="3131127"/>
            <a:ext cx="9601199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rgbClr val="230871"/>
                </a:solidFill>
                <a:latin typeface="Open Sans"/>
                <a:ea typeface="Open Sans"/>
                <a:cs typeface="Open Sans"/>
              </a:rPr>
              <a:t>This is a eTwinning project on IT, Programming, coding and design at school and at home, build a small robotics car and let it drive and race.</a:t>
            </a:r>
            <a:endParaRPr lang="nl-NL">
              <a:cs typeface="Calibri"/>
            </a:endParaRPr>
          </a:p>
          <a:p>
            <a:pPr marL="457200" indent="-457200">
              <a:buFont typeface="Arial"/>
              <a:buChar char="•"/>
            </a:pPr>
            <a:endParaRPr lang="en-US" sz="28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rgbClr val="230871"/>
                </a:solidFill>
                <a:latin typeface="Open Sans"/>
                <a:ea typeface="Open Sans"/>
                <a:cs typeface="Open Sans"/>
              </a:rPr>
              <a:t>The main goal of the project is to allow students to understand the programming, as well as to modify it in order to try to improve the project. </a:t>
            </a:r>
          </a:p>
          <a:p>
            <a:pPr marL="457200" indent="-457200">
              <a:buFont typeface="Arial"/>
              <a:buChar char="•"/>
            </a:pPr>
            <a:endParaRPr lang="en-US" sz="280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rgbClr val="230871"/>
                </a:solidFill>
                <a:latin typeface="Open Sans"/>
                <a:ea typeface="Open Sans"/>
                <a:cs typeface="Open Sans"/>
              </a:rPr>
              <a:t>Furthermore, it is intended that students build a robotic car and be able to work with different materials and manufacturing methods (such as a 3D printer and its software)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5360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BD331-9125-7268-6F2E-8701688B1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4C0E21A5-97FA-4AB8-E77C-6B9857C7D856}"/>
              </a:ext>
            </a:extLst>
          </p:cNvPr>
          <p:cNvSpPr txBox="1"/>
          <p:nvPr/>
        </p:nvSpPr>
        <p:spPr>
          <a:xfrm>
            <a:off x="1143000" y="1070907"/>
            <a:ext cx="13335000" cy="982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Vind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jouw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ideale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stappenplan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!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929E142-35B0-9DC1-A6B4-4D1B675689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pic>
        <p:nvPicPr>
          <p:cNvPr id="6" name="Afbeelding 5" descr="Afbeelding met patroon, Graphics, pixel, ontwerp&#10;&#10;Automatisch gegenereerde beschrijving">
            <a:extLst>
              <a:ext uri="{FF2B5EF4-FFF2-40B4-BE49-F238E27FC236}">
                <a16:creationId xmlns:a16="http://schemas.microsoft.com/office/drawing/2014/main" id="{6F589E5D-9E2F-3449-7160-C36B718CE3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3" t="6176" r="9509" b="3335"/>
          <a:stretch/>
        </p:blipFill>
        <p:spPr>
          <a:xfrm>
            <a:off x="13792200" y="3523927"/>
            <a:ext cx="3733800" cy="4325745"/>
          </a:xfrm>
          <a:prstGeom prst="rect">
            <a:avLst/>
          </a:prstGeom>
        </p:spPr>
      </p:pic>
      <p:pic>
        <p:nvPicPr>
          <p:cNvPr id="10" name="Afbeelding 9" descr="Afbeelding met tekst, patroon, steek, zwart-wit&#10;&#10;Automatisch gegenereerde beschrijving">
            <a:extLst>
              <a:ext uri="{FF2B5EF4-FFF2-40B4-BE49-F238E27FC236}">
                <a16:creationId xmlns:a16="http://schemas.microsoft.com/office/drawing/2014/main" id="{BF59CA4D-1453-B109-6BC5-B663CF6ABE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515" y="3314700"/>
            <a:ext cx="4761857" cy="4761857"/>
          </a:xfrm>
          <a:prstGeom prst="rect">
            <a:avLst/>
          </a:prstGeom>
        </p:spPr>
      </p:pic>
      <p:pic>
        <p:nvPicPr>
          <p:cNvPr id="12" name="Afbeelding 11" descr="Afbeelding met tekst, patroon, steek, zwart-wit&#10;&#10;Automatisch gegenereerde beschrijving">
            <a:extLst>
              <a:ext uri="{FF2B5EF4-FFF2-40B4-BE49-F238E27FC236}">
                <a16:creationId xmlns:a16="http://schemas.microsoft.com/office/drawing/2014/main" id="{B1F44DC8-D817-CD09-98A6-B8B249CEDBF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5" t="2807" r="7889" b="6956"/>
          <a:stretch/>
        </p:blipFill>
        <p:spPr>
          <a:xfrm>
            <a:off x="5073914" y="3535300"/>
            <a:ext cx="3911601" cy="4267201"/>
          </a:xfrm>
          <a:prstGeom prst="rect">
            <a:avLst/>
          </a:prstGeom>
        </p:spPr>
      </p:pic>
      <p:pic>
        <p:nvPicPr>
          <p:cNvPr id="14" name="Afbeelding 13" descr="Afbeelding met patroon, tekst, steek&#10;&#10;Automatisch gegenereerde beschrijving">
            <a:extLst>
              <a:ext uri="{FF2B5EF4-FFF2-40B4-BE49-F238E27FC236}">
                <a16:creationId xmlns:a16="http://schemas.microsoft.com/office/drawing/2014/main" id="{0F72B2F0-EFC2-D058-0C9E-71B56C25ED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314700"/>
            <a:ext cx="4685657" cy="4685657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75D22507-C5D6-FE7D-BFE8-2E7C7DE67DB4}"/>
              </a:ext>
            </a:extLst>
          </p:cNvPr>
          <p:cNvSpPr txBox="1"/>
          <p:nvPr/>
        </p:nvSpPr>
        <p:spPr>
          <a:xfrm>
            <a:off x="472440" y="813054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22836082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796969" y="3322434"/>
            <a:ext cx="4114800" cy="4114800"/>
            <a:chOff x="0" y="0"/>
            <a:chExt cx="5486400" cy="54864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5486400" cy="5486400"/>
            </a:xfrm>
            <a:prstGeom prst="rect">
              <a:avLst/>
            </a:prstGeom>
          </p:spPr>
        </p:pic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3717" t="12680" r="12345" b="4877"/>
          <a:stretch>
            <a:fillRect/>
          </a:stretch>
        </p:blipFill>
        <p:spPr>
          <a:xfrm>
            <a:off x="2076114" y="3086100"/>
            <a:ext cx="7314196" cy="4587469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319281" y="8550401"/>
            <a:ext cx="9360432" cy="357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8"/>
              </a:lnSpc>
              <a:spcBef>
                <a:spcPct val="0"/>
              </a:spcBef>
            </a:pPr>
            <a:r>
              <a:rPr lang="en-US" sz="2113" u="sng">
                <a:solidFill>
                  <a:srgbClr val="230871"/>
                </a:solidFill>
                <a:latin typeface="Open Sans Extra Bold"/>
                <a:hlinkClick r:id="rId5" tooltip="https://sites.google.com/view/etwinningvlaanderen/home"/>
              </a:rPr>
              <a:t>https://sites.google.com/view/etwinningvlaanderen/home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54996" y="1436633"/>
            <a:ext cx="15621697" cy="982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90"/>
              </a:lnSpc>
            </a:pPr>
            <a:r>
              <a:rPr lang="en-US" sz="5850">
                <a:solidFill>
                  <a:srgbClr val="230871"/>
                </a:solidFill>
                <a:latin typeface="Open Sans Extra Bold"/>
              </a:rPr>
              <a:t>Tools for eTwinning projects +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ideeën</a:t>
            </a:r>
            <a:endParaRPr lang="en-US" sz="5850">
              <a:solidFill>
                <a:srgbClr val="230871"/>
              </a:solidFill>
              <a:latin typeface="Open Sans Extra Bold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171CA299-ACA6-F289-A8A0-F3F00278D373}"/>
              </a:ext>
            </a:extLst>
          </p:cNvPr>
          <p:cNvSpPr txBox="1"/>
          <p:nvPr/>
        </p:nvSpPr>
        <p:spPr>
          <a:xfrm>
            <a:off x="426720" y="890778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25418-45BF-CF0B-CE8C-46A57985A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57C0BBB-0D4F-1DFA-6DF9-F0B685DA7C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388265" y="8996332"/>
            <a:ext cx="2456120" cy="983727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C16910E5-45EC-FEE4-9FFE-7CC25C6D44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78832" y="9156915"/>
            <a:ext cx="4004508" cy="71580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E0B0431F-DA61-3957-ADD2-19549043F0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153485" y="8900397"/>
            <a:ext cx="2562996" cy="1079662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51435041-6EBF-A4D5-5B08-D49F806E9F6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1646940" y="-202700"/>
            <a:ext cx="5787772" cy="3858515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1AE2CD67-057E-D8F6-2767-FA112A6FC8C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0"/>
            <a:ext cx="7498865" cy="5444912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FABE6C29-ADBA-AA9F-E642-99B081566539}"/>
              </a:ext>
            </a:extLst>
          </p:cNvPr>
          <p:cNvSpPr txBox="1"/>
          <p:nvPr/>
        </p:nvSpPr>
        <p:spPr>
          <a:xfrm>
            <a:off x="4117493" y="4936997"/>
            <a:ext cx="9494098" cy="3048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sz="5750" err="1">
                <a:solidFill>
                  <a:srgbClr val="230871"/>
                </a:solidFill>
                <a:latin typeface="Open Sans"/>
              </a:rPr>
              <a:t>Jouw</a:t>
            </a:r>
            <a:r>
              <a:rPr lang="en-US" sz="575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5750" err="1">
                <a:solidFill>
                  <a:srgbClr val="230871"/>
                </a:solidFill>
                <a:latin typeface="Open Sans"/>
              </a:rPr>
              <a:t>projectidee</a:t>
            </a:r>
            <a:r>
              <a:rPr lang="en-US" sz="5750">
                <a:solidFill>
                  <a:srgbClr val="230871"/>
                </a:solidFill>
                <a:latin typeface="Open Sans"/>
              </a:rPr>
              <a:t>!</a:t>
            </a:r>
            <a:endParaRPr lang="en-US" sz="575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algn="ctr">
              <a:lnSpc>
                <a:spcPts val="8102"/>
              </a:lnSpc>
            </a:pPr>
            <a:endParaRPr lang="en-US" sz="575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  <a:p>
            <a:pPr algn="ctr">
              <a:lnSpc>
                <a:spcPts val="8102"/>
              </a:lnSpc>
            </a:pPr>
            <a:r>
              <a:rPr lang="en-US" sz="5750">
                <a:solidFill>
                  <a:srgbClr val="230871"/>
                </a:solidFill>
                <a:latin typeface="Open Sans"/>
              </a:rPr>
              <a:t>Babbel</a:t>
            </a:r>
            <a:endParaRPr lang="en-US" sz="5750">
              <a:solidFill>
                <a:srgbClr val="23087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C4E897F8-B028-FF34-BD15-68591D29742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28508" y="8900397"/>
            <a:ext cx="1548894" cy="1076476"/>
          </a:xfrm>
          <a:prstGeom prst="rect">
            <a:avLst/>
          </a:prstGeom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E112687F-97C0-8239-316B-DAE8E704C747}"/>
              </a:ext>
            </a:extLst>
          </p:cNvPr>
          <p:cNvSpPr txBox="1"/>
          <p:nvPr/>
        </p:nvSpPr>
        <p:spPr>
          <a:xfrm>
            <a:off x="528508" y="3311019"/>
            <a:ext cx="5509348" cy="1313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33"/>
              </a:lnSpc>
            </a:pPr>
            <a:r>
              <a:rPr lang="en-US" sz="3666">
                <a:solidFill>
                  <a:srgbClr val="8A7DA5"/>
                </a:solidFill>
                <a:latin typeface="Poppins Medium"/>
              </a:rPr>
              <a:t>de online community </a:t>
            </a:r>
          </a:p>
          <a:p>
            <a:pPr>
              <a:lnSpc>
                <a:spcPts val="5133"/>
              </a:lnSpc>
            </a:pPr>
            <a:r>
              <a:rPr lang="en-US" sz="3666">
                <a:solidFill>
                  <a:srgbClr val="8A7DA5"/>
                </a:solidFill>
                <a:latin typeface="Poppins Medium"/>
              </a:rPr>
              <a:t>voor scholen in Europa</a:t>
            </a: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5571450B-421D-E195-974C-FCF265DB1FF3}"/>
              </a:ext>
            </a:extLst>
          </p:cNvPr>
          <p:cNvGrpSpPr/>
          <p:nvPr/>
        </p:nvGrpSpPr>
        <p:grpSpPr>
          <a:xfrm>
            <a:off x="14983954" y="224224"/>
            <a:ext cx="5960082" cy="5960082"/>
            <a:chOff x="0" y="0"/>
            <a:chExt cx="812800" cy="8128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7B5B528A-4411-7A7C-2794-A368B7811E1A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8A7DA5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3AEBAB00-D9BA-D209-C918-BF855175F327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86328" tIns="86328" rIns="86328" bIns="86328" rtlCol="0" anchor="ctr"/>
            <a:lstStyle/>
            <a:p>
              <a:pPr algn="ctr">
                <a:lnSpc>
                  <a:spcPts val="71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DA936956-A08C-D3BF-A982-1C64834093A6}"/>
              </a:ext>
            </a:extLst>
          </p:cNvPr>
          <p:cNvGrpSpPr>
            <a:grpSpLocks noChangeAspect="1"/>
          </p:cNvGrpSpPr>
          <p:nvPr/>
        </p:nvGrpSpPr>
        <p:grpSpPr>
          <a:xfrm>
            <a:off x="13731423" y="2252690"/>
            <a:ext cx="4322644" cy="4322627"/>
            <a:chOff x="0" y="0"/>
            <a:chExt cx="6350000" cy="6349975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500B55B-80C1-0ACE-918E-379E57F11E62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4999" r="-24999"/>
              </a:stretch>
            </a:blipFill>
          </p:spPr>
          <p:txBody>
            <a:bodyPr/>
            <a:lstStyle/>
            <a:p>
              <a:endParaRPr lang="nl-BE"/>
            </a:p>
          </p:txBody>
        </p:sp>
      </p:grpSp>
      <p:pic>
        <p:nvPicPr>
          <p:cNvPr id="15" name="Picture 15">
            <a:extLst>
              <a:ext uri="{FF2B5EF4-FFF2-40B4-BE49-F238E27FC236}">
                <a16:creationId xmlns:a16="http://schemas.microsoft.com/office/drawing/2014/main" id="{BF7B2BF9-463A-DD21-A460-3DC288B11E1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344222" y="2764577"/>
            <a:ext cx="439688" cy="439688"/>
          </a:xfrm>
          <a:prstGeom prst="rect">
            <a:avLst/>
          </a:prstGeom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2D8D2675-B9DB-41DB-00E5-588BF499592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1409557" y="2041510"/>
            <a:ext cx="441183" cy="441183"/>
          </a:xfrm>
          <a:prstGeom prst="rect">
            <a:avLst/>
          </a:prstGeom>
        </p:spPr>
      </p:pic>
      <p:pic>
        <p:nvPicPr>
          <p:cNvPr id="17" name="Picture 17">
            <a:extLst>
              <a:ext uri="{FF2B5EF4-FFF2-40B4-BE49-F238E27FC236}">
                <a16:creationId xmlns:a16="http://schemas.microsoft.com/office/drawing/2014/main" id="{C9DFBF54-98C5-1238-07FA-F78BFD399AC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1385130" y="3415794"/>
            <a:ext cx="398780" cy="398780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2AF739E1-C635-F24B-0C66-E4E827B2364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1363300" y="772844"/>
            <a:ext cx="442438" cy="426953"/>
          </a:xfrm>
          <a:prstGeom prst="rect">
            <a:avLst/>
          </a:prstGeom>
        </p:spPr>
      </p:pic>
      <p:pic>
        <p:nvPicPr>
          <p:cNvPr id="19" name="Picture 19">
            <a:extLst>
              <a:ext uri="{FF2B5EF4-FFF2-40B4-BE49-F238E27FC236}">
                <a16:creationId xmlns:a16="http://schemas.microsoft.com/office/drawing/2014/main" id="{4A6CFC09-C516-B0A0-6493-CA36A1F9701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1409557" y="1439148"/>
            <a:ext cx="390832" cy="390832"/>
          </a:xfrm>
          <a:prstGeom prst="rect">
            <a:avLst/>
          </a:prstGeom>
        </p:spPr>
      </p:pic>
      <p:sp>
        <p:nvSpPr>
          <p:cNvPr id="20" name="TextBox 20">
            <a:extLst>
              <a:ext uri="{FF2B5EF4-FFF2-40B4-BE49-F238E27FC236}">
                <a16:creationId xmlns:a16="http://schemas.microsoft.com/office/drawing/2014/main" id="{D6DDF45E-F585-48A8-1F35-BC98E3265579}"/>
              </a:ext>
            </a:extLst>
          </p:cNvPr>
          <p:cNvSpPr txBox="1"/>
          <p:nvPr/>
        </p:nvSpPr>
        <p:spPr>
          <a:xfrm>
            <a:off x="11968588" y="2084127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 Vlaanderen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0ED43037-440D-5962-9546-CAE01B32E856}"/>
              </a:ext>
            </a:extLst>
          </p:cNvPr>
          <p:cNvSpPr txBox="1"/>
          <p:nvPr/>
        </p:nvSpPr>
        <p:spPr>
          <a:xfrm>
            <a:off x="11968588" y="2778370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etwinningvlaanderen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02E386F4-722E-838C-A052-07EF36FB78FD}"/>
              </a:ext>
            </a:extLst>
          </p:cNvPr>
          <p:cNvSpPr txBox="1"/>
          <p:nvPr/>
        </p:nvSpPr>
        <p:spPr>
          <a:xfrm>
            <a:off x="11968588" y="3471442"/>
            <a:ext cx="1485222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@eTwinning_be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8533DDC3-977C-EBD2-53DC-22122D8FA13F}"/>
              </a:ext>
            </a:extLst>
          </p:cNvPr>
          <p:cNvSpPr txBox="1"/>
          <p:nvPr/>
        </p:nvSpPr>
        <p:spPr>
          <a:xfrm>
            <a:off x="11968588" y="823817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  <a:hlinkClick r:id="rId19" tooltip="mailto:info@etwinning.be"/>
              </a:rPr>
              <a:t>etwinning@epos-vlaanderen.be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3BD1FD7F-675B-8682-C7C2-856A6D79BA9B}"/>
              </a:ext>
            </a:extLst>
          </p:cNvPr>
          <p:cNvSpPr txBox="1"/>
          <p:nvPr/>
        </p:nvSpPr>
        <p:spPr>
          <a:xfrm>
            <a:off x="11800389" y="1423410"/>
            <a:ext cx="2738012" cy="2869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etwinning.be/vlaanderen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01874CDB-3128-496D-3679-B2A2CEE406A5}"/>
              </a:ext>
            </a:extLst>
          </p:cNvPr>
          <p:cNvSpPr txBox="1"/>
          <p:nvPr/>
        </p:nvSpPr>
        <p:spPr>
          <a:xfrm>
            <a:off x="472440" y="826770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13321711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38057-1D1D-075F-9ACD-BE9F8C205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94D9E9F-C7B5-EFD9-CD7C-F1785BA09687}"/>
              </a:ext>
            </a:extLst>
          </p:cNvPr>
          <p:cNvSpPr txBox="1"/>
          <p:nvPr/>
        </p:nvSpPr>
        <p:spPr>
          <a:xfrm>
            <a:off x="1257300" y="1897380"/>
            <a:ext cx="15773400" cy="5029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61784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2060"/>
                </a:solidFill>
                <a:latin typeface="Open Sans"/>
              </a:rPr>
              <a:t>Neem er je </a:t>
            </a:r>
            <a:r>
              <a:rPr lang="en-US" sz="2000" b="1" err="1">
                <a:solidFill>
                  <a:srgbClr val="002060"/>
                </a:solidFill>
                <a:latin typeface="Open Sans"/>
              </a:rPr>
              <a:t>leerplan</a:t>
            </a:r>
            <a:r>
              <a:rPr lang="en-US" sz="2000" b="1">
                <a:solidFill>
                  <a:srgbClr val="002060"/>
                </a:solidFill>
                <a:latin typeface="Open Sans"/>
              </a:rPr>
              <a:t> </a:t>
            </a:r>
            <a:r>
              <a:rPr lang="en-US" sz="2000" b="1" err="1">
                <a:solidFill>
                  <a:srgbClr val="002060"/>
                </a:solidFill>
                <a:latin typeface="Open Sans"/>
              </a:rPr>
              <a:t>bij</a:t>
            </a:r>
            <a:r>
              <a:rPr lang="en-US" sz="2000" b="1">
                <a:solidFill>
                  <a:srgbClr val="002060"/>
                </a:solidFill>
                <a:latin typeface="Open Sans"/>
              </a:rPr>
              <a:t> en </a:t>
            </a:r>
            <a:r>
              <a:rPr lang="en-US" sz="2000" b="1" err="1">
                <a:solidFill>
                  <a:srgbClr val="002060"/>
                </a:solidFill>
                <a:latin typeface="Open Sans"/>
              </a:rPr>
              <a:t>bekijk</a:t>
            </a:r>
            <a:r>
              <a:rPr lang="en-US" sz="2000" b="1">
                <a:solidFill>
                  <a:srgbClr val="002060"/>
                </a:solidFill>
                <a:latin typeface="Open Sans"/>
              </a:rPr>
              <a:t> je cursus.</a:t>
            </a:r>
          </a:p>
          <a:p>
            <a:pPr marL="1118984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  <a:latin typeface="Open Sans"/>
              </a:rPr>
              <a:t>Over </a:t>
            </a:r>
            <a:r>
              <a:rPr lang="en-US" sz="2000" err="1">
                <a:solidFill>
                  <a:srgbClr val="002060"/>
                </a:solidFill>
                <a:latin typeface="Open Sans"/>
              </a:rPr>
              <a:t>welke</a:t>
            </a:r>
            <a:r>
              <a:rPr lang="en-US" sz="2000">
                <a:solidFill>
                  <a:srgbClr val="002060"/>
                </a:solidFill>
                <a:latin typeface="Open Sans"/>
              </a:rPr>
              <a:t> </a:t>
            </a:r>
            <a:r>
              <a:rPr lang="en-US" sz="2000" b="1" err="1">
                <a:solidFill>
                  <a:srgbClr val="002060"/>
                </a:solidFill>
                <a:latin typeface="Open Sans"/>
              </a:rPr>
              <a:t>onderwerpen</a:t>
            </a:r>
            <a:r>
              <a:rPr lang="en-US" sz="2000">
                <a:solidFill>
                  <a:srgbClr val="002060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002060"/>
                </a:solidFill>
                <a:latin typeface="Open Sans"/>
              </a:rPr>
              <a:t>zou</a:t>
            </a:r>
            <a:r>
              <a:rPr lang="en-US" sz="2000">
                <a:solidFill>
                  <a:srgbClr val="002060"/>
                </a:solidFill>
                <a:latin typeface="Open Sans"/>
              </a:rPr>
              <a:t> je </a:t>
            </a:r>
            <a:r>
              <a:rPr lang="en-US" sz="2000" err="1">
                <a:solidFill>
                  <a:srgbClr val="002060"/>
                </a:solidFill>
                <a:latin typeface="Open Sans"/>
              </a:rPr>
              <a:t>graag</a:t>
            </a:r>
            <a:r>
              <a:rPr lang="en-US" sz="2000">
                <a:solidFill>
                  <a:srgbClr val="002060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002060"/>
                </a:solidFill>
                <a:latin typeface="Open Sans"/>
              </a:rPr>
              <a:t>een</a:t>
            </a:r>
            <a:r>
              <a:rPr lang="en-US" sz="2000">
                <a:solidFill>
                  <a:srgbClr val="002060"/>
                </a:solidFill>
                <a:latin typeface="Open Sans"/>
              </a:rPr>
              <a:t> eTwinning-project </a:t>
            </a:r>
            <a:r>
              <a:rPr lang="en-US" sz="2000" err="1">
                <a:solidFill>
                  <a:srgbClr val="002060"/>
                </a:solidFill>
                <a:latin typeface="Open Sans"/>
              </a:rPr>
              <a:t>opstarten</a:t>
            </a:r>
            <a:r>
              <a:rPr lang="en-US" sz="2000">
                <a:solidFill>
                  <a:srgbClr val="002060"/>
                </a:solidFill>
                <a:latin typeface="Open Sans"/>
              </a:rPr>
              <a:t>?</a:t>
            </a:r>
          </a:p>
          <a:p>
            <a:pPr marL="1118984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rgbClr val="002060"/>
                </a:solidFill>
                <a:latin typeface="Open Sans"/>
              </a:rPr>
              <a:t>Welke</a:t>
            </a:r>
            <a:r>
              <a:rPr lang="en-US" sz="2000">
                <a:solidFill>
                  <a:srgbClr val="002060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002060"/>
                </a:solidFill>
                <a:latin typeface="Open Sans"/>
              </a:rPr>
              <a:t>vaardigheden</a:t>
            </a:r>
            <a:r>
              <a:rPr lang="en-US" sz="2000">
                <a:solidFill>
                  <a:srgbClr val="002060"/>
                </a:solidFill>
                <a:latin typeface="Open Sans"/>
              </a:rPr>
              <a:t>, </a:t>
            </a:r>
            <a:r>
              <a:rPr lang="en-US" sz="2000" err="1">
                <a:solidFill>
                  <a:srgbClr val="002060"/>
                </a:solidFill>
                <a:latin typeface="Open Sans"/>
              </a:rPr>
              <a:t>kennis</a:t>
            </a:r>
            <a:r>
              <a:rPr lang="en-US" sz="2000">
                <a:solidFill>
                  <a:srgbClr val="002060"/>
                </a:solidFill>
                <a:latin typeface="Open Sans"/>
              </a:rPr>
              <a:t>, tools… </a:t>
            </a:r>
            <a:r>
              <a:rPr lang="en-US" sz="2000" err="1">
                <a:solidFill>
                  <a:srgbClr val="002060"/>
                </a:solidFill>
                <a:latin typeface="Open Sans"/>
              </a:rPr>
              <a:t>wil</a:t>
            </a:r>
            <a:r>
              <a:rPr lang="en-US" sz="2000">
                <a:solidFill>
                  <a:srgbClr val="002060"/>
                </a:solidFill>
                <a:latin typeface="Open Sans"/>
              </a:rPr>
              <a:t> je </a:t>
            </a:r>
            <a:r>
              <a:rPr lang="en-US" sz="2000" err="1">
                <a:solidFill>
                  <a:srgbClr val="002060"/>
                </a:solidFill>
                <a:latin typeface="Open Sans"/>
              </a:rPr>
              <a:t>leerlingen</a:t>
            </a:r>
            <a:r>
              <a:rPr lang="en-US" sz="2000">
                <a:solidFill>
                  <a:srgbClr val="002060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002060"/>
                </a:solidFill>
                <a:latin typeface="Open Sans"/>
              </a:rPr>
              <a:t>bijbrengen</a:t>
            </a:r>
            <a:r>
              <a:rPr lang="en-US" sz="2000">
                <a:solidFill>
                  <a:srgbClr val="002060"/>
                </a:solidFill>
                <a:latin typeface="Open Sans"/>
              </a:rPr>
              <a:t>? Hoe </a:t>
            </a:r>
            <a:r>
              <a:rPr lang="en-US" sz="2000" err="1">
                <a:solidFill>
                  <a:srgbClr val="002060"/>
                </a:solidFill>
                <a:latin typeface="Open Sans"/>
              </a:rPr>
              <a:t>kan</a:t>
            </a:r>
            <a:r>
              <a:rPr lang="en-US" sz="2000">
                <a:solidFill>
                  <a:srgbClr val="002060"/>
                </a:solidFill>
                <a:latin typeface="Open Sans"/>
              </a:rPr>
              <a:t> je </a:t>
            </a:r>
            <a:r>
              <a:rPr lang="en-US" sz="2000" err="1">
                <a:solidFill>
                  <a:srgbClr val="002060"/>
                </a:solidFill>
                <a:latin typeface="Open Sans"/>
              </a:rPr>
              <a:t>deze</a:t>
            </a:r>
            <a:r>
              <a:rPr lang="en-US" sz="2000">
                <a:solidFill>
                  <a:srgbClr val="002060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002060"/>
                </a:solidFill>
                <a:latin typeface="Open Sans"/>
              </a:rPr>
              <a:t>aanleren</a:t>
            </a:r>
            <a:r>
              <a:rPr lang="en-US" sz="2000">
                <a:solidFill>
                  <a:srgbClr val="002060"/>
                </a:solidFill>
                <a:latin typeface="Open Sans"/>
              </a:rPr>
              <a:t> in </a:t>
            </a:r>
            <a:r>
              <a:rPr lang="en-US" sz="2000" err="1">
                <a:solidFill>
                  <a:srgbClr val="002060"/>
                </a:solidFill>
                <a:latin typeface="Open Sans"/>
              </a:rPr>
              <a:t>een</a:t>
            </a:r>
            <a:r>
              <a:rPr lang="en-US" sz="2000">
                <a:solidFill>
                  <a:srgbClr val="002060"/>
                </a:solidFill>
                <a:latin typeface="Open Sans"/>
              </a:rPr>
              <a:t> eTwinning-project?</a:t>
            </a:r>
          </a:p>
          <a:p>
            <a:pPr marL="776084" lvl="2">
              <a:lnSpc>
                <a:spcPct val="150000"/>
              </a:lnSpc>
            </a:pPr>
            <a:r>
              <a:rPr lang="en-US" sz="2000">
                <a:solidFill>
                  <a:srgbClr val="002060"/>
                </a:solidFill>
                <a:latin typeface="Open Sans"/>
              </a:rPr>
              <a:t> </a:t>
            </a:r>
          </a:p>
          <a:p>
            <a:pPr marL="661784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rgbClr val="230871"/>
                </a:solidFill>
                <a:latin typeface="Open Sans"/>
              </a:rPr>
              <a:t>Bekijk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de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projectdagen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of –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weken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op school: MOS,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buitenlandse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reizen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/GWP,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sportdagen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, …</a:t>
            </a:r>
          </a:p>
          <a:p>
            <a:pPr marL="637769" lvl="1" indent="-318885">
              <a:lnSpc>
                <a:spcPct val="150000"/>
              </a:lnSpc>
              <a:buFont typeface="Arial"/>
              <a:buChar char="•"/>
            </a:pPr>
            <a:endParaRPr lang="en-US" sz="2000">
              <a:solidFill>
                <a:srgbClr val="230871"/>
              </a:solidFill>
              <a:latin typeface="Open Sans"/>
            </a:endParaRPr>
          </a:p>
          <a:p>
            <a:pPr marL="637769" lvl="1" indent="-318885">
              <a:lnSpc>
                <a:spcPct val="150000"/>
              </a:lnSpc>
              <a:buFont typeface="Arial"/>
              <a:buChar char="•"/>
            </a:pPr>
            <a:r>
              <a:rPr lang="en-US" sz="2000">
                <a:solidFill>
                  <a:srgbClr val="230871"/>
                </a:solidFill>
                <a:latin typeface="Open Sans"/>
              </a:rPr>
              <a:t>Met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welke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collega’s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op school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kan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je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samenwerken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?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Vakoverschrijdend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b="1" err="1">
                <a:solidFill>
                  <a:srgbClr val="230871"/>
                </a:solidFill>
                <a:latin typeface="Open Sans"/>
              </a:rPr>
              <a:t>werken</a:t>
            </a:r>
            <a:r>
              <a:rPr lang="en-US" sz="2000" b="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op school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vergemakkelijkt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de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stap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naar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000" err="1">
                <a:solidFill>
                  <a:srgbClr val="230871"/>
                </a:solidFill>
                <a:latin typeface="Open Sans"/>
              </a:rPr>
              <a:t>samenwerking</a:t>
            </a:r>
            <a:r>
              <a:rPr lang="en-US" sz="2000">
                <a:solidFill>
                  <a:srgbClr val="230871"/>
                </a:solidFill>
                <a:latin typeface="Open Sans"/>
              </a:rPr>
              <a:t> met college’s elders in Europa.</a:t>
            </a:r>
          </a:p>
          <a:p>
            <a:pPr marL="637769" lvl="1" indent="-318885">
              <a:lnSpc>
                <a:spcPct val="150000"/>
              </a:lnSpc>
              <a:buFont typeface="Arial"/>
              <a:buChar char="•"/>
            </a:pPr>
            <a:endParaRPr lang="en-US" sz="2000">
              <a:solidFill>
                <a:srgbClr val="230871"/>
              </a:solidFill>
              <a:latin typeface="Open Sans"/>
            </a:endParaRPr>
          </a:p>
          <a:p>
            <a:pPr marL="637769" lvl="1" indent="-318885">
              <a:lnSpc>
                <a:spcPct val="150000"/>
              </a:lnSpc>
              <a:buFont typeface="Arial"/>
              <a:buChar char="•"/>
            </a:pPr>
            <a:r>
              <a:rPr lang="nl-BE" sz="200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 kan de checklist hier downloaden (word &amp; PDF): </a:t>
            </a:r>
            <a:r>
              <a:rPr lang="nl-BE" sz="2000">
                <a:solidFill>
                  <a:srgbClr val="0000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https://etwinning.be/vlaanderen/</a:t>
            </a:r>
          </a:p>
          <a:p>
            <a:pPr marL="318884" lvl="1">
              <a:lnSpc>
                <a:spcPct val="150000"/>
              </a:lnSpc>
            </a:pPr>
            <a:r>
              <a:rPr lang="nl-BE" sz="2000">
                <a:solidFill>
                  <a:srgbClr val="0000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checklist-om-een-etwinning-project-op-te-starten-een-nationaal-kwaliteitslabel-te-verdienen</a:t>
            </a:r>
            <a:r>
              <a:rPr lang="nl-BE" sz="200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nl-BE" sz="200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AF15FD22-8DE7-0B17-FFC1-A5E945254903}"/>
              </a:ext>
            </a:extLst>
          </p:cNvPr>
          <p:cNvSpPr txBox="1"/>
          <p:nvPr/>
        </p:nvSpPr>
        <p:spPr>
          <a:xfrm>
            <a:off x="1066800" y="723900"/>
            <a:ext cx="11353800" cy="982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90"/>
              </a:lnSpc>
            </a:pP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Jouw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projectidee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?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Twinspace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A07492B-4888-2D86-C3B2-091FEADA8D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pic>
        <p:nvPicPr>
          <p:cNvPr id="5" name="Afbeelding 4" descr="Afbeelding met patroon, tekst, Graphics, schermopname&#10;&#10;Automatisch gegenereerde beschrijving">
            <a:extLst>
              <a:ext uri="{FF2B5EF4-FFF2-40B4-BE49-F238E27FC236}">
                <a16:creationId xmlns:a16="http://schemas.microsoft.com/office/drawing/2014/main" id="{5CAB3BFF-C981-285C-BB49-518788B179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4" t="8451" r="12513" b="7035"/>
          <a:stretch/>
        </p:blipFill>
        <p:spPr>
          <a:xfrm>
            <a:off x="13018321" y="5310961"/>
            <a:ext cx="3708749" cy="4146428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A90B17A2-4197-FA19-682C-520BF3CD9660}"/>
              </a:ext>
            </a:extLst>
          </p:cNvPr>
          <p:cNvSpPr txBox="1"/>
          <p:nvPr/>
        </p:nvSpPr>
        <p:spPr>
          <a:xfrm>
            <a:off x="2029386" y="7200900"/>
            <a:ext cx="10000129" cy="1889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7769" lvl="1" indent="-318885">
              <a:lnSpc>
                <a:spcPct val="150000"/>
              </a:lnSpc>
              <a:buFont typeface="Arial"/>
              <a:buChar char="•"/>
            </a:pPr>
            <a:r>
              <a:rPr lang="nl-BE" sz="200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Schrijf of </a:t>
            </a:r>
            <a:r>
              <a:rPr lang="nl-BE" sz="2000">
                <a:solidFill>
                  <a:srgbClr val="0000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deze </a:t>
            </a:r>
            <a:r>
              <a:rPr lang="nl-BE" sz="2000" err="1">
                <a:solidFill>
                  <a:srgbClr val="0000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padlet</a:t>
            </a:r>
            <a:r>
              <a:rPr lang="nl-BE" sz="200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nl-BE" sz="200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 projectidee neer en/of reageer op andere ideeën. </a:t>
            </a:r>
            <a:r>
              <a:rPr lang="nl-NL" sz="200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Let op! Maak geen project aan in ESEP met als </a:t>
            </a:r>
            <a:r>
              <a:rPr lang="nl-NL" sz="2000" err="1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founder</a:t>
            </a:r>
            <a:r>
              <a:rPr lang="nl-NL" sz="200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en co-</a:t>
            </a:r>
            <a:r>
              <a:rPr lang="nl-NL" sz="2000" err="1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founder</a:t>
            </a:r>
            <a:r>
              <a:rPr lang="nl-NL" sz="200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Vlaamse leerkrachten! Als je dit wel doet, dan kan je na afsluiting van je project geen kwaliteitslabel voor je project aanvragen.</a:t>
            </a:r>
            <a:endParaRPr lang="nl-BE" sz="2000">
              <a:solidFill>
                <a:srgbClr val="23087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300ADC4-2B39-5855-12ED-DC58C7D9CD77}"/>
              </a:ext>
            </a:extLst>
          </p:cNvPr>
          <p:cNvSpPr txBox="1"/>
          <p:nvPr/>
        </p:nvSpPr>
        <p:spPr>
          <a:xfrm>
            <a:off x="472440" y="826770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31160592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3DD2C-ECE8-8FEE-EC40-76EE92641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30EDA3A-EEB8-912B-2BD3-F46EF3D2B4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388265" y="8996332"/>
            <a:ext cx="2456120" cy="983727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D06DB8F2-C199-0C5B-A28A-261BED13C1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78832" y="9156915"/>
            <a:ext cx="4004508" cy="71580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9CB9783-87D1-5D99-0E77-00B7A2692D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153485" y="8900397"/>
            <a:ext cx="2562996" cy="1079662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04927B14-9EC4-380F-B408-317F303891D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1646940" y="-202700"/>
            <a:ext cx="5787772" cy="3858515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51DC52A3-DF49-2261-87B3-A23B6D985ED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0"/>
            <a:ext cx="7498865" cy="5444912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CB041FB6-7627-2F8E-287A-441E615C4137}"/>
              </a:ext>
            </a:extLst>
          </p:cNvPr>
          <p:cNvSpPr txBox="1"/>
          <p:nvPr/>
        </p:nvSpPr>
        <p:spPr>
          <a:xfrm>
            <a:off x="4237324" y="4390120"/>
            <a:ext cx="9494098" cy="4086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sz="5787">
                <a:solidFill>
                  <a:srgbClr val="230871"/>
                </a:solidFill>
                <a:latin typeface="Open Sans"/>
              </a:rPr>
              <a:t>De </a:t>
            </a:r>
            <a:r>
              <a:rPr lang="en-US" sz="5787" err="1">
                <a:solidFill>
                  <a:srgbClr val="230871"/>
                </a:solidFill>
                <a:latin typeface="Open Sans"/>
              </a:rPr>
              <a:t>thuisbasis</a:t>
            </a:r>
            <a:r>
              <a:rPr lang="en-US" sz="5787">
                <a:solidFill>
                  <a:srgbClr val="230871"/>
                </a:solidFill>
                <a:latin typeface="Open Sans"/>
              </a:rPr>
              <a:t> van eTwinning: </a:t>
            </a:r>
          </a:p>
          <a:p>
            <a:pPr algn="ctr">
              <a:lnSpc>
                <a:spcPts val="8102"/>
              </a:lnSpc>
            </a:pPr>
            <a:r>
              <a:rPr lang="en-US" sz="5787">
                <a:solidFill>
                  <a:srgbClr val="230871"/>
                </a:solidFill>
                <a:latin typeface="Open Sans"/>
              </a:rPr>
              <a:t>European School Education Platform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3A993F50-3241-FDA4-7CC9-B4D6E11F16C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28508" y="8900397"/>
            <a:ext cx="1548894" cy="1076476"/>
          </a:xfrm>
          <a:prstGeom prst="rect">
            <a:avLst/>
          </a:prstGeom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E9653574-E591-C60D-CCBC-8D4590470A61}"/>
              </a:ext>
            </a:extLst>
          </p:cNvPr>
          <p:cNvSpPr txBox="1"/>
          <p:nvPr/>
        </p:nvSpPr>
        <p:spPr>
          <a:xfrm>
            <a:off x="528508" y="3311019"/>
            <a:ext cx="5509348" cy="1313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33"/>
              </a:lnSpc>
            </a:pPr>
            <a:r>
              <a:rPr lang="en-US" sz="3666">
                <a:solidFill>
                  <a:srgbClr val="8A7DA5"/>
                </a:solidFill>
                <a:latin typeface="Poppins Medium"/>
              </a:rPr>
              <a:t>de online community </a:t>
            </a:r>
          </a:p>
          <a:p>
            <a:pPr>
              <a:lnSpc>
                <a:spcPts val="5133"/>
              </a:lnSpc>
            </a:pPr>
            <a:r>
              <a:rPr lang="en-US" sz="3666">
                <a:solidFill>
                  <a:srgbClr val="8A7DA5"/>
                </a:solidFill>
                <a:latin typeface="Poppins Medium"/>
              </a:rPr>
              <a:t>voor scholen in Europa</a:t>
            </a: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8DF56B66-9622-0F31-2F2C-639D00F93078}"/>
              </a:ext>
            </a:extLst>
          </p:cNvPr>
          <p:cNvGrpSpPr/>
          <p:nvPr/>
        </p:nvGrpSpPr>
        <p:grpSpPr>
          <a:xfrm>
            <a:off x="14983954" y="224224"/>
            <a:ext cx="5960082" cy="5960082"/>
            <a:chOff x="0" y="0"/>
            <a:chExt cx="812800" cy="8128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35D1DA3-B7AE-D522-D751-0D77E321D6DE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8A7DA5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3CFF3972-8B7E-0B36-D449-652B49372C5D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86328" tIns="86328" rIns="86328" bIns="86328" rtlCol="0" anchor="ctr"/>
            <a:lstStyle/>
            <a:p>
              <a:pPr algn="ctr">
                <a:lnSpc>
                  <a:spcPts val="71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8EA40068-440A-D0B3-E98E-5B450BC5CC1E}"/>
              </a:ext>
            </a:extLst>
          </p:cNvPr>
          <p:cNvGrpSpPr>
            <a:grpSpLocks noChangeAspect="1"/>
          </p:cNvGrpSpPr>
          <p:nvPr/>
        </p:nvGrpSpPr>
        <p:grpSpPr>
          <a:xfrm>
            <a:off x="13731423" y="2252690"/>
            <a:ext cx="4322644" cy="4322627"/>
            <a:chOff x="0" y="0"/>
            <a:chExt cx="6350000" cy="6349975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67BE1F8-1707-D45E-F4ED-3F54EDAC827C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4999" r="-24999"/>
              </a:stretch>
            </a:blipFill>
          </p:spPr>
          <p:txBody>
            <a:bodyPr/>
            <a:lstStyle/>
            <a:p>
              <a:endParaRPr lang="nl-BE"/>
            </a:p>
          </p:txBody>
        </p:sp>
      </p:grpSp>
      <p:pic>
        <p:nvPicPr>
          <p:cNvPr id="15" name="Picture 15">
            <a:extLst>
              <a:ext uri="{FF2B5EF4-FFF2-40B4-BE49-F238E27FC236}">
                <a16:creationId xmlns:a16="http://schemas.microsoft.com/office/drawing/2014/main" id="{B2C493FA-F600-DED5-F188-B12665899D8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344222" y="2764577"/>
            <a:ext cx="439688" cy="439688"/>
          </a:xfrm>
          <a:prstGeom prst="rect">
            <a:avLst/>
          </a:prstGeom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28ADC2CE-65A1-CD88-78B8-9299022977E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1409557" y="2041510"/>
            <a:ext cx="441183" cy="441183"/>
          </a:xfrm>
          <a:prstGeom prst="rect">
            <a:avLst/>
          </a:prstGeom>
        </p:spPr>
      </p:pic>
      <p:pic>
        <p:nvPicPr>
          <p:cNvPr id="17" name="Picture 17">
            <a:extLst>
              <a:ext uri="{FF2B5EF4-FFF2-40B4-BE49-F238E27FC236}">
                <a16:creationId xmlns:a16="http://schemas.microsoft.com/office/drawing/2014/main" id="{897BD65F-1676-F687-1C56-3DE39FF9E48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1385130" y="3415794"/>
            <a:ext cx="398780" cy="398780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491F0136-5F5D-5239-3172-9DA22CD20ED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1363300" y="772844"/>
            <a:ext cx="442438" cy="426953"/>
          </a:xfrm>
          <a:prstGeom prst="rect">
            <a:avLst/>
          </a:prstGeom>
        </p:spPr>
      </p:pic>
      <p:pic>
        <p:nvPicPr>
          <p:cNvPr id="19" name="Picture 19">
            <a:extLst>
              <a:ext uri="{FF2B5EF4-FFF2-40B4-BE49-F238E27FC236}">
                <a16:creationId xmlns:a16="http://schemas.microsoft.com/office/drawing/2014/main" id="{54E568F0-90C1-0322-AA35-C8E44DEDB36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1409557" y="1439148"/>
            <a:ext cx="390832" cy="390832"/>
          </a:xfrm>
          <a:prstGeom prst="rect">
            <a:avLst/>
          </a:prstGeom>
        </p:spPr>
      </p:pic>
      <p:sp>
        <p:nvSpPr>
          <p:cNvPr id="20" name="TextBox 20">
            <a:extLst>
              <a:ext uri="{FF2B5EF4-FFF2-40B4-BE49-F238E27FC236}">
                <a16:creationId xmlns:a16="http://schemas.microsoft.com/office/drawing/2014/main" id="{05931C4C-9E6B-0460-6D91-892A8832B4B8}"/>
              </a:ext>
            </a:extLst>
          </p:cNvPr>
          <p:cNvSpPr txBox="1"/>
          <p:nvPr/>
        </p:nvSpPr>
        <p:spPr>
          <a:xfrm>
            <a:off x="11968588" y="2084127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 Vlaanderen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83BCB594-070B-DC1A-A33B-DC2C8B910391}"/>
              </a:ext>
            </a:extLst>
          </p:cNvPr>
          <p:cNvSpPr txBox="1"/>
          <p:nvPr/>
        </p:nvSpPr>
        <p:spPr>
          <a:xfrm>
            <a:off x="11968588" y="2778370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etwinningvlaanderen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B3B9E22F-46F2-DDE1-BB2D-CC1A74DABD45}"/>
              </a:ext>
            </a:extLst>
          </p:cNvPr>
          <p:cNvSpPr txBox="1"/>
          <p:nvPr/>
        </p:nvSpPr>
        <p:spPr>
          <a:xfrm>
            <a:off x="11968588" y="3471442"/>
            <a:ext cx="1485222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@eTwinning_be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8BB35740-C2BF-CED7-3F7B-6E57379922B9}"/>
              </a:ext>
            </a:extLst>
          </p:cNvPr>
          <p:cNvSpPr txBox="1"/>
          <p:nvPr/>
        </p:nvSpPr>
        <p:spPr>
          <a:xfrm>
            <a:off x="11968588" y="823817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  <a:hlinkClick r:id="rId19" tooltip="mailto:info@etwinning.be"/>
              </a:rPr>
              <a:t>etwinning@epos-vlaanderen.be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97416ED9-BCA2-AB83-F19D-60DA32ACBDC8}"/>
              </a:ext>
            </a:extLst>
          </p:cNvPr>
          <p:cNvSpPr txBox="1"/>
          <p:nvPr/>
        </p:nvSpPr>
        <p:spPr>
          <a:xfrm>
            <a:off x="11800389" y="1423410"/>
            <a:ext cx="2738012" cy="2869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etwinning.be/vlaanderen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425BC9EE-E81B-F3CF-FE2D-037A35CD07BF}"/>
              </a:ext>
            </a:extLst>
          </p:cNvPr>
          <p:cNvSpPr txBox="1"/>
          <p:nvPr/>
        </p:nvSpPr>
        <p:spPr>
          <a:xfrm>
            <a:off x="320040" y="848106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3916751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295400" y="1104900"/>
            <a:ext cx="14272644" cy="982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190"/>
              </a:lnSpc>
            </a:pP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Voorbeeld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Project &amp;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TwinSpace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</a:t>
            </a:r>
          </a:p>
        </p:txBody>
      </p:sp>
      <p:pic>
        <p:nvPicPr>
          <p:cNvPr id="4" name="Afbeelding 3" descr="Afbeelding met tekst, schermopname, software, Webpagina&#10;&#10;Automatisch gegenereerde beschrijving">
            <a:extLst>
              <a:ext uri="{FF2B5EF4-FFF2-40B4-BE49-F238E27FC236}">
                <a16:creationId xmlns:a16="http://schemas.microsoft.com/office/drawing/2014/main" id="{CE7A9D7C-3672-28E9-F4EB-F893B61992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t="16667" r="25834" b="5555"/>
          <a:stretch/>
        </p:blipFill>
        <p:spPr>
          <a:xfrm>
            <a:off x="1295400" y="2628900"/>
            <a:ext cx="6553200" cy="5734050"/>
          </a:xfrm>
          <a:prstGeom prst="rect">
            <a:avLst/>
          </a:prstGeom>
        </p:spPr>
      </p:pic>
      <p:pic>
        <p:nvPicPr>
          <p:cNvPr id="6" name="Afbeelding 5" descr="Afbeelding met tekst, schermopname, software, Computerpictogram&#10;&#10;Automatisch gegenereerde beschrijving">
            <a:extLst>
              <a:ext uri="{FF2B5EF4-FFF2-40B4-BE49-F238E27FC236}">
                <a16:creationId xmlns:a16="http://schemas.microsoft.com/office/drawing/2014/main" id="{0972EFE6-F17C-5F03-3617-35DB90A48C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2" t="12963" r="18334" b="13704"/>
          <a:stretch/>
        </p:blipFill>
        <p:spPr>
          <a:xfrm>
            <a:off x="9677400" y="3002004"/>
            <a:ext cx="7658100" cy="4987842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A2A75362-6829-5630-17FB-D4BDD85449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21316892">
            <a:off x="8095585" y="4718117"/>
            <a:ext cx="1276772" cy="386224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C79604FF-6F23-FA97-47B9-522ED28DCB82}"/>
              </a:ext>
            </a:extLst>
          </p:cNvPr>
          <p:cNvSpPr txBox="1"/>
          <p:nvPr/>
        </p:nvSpPr>
        <p:spPr>
          <a:xfrm>
            <a:off x="502920" y="828294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</a:rPr>
              <a:t>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22342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295400" y="1181100"/>
            <a:ext cx="16459200" cy="982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190"/>
              </a:lnSpc>
            </a:pPr>
            <a:r>
              <a:rPr lang="en-US" sz="5850">
                <a:solidFill>
                  <a:srgbClr val="230871"/>
                </a:solidFill>
                <a:latin typeface="Open Sans Extra Bold"/>
              </a:rPr>
              <a:t>Hoe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gebruik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je de </a:t>
            </a: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TwinSpace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? </a:t>
            </a:r>
          </a:p>
        </p:txBody>
      </p:sp>
      <p:pic>
        <p:nvPicPr>
          <p:cNvPr id="7" name="Afbeelding 6" descr="Afbeelding met tekst, elektronica, schermopname, software&#10;&#10;Automatisch gegenereerde beschrijving">
            <a:extLst>
              <a:ext uri="{FF2B5EF4-FFF2-40B4-BE49-F238E27FC236}">
                <a16:creationId xmlns:a16="http://schemas.microsoft.com/office/drawing/2014/main" id="{B5381A71-288F-B124-FED0-4317DEF1D7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35503" r="43334" b="4498"/>
          <a:stretch/>
        </p:blipFill>
        <p:spPr>
          <a:xfrm>
            <a:off x="2819400" y="3512418"/>
            <a:ext cx="5410200" cy="5477828"/>
          </a:xfrm>
          <a:prstGeom prst="rect">
            <a:avLst/>
          </a:prstGeom>
        </p:spPr>
      </p:pic>
      <p:pic>
        <p:nvPicPr>
          <p:cNvPr id="9" name="Afbeelding 8" descr="Afbeelding met tekst, elektronica, schermopname, software&#10;&#10;Automatisch gegenereerde beschrijving">
            <a:extLst>
              <a:ext uri="{FF2B5EF4-FFF2-40B4-BE49-F238E27FC236}">
                <a16:creationId xmlns:a16="http://schemas.microsoft.com/office/drawing/2014/main" id="{0B1087DB-F2DD-28D9-5795-B886C28B73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t="32963" r="35833" b="5555"/>
          <a:stretch/>
        </p:blipFill>
        <p:spPr>
          <a:xfrm>
            <a:off x="9372599" y="3215056"/>
            <a:ext cx="6712239" cy="580329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26A0A116-673B-178B-B959-D63121053F3E}"/>
              </a:ext>
            </a:extLst>
          </p:cNvPr>
          <p:cNvSpPr txBox="1"/>
          <p:nvPr/>
        </p:nvSpPr>
        <p:spPr>
          <a:xfrm>
            <a:off x="502920" y="7947660"/>
            <a:ext cx="457200" cy="6615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</a:rPr>
              <a:t>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6910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pic>
        <p:nvPicPr>
          <p:cNvPr id="3" name="Afbeelding 2" descr="Afbeelding met tekst, schermopname, software, Computerpictogram&#10;&#10;Automatisch gegenereerde beschrijving">
            <a:extLst>
              <a:ext uri="{FF2B5EF4-FFF2-40B4-BE49-F238E27FC236}">
                <a16:creationId xmlns:a16="http://schemas.microsoft.com/office/drawing/2014/main" id="{1CAC7293-DFCF-3665-1E39-979822C564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t="22169" r="23334" b="6719"/>
          <a:stretch/>
        </p:blipFill>
        <p:spPr>
          <a:xfrm>
            <a:off x="1163052" y="2225574"/>
            <a:ext cx="7954567" cy="5965926"/>
          </a:xfrm>
          <a:prstGeom prst="rect">
            <a:avLst/>
          </a:prstGeom>
        </p:spPr>
      </p:pic>
      <p:pic>
        <p:nvPicPr>
          <p:cNvPr id="6" name="Afbeelding 5" descr="Afbeelding met tekst, schermopname, software, Computerpictogram&#10;&#10;Automatisch gegenereerde beschrijving">
            <a:extLst>
              <a:ext uri="{FF2B5EF4-FFF2-40B4-BE49-F238E27FC236}">
                <a16:creationId xmlns:a16="http://schemas.microsoft.com/office/drawing/2014/main" id="{B64F19E0-0F4A-9EB2-D266-6108290BFBC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t="20676" r="28750" b="10001"/>
          <a:stretch/>
        </p:blipFill>
        <p:spPr>
          <a:xfrm>
            <a:off x="9829803" y="2225574"/>
            <a:ext cx="7046475" cy="583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8978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pic>
        <p:nvPicPr>
          <p:cNvPr id="9" name="Afbeelding 8" descr="Afbeelding met tekst, schermopname, software, Computerpictogram&#10;&#10;Automatisch gegenereerde beschrijving">
            <a:extLst>
              <a:ext uri="{FF2B5EF4-FFF2-40B4-BE49-F238E27FC236}">
                <a16:creationId xmlns:a16="http://schemas.microsoft.com/office/drawing/2014/main" id="{693287CA-DA27-5F6D-1FB9-865E484E52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3" t="26296" r="22084" b="10000"/>
          <a:stretch/>
        </p:blipFill>
        <p:spPr>
          <a:xfrm>
            <a:off x="776007" y="2739571"/>
            <a:ext cx="7774257" cy="5223329"/>
          </a:xfrm>
          <a:prstGeom prst="rect">
            <a:avLst/>
          </a:prstGeom>
        </p:spPr>
      </p:pic>
      <p:pic>
        <p:nvPicPr>
          <p:cNvPr id="11" name="Afbeelding 10" descr="Afbeelding met tekst, schermopname, software, Computerpictogram&#10;&#10;Automatisch gegenereerde beschrijving">
            <a:extLst>
              <a:ext uri="{FF2B5EF4-FFF2-40B4-BE49-F238E27FC236}">
                <a16:creationId xmlns:a16="http://schemas.microsoft.com/office/drawing/2014/main" id="{6AA01A90-6E25-983A-20D7-B061E4FBA9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t="34444" r="24584" b="11481"/>
          <a:stretch/>
        </p:blipFill>
        <p:spPr>
          <a:xfrm>
            <a:off x="8747137" y="2757618"/>
            <a:ext cx="8800951" cy="522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203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524" t="17161" r="25568" b="20049"/>
          <a:stretch>
            <a:fillRect/>
          </a:stretch>
        </p:blipFill>
        <p:spPr>
          <a:xfrm>
            <a:off x="1510344" y="4395882"/>
            <a:ext cx="4751711" cy="336274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9367" t="21784" r="15845" b="3691"/>
          <a:stretch>
            <a:fillRect/>
          </a:stretch>
        </p:blipFill>
        <p:spPr>
          <a:xfrm>
            <a:off x="7116744" y="4906817"/>
            <a:ext cx="4552192" cy="348304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039589" y="2456852"/>
            <a:ext cx="15219711" cy="1234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74"/>
              </a:lnSpc>
            </a:pPr>
            <a:r>
              <a:rPr lang="en-US" sz="2600">
                <a:solidFill>
                  <a:srgbClr val="230871"/>
                </a:solidFill>
                <a:latin typeface="Open Sans"/>
              </a:rPr>
              <a:t>Je </a:t>
            </a:r>
            <a:r>
              <a:rPr lang="en-US" sz="2600" err="1">
                <a:solidFill>
                  <a:srgbClr val="230871"/>
                </a:solidFill>
                <a:latin typeface="Open Sans"/>
              </a:rPr>
              <a:t>hebt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600" err="1">
                <a:solidFill>
                  <a:srgbClr val="230871"/>
                </a:solidFill>
                <a:latin typeface="Open Sans"/>
              </a:rPr>
              <a:t>een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600" err="1">
                <a:solidFill>
                  <a:srgbClr val="230871"/>
                </a:solidFill>
                <a:latin typeface="Open Sans"/>
              </a:rPr>
              <a:t>projectidee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600" err="1">
                <a:solidFill>
                  <a:srgbClr val="230871"/>
                </a:solidFill>
                <a:latin typeface="Open Sans"/>
              </a:rPr>
              <a:t>dat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 je </a:t>
            </a:r>
            <a:r>
              <a:rPr lang="en-US" sz="2600" err="1">
                <a:solidFill>
                  <a:srgbClr val="230871"/>
                </a:solidFill>
                <a:latin typeface="Open Sans"/>
              </a:rPr>
              <a:t>kan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600" err="1">
                <a:solidFill>
                  <a:srgbClr val="230871"/>
                </a:solidFill>
                <a:latin typeface="Open Sans"/>
              </a:rPr>
              <a:t>koppelen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2600" err="1">
                <a:solidFill>
                  <a:srgbClr val="230871"/>
                </a:solidFill>
                <a:latin typeface="Open Sans"/>
              </a:rPr>
              <a:t>aan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 je </a:t>
            </a:r>
            <a:r>
              <a:rPr lang="en-US" sz="2600" err="1">
                <a:solidFill>
                  <a:srgbClr val="230871"/>
                </a:solidFill>
                <a:latin typeface="Open Sans"/>
              </a:rPr>
              <a:t>leerplan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? Dan </a:t>
            </a:r>
            <a:r>
              <a:rPr lang="en-US" sz="2600" err="1">
                <a:solidFill>
                  <a:srgbClr val="230871"/>
                </a:solidFill>
                <a:latin typeface="Open Sans"/>
              </a:rPr>
              <a:t>kan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 je partners </a:t>
            </a:r>
            <a:r>
              <a:rPr lang="en-US" sz="2600" err="1">
                <a:solidFill>
                  <a:srgbClr val="230871"/>
                </a:solidFill>
                <a:latin typeface="Open Sans"/>
              </a:rPr>
              <a:t>zoeken</a:t>
            </a:r>
            <a:r>
              <a:rPr lang="en-US" sz="2600">
                <a:solidFill>
                  <a:srgbClr val="230871"/>
                </a:solidFill>
                <a:latin typeface="Open Sans"/>
              </a:rPr>
              <a:t>!</a:t>
            </a:r>
          </a:p>
          <a:p>
            <a:pPr algn="ctr">
              <a:lnSpc>
                <a:spcPts val="5174"/>
              </a:lnSpc>
            </a:pPr>
            <a:endParaRPr lang="en-US" sz="2600">
              <a:solidFill>
                <a:srgbClr val="230871"/>
              </a:solidFill>
              <a:latin typeface="Open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039589" y="1362795"/>
            <a:ext cx="15621697" cy="994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90"/>
              </a:lnSpc>
            </a:pPr>
            <a:r>
              <a:rPr lang="en-US" sz="5850">
                <a:solidFill>
                  <a:srgbClr val="230871"/>
                </a:solidFill>
                <a:latin typeface="Open Sans Extra Bold"/>
              </a:rPr>
              <a:t>Partners zoeken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9485" y="3520188"/>
            <a:ext cx="6059637" cy="474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8"/>
              </a:lnSpc>
            </a:pPr>
            <a:r>
              <a:rPr lang="en-US" sz="2125" err="1">
                <a:solidFill>
                  <a:srgbClr val="230871"/>
                </a:solidFill>
                <a:latin typeface="Open Sans Bold"/>
              </a:rPr>
              <a:t>Netwerkfunctie</a:t>
            </a:r>
            <a:r>
              <a:rPr lang="en-US" sz="2125">
                <a:solidFill>
                  <a:srgbClr val="230871"/>
                </a:solidFill>
                <a:latin typeface="Open Sans Bold"/>
              </a:rPr>
              <a:t> op </a:t>
            </a:r>
            <a:r>
              <a:rPr lang="en-US" sz="2125" err="1">
                <a:solidFill>
                  <a:srgbClr val="230871"/>
                </a:solidFill>
                <a:latin typeface="Open Sans Bold"/>
              </a:rPr>
              <a:t>Esep</a:t>
            </a:r>
            <a:r>
              <a:rPr lang="en-US" sz="2125">
                <a:solidFill>
                  <a:srgbClr val="230871"/>
                </a:solidFill>
                <a:latin typeface="Open Sans Bold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20827" y="3420534"/>
            <a:ext cx="5537629" cy="1537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1"/>
              </a:lnSpc>
            </a:pPr>
            <a:r>
              <a:rPr lang="en-US" sz="2126" err="1">
                <a:solidFill>
                  <a:srgbClr val="230871"/>
                </a:solidFill>
                <a:latin typeface="Open Sans Bold"/>
              </a:rPr>
              <a:t>Gebruik</a:t>
            </a:r>
            <a:r>
              <a:rPr lang="en-US" sz="2126">
                <a:solidFill>
                  <a:srgbClr val="230871"/>
                </a:solidFill>
                <a:latin typeface="Open Sans Bold"/>
              </a:rPr>
              <a:t> </a:t>
            </a:r>
            <a:r>
              <a:rPr lang="en-US" sz="2126" err="1">
                <a:solidFill>
                  <a:srgbClr val="230871"/>
                </a:solidFill>
                <a:latin typeface="Open Sans Bold"/>
              </a:rPr>
              <a:t>sociale</a:t>
            </a:r>
            <a:r>
              <a:rPr lang="en-US" sz="2126">
                <a:solidFill>
                  <a:srgbClr val="230871"/>
                </a:solidFill>
                <a:latin typeface="Open Sans Bold"/>
              </a:rPr>
              <a:t> media, </a:t>
            </a:r>
            <a:r>
              <a:rPr lang="en-US" sz="2126" err="1">
                <a:solidFill>
                  <a:srgbClr val="230871"/>
                </a:solidFill>
                <a:latin typeface="Open Sans Bold"/>
              </a:rPr>
              <a:t>zoals</a:t>
            </a:r>
            <a:r>
              <a:rPr lang="en-US" sz="2126">
                <a:solidFill>
                  <a:srgbClr val="230871"/>
                </a:solidFill>
                <a:latin typeface="Open Sans Bold"/>
              </a:rPr>
              <a:t> de </a:t>
            </a:r>
            <a:r>
              <a:rPr lang="en-US" sz="2126" err="1">
                <a:solidFill>
                  <a:srgbClr val="230871"/>
                </a:solidFill>
                <a:latin typeface="Open Sans Bold"/>
              </a:rPr>
              <a:t>Facebookgroep</a:t>
            </a:r>
            <a:r>
              <a:rPr lang="en-US" sz="2126">
                <a:solidFill>
                  <a:srgbClr val="230871"/>
                </a:solidFill>
                <a:latin typeface="Open Sans Bold"/>
              </a:rPr>
              <a:t> 'eTwinning Social </a:t>
            </a:r>
            <a:r>
              <a:rPr lang="en-US" sz="2126" err="1">
                <a:solidFill>
                  <a:srgbClr val="230871"/>
                </a:solidFill>
                <a:latin typeface="Open Sans Bold"/>
              </a:rPr>
              <a:t>Netwerk</a:t>
            </a:r>
            <a:r>
              <a:rPr lang="en-US" sz="2126">
                <a:solidFill>
                  <a:srgbClr val="230871"/>
                </a:solidFill>
                <a:latin typeface="Open Sans Bold"/>
              </a:rPr>
              <a:t>' of 'eTwinning partner finding'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7D1D61-F524-983C-135F-3E08A6B46594}"/>
              </a:ext>
            </a:extLst>
          </p:cNvPr>
          <p:cNvSpPr txBox="1"/>
          <p:nvPr/>
        </p:nvSpPr>
        <p:spPr>
          <a:xfrm>
            <a:off x="12654373" y="3496386"/>
            <a:ext cx="4478837" cy="15515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31"/>
              </a:lnSpc>
            </a:pPr>
            <a:r>
              <a:rPr lang="en-US" sz="2126" err="1">
                <a:solidFill>
                  <a:srgbClr val="230871"/>
                </a:solidFill>
                <a:latin typeface="Open Sans Bold"/>
              </a:rPr>
              <a:t>Volg</a:t>
            </a:r>
            <a:r>
              <a:rPr lang="en-US" sz="2126">
                <a:solidFill>
                  <a:srgbClr val="230871"/>
                </a:solidFill>
                <a:latin typeface="Open Sans Bold"/>
              </a:rPr>
              <a:t> ‘partner finding webinars’ </a:t>
            </a:r>
          </a:p>
          <a:p>
            <a:pPr algn="ctr">
              <a:lnSpc>
                <a:spcPts val="4231"/>
              </a:lnSpc>
            </a:pPr>
            <a:r>
              <a:rPr lang="en-US" sz="2126">
                <a:solidFill>
                  <a:srgbClr val="230871"/>
                </a:solidFill>
                <a:latin typeface="Open Sans Bold"/>
              </a:rPr>
              <a:t>of seminaries </a:t>
            </a:r>
            <a:r>
              <a:rPr lang="en-US" sz="2126" err="1">
                <a:solidFill>
                  <a:srgbClr val="230871"/>
                </a:solidFill>
                <a:latin typeface="Open Sans Bold"/>
              </a:rPr>
              <a:t>georganiseerd</a:t>
            </a:r>
            <a:r>
              <a:rPr lang="en-US" sz="2126">
                <a:solidFill>
                  <a:srgbClr val="230871"/>
                </a:solidFill>
                <a:latin typeface="Open Sans Bold"/>
              </a:rPr>
              <a:t> door eTwinning.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539194E7-D889-F58A-1855-E03ADE3CC682}"/>
              </a:ext>
            </a:extLst>
          </p:cNvPr>
          <p:cNvSpPr/>
          <p:nvPr/>
        </p:nvSpPr>
        <p:spPr>
          <a:xfrm>
            <a:off x="1295400" y="3520188"/>
            <a:ext cx="5181600" cy="504278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FB560C67-7845-FA22-379F-9C416F37C781}"/>
              </a:ext>
            </a:extLst>
          </p:cNvPr>
          <p:cNvSpPr/>
          <p:nvPr/>
        </p:nvSpPr>
        <p:spPr>
          <a:xfrm>
            <a:off x="6709526" y="3520186"/>
            <a:ext cx="5577515" cy="504278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354EC479-3851-1698-AF69-48F9112B44E5}"/>
              </a:ext>
            </a:extLst>
          </p:cNvPr>
          <p:cNvSpPr/>
          <p:nvPr/>
        </p:nvSpPr>
        <p:spPr>
          <a:xfrm>
            <a:off x="12542807" y="3524946"/>
            <a:ext cx="4716493" cy="504278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7F1E9E36-9E7C-0B21-D500-3F428DD8324D}"/>
              </a:ext>
            </a:extLst>
          </p:cNvPr>
          <p:cNvSpPr txBox="1"/>
          <p:nvPr/>
        </p:nvSpPr>
        <p:spPr>
          <a:xfrm>
            <a:off x="13022192" y="5672163"/>
            <a:ext cx="3810000" cy="369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800" b="1" u="sng">
                <a:solidFill>
                  <a:srgbClr val="155CB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(online) workshops en seminars</a:t>
            </a:r>
            <a:endParaRPr lang="nl-BE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5E71C-309A-BAE9-5C05-B5C961AB4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61CE451-3547-4E4E-CCF8-A3BCB6231B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388265" y="8996332"/>
            <a:ext cx="2456120" cy="983727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478F1CE1-1F0D-3C88-6156-8C3E300786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78832" y="9156915"/>
            <a:ext cx="4004508" cy="71580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C9B12411-6E17-A9B2-667C-EF710173C6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153485" y="8900397"/>
            <a:ext cx="2562996" cy="1079662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874BC3E3-6278-1148-2377-BED71F41492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1646940" y="-202700"/>
            <a:ext cx="5787772" cy="3858515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25160CFE-A99B-56E4-16C7-78B5A774A0D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0"/>
            <a:ext cx="7498865" cy="5444912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7EEA0AEE-411E-753A-0F5A-0869A124FE65}"/>
              </a:ext>
            </a:extLst>
          </p:cNvPr>
          <p:cNvSpPr txBox="1"/>
          <p:nvPr/>
        </p:nvSpPr>
        <p:spPr>
          <a:xfrm>
            <a:off x="3904721" y="4850174"/>
            <a:ext cx="9494098" cy="969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sz="5750">
                <a:solidFill>
                  <a:srgbClr val="230871"/>
                </a:solidFill>
                <a:latin typeface="Open Sans"/>
              </a:rPr>
              <a:t> Erasmus+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AB9E0218-AF78-584C-F0A7-8571F088202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28508" y="8900397"/>
            <a:ext cx="1548894" cy="1076476"/>
          </a:xfrm>
          <a:prstGeom prst="rect">
            <a:avLst/>
          </a:prstGeom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295175EE-559E-D156-34CE-2902E0CA94B7}"/>
              </a:ext>
            </a:extLst>
          </p:cNvPr>
          <p:cNvSpPr txBox="1"/>
          <p:nvPr/>
        </p:nvSpPr>
        <p:spPr>
          <a:xfrm>
            <a:off x="528508" y="3311019"/>
            <a:ext cx="5509348" cy="1313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33"/>
              </a:lnSpc>
            </a:pPr>
            <a:r>
              <a:rPr lang="en-US" sz="3666">
                <a:solidFill>
                  <a:srgbClr val="8A7DA5"/>
                </a:solidFill>
                <a:latin typeface="Poppins Medium"/>
              </a:rPr>
              <a:t>de online community </a:t>
            </a:r>
          </a:p>
          <a:p>
            <a:pPr>
              <a:lnSpc>
                <a:spcPts val="5133"/>
              </a:lnSpc>
            </a:pPr>
            <a:r>
              <a:rPr lang="en-US" sz="3666">
                <a:solidFill>
                  <a:srgbClr val="8A7DA5"/>
                </a:solidFill>
                <a:latin typeface="Poppins Medium"/>
              </a:rPr>
              <a:t>voor scholen in Europa</a:t>
            </a: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4B632259-8C05-BED3-C3F1-FEC05C0C6C44}"/>
              </a:ext>
            </a:extLst>
          </p:cNvPr>
          <p:cNvGrpSpPr/>
          <p:nvPr/>
        </p:nvGrpSpPr>
        <p:grpSpPr>
          <a:xfrm>
            <a:off x="14983954" y="224224"/>
            <a:ext cx="5960082" cy="5960082"/>
            <a:chOff x="0" y="0"/>
            <a:chExt cx="812800" cy="8128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49CA7A65-8C76-87B8-B9A1-5C02A0673F18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8A7DA5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DBB56B06-DEDD-2922-C303-D313A5865114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86328" tIns="86328" rIns="86328" bIns="86328" rtlCol="0" anchor="ctr"/>
            <a:lstStyle/>
            <a:p>
              <a:pPr algn="ctr">
                <a:lnSpc>
                  <a:spcPts val="71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AD87191E-E1CF-0FA6-7AAF-FBA680778C51}"/>
              </a:ext>
            </a:extLst>
          </p:cNvPr>
          <p:cNvGrpSpPr>
            <a:grpSpLocks noChangeAspect="1"/>
          </p:cNvGrpSpPr>
          <p:nvPr/>
        </p:nvGrpSpPr>
        <p:grpSpPr>
          <a:xfrm>
            <a:off x="13731423" y="2252690"/>
            <a:ext cx="4322644" cy="4322627"/>
            <a:chOff x="0" y="0"/>
            <a:chExt cx="6350000" cy="6349975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6749B0C-9F1F-E860-51E2-871A74E5964C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24999" r="-24999"/>
              </a:stretch>
            </a:blipFill>
          </p:spPr>
          <p:txBody>
            <a:bodyPr/>
            <a:lstStyle/>
            <a:p>
              <a:endParaRPr lang="nl-BE"/>
            </a:p>
          </p:txBody>
        </p:sp>
      </p:grpSp>
      <p:pic>
        <p:nvPicPr>
          <p:cNvPr id="15" name="Picture 15">
            <a:extLst>
              <a:ext uri="{FF2B5EF4-FFF2-40B4-BE49-F238E27FC236}">
                <a16:creationId xmlns:a16="http://schemas.microsoft.com/office/drawing/2014/main" id="{F3CB2F7D-4D89-68B9-D827-C8C0E99CEE9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344222" y="2764577"/>
            <a:ext cx="439688" cy="439688"/>
          </a:xfrm>
          <a:prstGeom prst="rect">
            <a:avLst/>
          </a:prstGeom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4D55B884-FDD7-3984-EB1D-2555C770CC3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1409557" y="2041510"/>
            <a:ext cx="441183" cy="441183"/>
          </a:xfrm>
          <a:prstGeom prst="rect">
            <a:avLst/>
          </a:prstGeom>
        </p:spPr>
      </p:pic>
      <p:pic>
        <p:nvPicPr>
          <p:cNvPr id="17" name="Picture 17">
            <a:extLst>
              <a:ext uri="{FF2B5EF4-FFF2-40B4-BE49-F238E27FC236}">
                <a16:creationId xmlns:a16="http://schemas.microsoft.com/office/drawing/2014/main" id="{86DF87FE-DE34-A8D0-37DB-3D399CDFC2F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1385130" y="3415794"/>
            <a:ext cx="398780" cy="398780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8A8387BF-C115-7A3C-5C0B-0533A5E103F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1363300" y="772844"/>
            <a:ext cx="442438" cy="426953"/>
          </a:xfrm>
          <a:prstGeom prst="rect">
            <a:avLst/>
          </a:prstGeom>
        </p:spPr>
      </p:pic>
      <p:pic>
        <p:nvPicPr>
          <p:cNvPr id="19" name="Picture 19">
            <a:extLst>
              <a:ext uri="{FF2B5EF4-FFF2-40B4-BE49-F238E27FC236}">
                <a16:creationId xmlns:a16="http://schemas.microsoft.com/office/drawing/2014/main" id="{B5E0624C-F17A-0924-9B10-E725A8798E5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1409557" y="1439148"/>
            <a:ext cx="390832" cy="390832"/>
          </a:xfrm>
          <a:prstGeom prst="rect">
            <a:avLst/>
          </a:prstGeom>
        </p:spPr>
      </p:pic>
      <p:sp>
        <p:nvSpPr>
          <p:cNvPr id="20" name="TextBox 20">
            <a:extLst>
              <a:ext uri="{FF2B5EF4-FFF2-40B4-BE49-F238E27FC236}">
                <a16:creationId xmlns:a16="http://schemas.microsoft.com/office/drawing/2014/main" id="{5CBC8DC3-0DDB-80FF-86EF-49F2746F22DB}"/>
              </a:ext>
            </a:extLst>
          </p:cNvPr>
          <p:cNvSpPr txBox="1"/>
          <p:nvPr/>
        </p:nvSpPr>
        <p:spPr>
          <a:xfrm>
            <a:off x="11968588" y="2084127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 Vlaanderen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87B01D43-2F57-BDDD-90FE-4D54C9F45A4E}"/>
              </a:ext>
            </a:extLst>
          </p:cNvPr>
          <p:cNvSpPr txBox="1"/>
          <p:nvPr/>
        </p:nvSpPr>
        <p:spPr>
          <a:xfrm>
            <a:off x="11968588" y="2778370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etwinningvlaanderen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54100A1A-5BEB-7C99-5538-3589AF7673BB}"/>
              </a:ext>
            </a:extLst>
          </p:cNvPr>
          <p:cNvSpPr txBox="1"/>
          <p:nvPr/>
        </p:nvSpPr>
        <p:spPr>
          <a:xfrm>
            <a:off x="11968588" y="3471442"/>
            <a:ext cx="1485222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@eTwinning_be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21FC8A61-18A7-D935-F507-FDF5E922ADB6}"/>
              </a:ext>
            </a:extLst>
          </p:cNvPr>
          <p:cNvSpPr txBox="1"/>
          <p:nvPr/>
        </p:nvSpPr>
        <p:spPr>
          <a:xfrm>
            <a:off x="11968588" y="823817"/>
            <a:ext cx="3525668" cy="286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  <a:hlinkClick r:id="rId19" tooltip="mailto:info@etwinning.be"/>
              </a:rPr>
              <a:t>etwinning@epos-vlaanderen.be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3256D7F9-B810-6E93-C0D6-8595664BDE33}"/>
              </a:ext>
            </a:extLst>
          </p:cNvPr>
          <p:cNvSpPr txBox="1"/>
          <p:nvPr/>
        </p:nvSpPr>
        <p:spPr>
          <a:xfrm>
            <a:off x="11800389" y="1423410"/>
            <a:ext cx="2738012" cy="2869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45"/>
              </a:lnSpc>
            </a:pPr>
            <a:r>
              <a:rPr lang="en-US" sz="1675">
                <a:solidFill>
                  <a:srgbClr val="230871"/>
                </a:solidFill>
                <a:latin typeface="Open Sans Light"/>
              </a:rPr>
              <a:t>etwinning.be/vlaanderen</a:t>
            </a:r>
          </a:p>
        </p:txBody>
      </p:sp>
    </p:spTree>
    <p:extLst>
      <p:ext uri="{BB962C8B-B14F-4D97-AF65-F5344CB8AC3E}">
        <p14:creationId xmlns:p14="http://schemas.microsoft.com/office/powerpoint/2010/main" val="30706260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76400" y="875069"/>
            <a:ext cx="12962904" cy="982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190"/>
              </a:lnSpc>
            </a:pPr>
            <a:r>
              <a:rPr lang="en-US" sz="5850">
                <a:solidFill>
                  <a:srgbClr val="230871"/>
                </a:solidFill>
                <a:latin typeface="Open Sans Extra Bold"/>
              </a:rPr>
              <a:t>eTwinning &amp; Erasmus+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76400" y="2693124"/>
            <a:ext cx="9906000" cy="53176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Font typeface="+mj-lt"/>
              <a:buAutoNum type="arabicPeriod"/>
            </a:pPr>
            <a:r>
              <a:rPr lang="nl-NL" sz="2000" b="1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Partners vinden en partnerschappen opbouwen</a:t>
            </a:r>
          </a:p>
          <a:p>
            <a:pPr>
              <a:buFont typeface="+mj-lt"/>
              <a:buAutoNum type="arabicPeriod"/>
            </a:pPr>
            <a:endParaRPr lang="nl-NL" sz="2000" b="1">
              <a:solidFill>
                <a:srgbClr val="23087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Font typeface="+mj-lt"/>
              <a:buAutoNum type="arabicPeriod"/>
            </a:pPr>
            <a:r>
              <a:rPr lang="nl-NL" sz="2000" b="1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Leerlingen en collega’s betrekken die niet deelnemen aan de mobiliteit </a:t>
            </a:r>
          </a:p>
          <a:p>
            <a:pPr>
              <a:buFont typeface="+mj-lt"/>
              <a:buAutoNum type="arabicPeriod"/>
            </a:pPr>
            <a:endParaRPr lang="nl-NL" sz="2000" b="1">
              <a:solidFill>
                <a:srgbClr val="23087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Font typeface="+mj-lt"/>
              <a:buAutoNum type="arabicPeriod"/>
            </a:pPr>
            <a:r>
              <a:rPr lang="nl-NL" sz="2000" b="1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Voorbereidende fase:</a:t>
            </a:r>
            <a:r>
              <a:rPr lang="nl-NL" sz="200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om voorafgaand aan het Erasmus+ project ideeën en doelen te bespreken. </a:t>
            </a:r>
          </a:p>
          <a:p>
            <a:pPr>
              <a:buFont typeface="+mj-lt"/>
              <a:buAutoNum type="arabicPeriod"/>
            </a:pPr>
            <a:endParaRPr lang="nl-NL" sz="2000">
              <a:solidFill>
                <a:srgbClr val="23087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Font typeface="+mj-lt"/>
              <a:buAutoNum type="arabicPeriod"/>
            </a:pPr>
            <a:r>
              <a:rPr lang="nl-NL" sz="2000" b="1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sz="2000" b="1" err="1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TwinSpace</a:t>
            </a:r>
            <a:r>
              <a:rPr lang="nl-NL" sz="2000" b="1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nl-NL" sz="200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om informatie uit te wisselen,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communicatie,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projectplanning en –monitoring,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evaluaties en reflecties binnen het project delen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Disseminatie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>
              <a:solidFill>
                <a:srgbClr val="23087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l-NL" sz="2000" b="1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5. Meer info: </a:t>
            </a:r>
            <a:r>
              <a:rPr lang="nl-NL" sz="200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https://etwinning.be/vlaanderen/etwinningerasmus/</a:t>
            </a:r>
            <a:endParaRPr lang="nl-NL" sz="2000">
              <a:solidFill>
                <a:srgbClr val="23087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6449"/>
              </a:lnSpc>
            </a:pPr>
            <a:endParaRPr lang="en-US" sz="2579">
              <a:solidFill>
                <a:srgbClr val="23087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Afbeelding 6" descr="Afbeelding met tekst, schermopname, Lettertype, ontwerp&#10;&#10;Automatisch gegenereerde beschrijving">
            <a:extLst>
              <a:ext uri="{FF2B5EF4-FFF2-40B4-BE49-F238E27FC236}">
                <a16:creationId xmlns:a16="http://schemas.microsoft.com/office/drawing/2014/main" id="{52474731-2F7E-CED1-46D7-39D3BD834D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741" y="546439"/>
            <a:ext cx="6500244" cy="919412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8C6849E-4A1D-32BA-4B7C-B6691ADAACA0}"/>
              </a:ext>
            </a:extLst>
          </p:cNvPr>
          <p:cNvSpPr txBox="1"/>
          <p:nvPr/>
        </p:nvSpPr>
        <p:spPr>
          <a:xfrm>
            <a:off x="502920" y="8282940"/>
            <a:ext cx="4114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  <a:cs typeface="Calibri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27850519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752600" y="2173696"/>
            <a:ext cx="14401800" cy="7155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sz="2000" b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</a:t>
            </a:r>
            <a:r>
              <a:rPr lang="nl-NL" sz="2000" b="1" i="0">
                <a:solidFill>
                  <a:srgbClr val="00206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oel: </a:t>
            </a:r>
            <a:r>
              <a:rPr lang="nl-NL" sz="2000" b="0" i="0">
                <a:solidFill>
                  <a:srgbClr val="00206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bevorderen van de persoonlijke, academische, en professionele ontwikkeling van individuen.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sz="2000" b="0" i="0">
              <a:solidFill>
                <a:srgbClr val="00206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sz="2000" b="1" i="0">
                <a:solidFill>
                  <a:srgbClr val="00206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Epos </a:t>
            </a:r>
            <a:r>
              <a:rPr lang="nl-NL" sz="2000" b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nl-NL" sz="2000" b="1" i="0">
                <a:solidFill>
                  <a:srgbClr val="00206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Vlaams niveau): </a:t>
            </a:r>
            <a:r>
              <a:rPr lang="nl-NL" sz="2000" b="0" i="0">
                <a:solidFill>
                  <a:srgbClr val="00206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verantwoordelijk voor Erasmus+ Onderwijs en Vorming en Sport, dat wordt onderverdeeld in </a:t>
            </a:r>
            <a:r>
              <a:rPr lang="nl-NL" sz="2000" b="1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 domeinen: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2000" b="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Schoolonderwijs (algemeen vormend onderwijs)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2000" b="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Beroepsonderwijs en -opleiding (initieel beroepsonderwijs en voortgezette beroepsopleiding)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2000" b="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Hoger onderwijs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2000" b="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Volwasseneneducatie (niet-beroepsgerichte vorming van volwassenen)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2000" b="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Sport (Individuele leermobiliteit voor staf - publieke &amp; private sportorganisaties)</a:t>
            </a:r>
          </a:p>
          <a:p>
            <a:pPr algn="l"/>
            <a:r>
              <a:rPr lang="nl-NL" sz="2000" b="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algn="l"/>
            <a:r>
              <a:rPr lang="nl-NL" sz="2000" b="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verschillende acties worden ondergebracht in 3 grote clusters: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2000" b="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Kernactie 1: projecten voor individuele leermobiliteit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2000" b="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Kernactie 2: projecten voor samenwerking tussen organisaties en instellingen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2000" b="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Kernactie 3: ondersteuning van beleidsontwikkeling en samenwerking</a:t>
            </a:r>
          </a:p>
          <a:p>
            <a:pPr algn="l"/>
            <a:r>
              <a:rPr lang="nl-NL" sz="2000" b="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algn="l"/>
            <a:r>
              <a:rPr lang="nl-NL" sz="2000" b="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Er zijn twee wegen om financiering aan te vragen: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200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via een kortlopend project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200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via de </a:t>
            </a:r>
            <a:r>
              <a:rPr lang="nl-NL" sz="200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Erasmusaccreditatie</a:t>
            </a:r>
            <a:r>
              <a:rPr lang="nl-NL" sz="200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nl-NL" sz="200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https://www.epos-vlaanderen.be/projectaanvraag/erasmus-individuele-leermobiliteit/schoolonderwijs/</a:t>
            </a:r>
            <a:endParaRPr lang="nl-NL" sz="2000" i="0">
              <a:solidFill>
                <a:srgbClr val="23087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r>
              <a:rPr lang="nl-NL" sz="2000" b="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algn="l"/>
            <a:r>
              <a:rPr lang="nl-NL" sz="2000" b="0" i="0">
                <a:solidFill>
                  <a:srgbClr val="23087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Financiering kan zowel toegekend worden aan een individuele organisatie als aan een consortium (een verband tussen twee of meer organisaties).</a:t>
            </a:r>
          </a:p>
          <a:p>
            <a:pPr algn="l"/>
            <a:endParaRPr lang="nl-NL" sz="2500" b="0" i="0">
              <a:solidFill>
                <a:srgbClr val="00206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46754" y="957499"/>
            <a:ext cx="11094677" cy="982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190"/>
              </a:lnSpc>
            </a:pPr>
            <a:r>
              <a:rPr lang="en-US" sz="5850">
                <a:solidFill>
                  <a:srgbClr val="230871"/>
                </a:solidFill>
                <a:latin typeface="Open Sans Extra Bold"/>
              </a:rPr>
              <a:t>Wat is Erasmus+ ? 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sp>
        <p:nvSpPr>
          <p:cNvPr id="6" name="Tekstvak 5">
            <a:hlinkClick r:id="rId4"/>
            <a:extLst>
              <a:ext uri="{FF2B5EF4-FFF2-40B4-BE49-F238E27FC236}">
                <a16:creationId xmlns:a16="http://schemas.microsoft.com/office/drawing/2014/main" id="{C53A15E4-B509-C526-26D1-AEDD18ED6935}"/>
              </a:ext>
            </a:extLst>
          </p:cNvPr>
          <p:cNvSpPr txBox="1"/>
          <p:nvPr/>
        </p:nvSpPr>
        <p:spPr>
          <a:xfrm>
            <a:off x="3666316" y="9068515"/>
            <a:ext cx="1069124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3000">
                <a:solidFill>
                  <a:srgbClr val="2308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https://www.epos-vlaanderen.be/ik-heb-een-projectidee/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7BDCBB90-0067-0496-C768-1BBBB5943D9D}"/>
              </a:ext>
            </a:extLst>
          </p:cNvPr>
          <p:cNvSpPr txBox="1"/>
          <p:nvPr/>
        </p:nvSpPr>
        <p:spPr>
          <a:xfrm>
            <a:off x="502920" y="7947660"/>
            <a:ext cx="4876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600">
                <a:solidFill>
                  <a:srgbClr val="230871"/>
                </a:solidFill>
              </a:rPr>
              <a:t>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54445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10156" y="8601075"/>
            <a:ext cx="1891304" cy="131445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00200" y="1028700"/>
            <a:ext cx="15087600" cy="982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190"/>
              </a:lnSpc>
            </a:pPr>
            <a:r>
              <a:rPr lang="en-US" sz="5850" err="1">
                <a:solidFill>
                  <a:srgbClr val="230871"/>
                </a:solidFill>
                <a:latin typeface="Open Sans Extra Bold"/>
              </a:rPr>
              <a:t>Vind</a:t>
            </a:r>
            <a:r>
              <a:rPr lang="en-US" sz="5850">
                <a:solidFill>
                  <a:srgbClr val="230871"/>
                </a:solidFill>
                <a:latin typeface="Open Sans Extra Bold"/>
              </a:rPr>
              <a:t> info op www.epos-vlaanderen.be</a:t>
            </a:r>
          </a:p>
        </p:txBody>
      </p:sp>
      <p:pic>
        <p:nvPicPr>
          <p:cNvPr id="7" name="Afbeelding 6">
            <a:hlinkClick r:id="rId3"/>
            <a:extLst>
              <a:ext uri="{FF2B5EF4-FFF2-40B4-BE49-F238E27FC236}">
                <a16:creationId xmlns:a16="http://schemas.microsoft.com/office/drawing/2014/main" id="{9B828E7B-A09C-36EE-B8CD-E414E19800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84" t="15926" r="2083" b="10741"/>
          <a:stretch/>
        </p:blipFill>
        <p:spPr>
          <a:xfrm>
            <a:off x="1981200" y="2324100"/>
            <a:ext cx="14325600" cy="650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560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rId2" tooltip="https://www.facebook.com/etwinning.b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954802" y="2548163"/>
            <a:ext cx="2595337" cy="2595337"/>
          </a:xfrm>
          <a:prstGeom prst="rect">
            <a:avLst/>
          </a:prstGeom>
        </p:spPr>
      </p:pic>
      <p:pic>
        <p:nvPicPr>
          <p:cNvPr id="3" name="Picture 3">
            <a:hlinkClick r:id="rId5" tooltip="https://etwinning.be/vlaanderen/nieuwsbrief/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4788023" y="2361256"/>
            <a:ext cx="2591047" cy="2591047"/>
          </a:xfrm>
          <a:prstGeom prst="rect">
            <a:avLst/>
          </a:prstGeom>
        </p:spPr>
      </p:pic>
      <p:pic>
        <p:nvPicPr>
          <p:cNvPr id="4" name="Picture 4">
            <a:hlinkClick r:id="rId8" tooltip="https://www.instagram.com/etwinningvlaanderen/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294533" y="6510025"/>
            <a:ext cx="2575373" cy="257537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415189" y="4106989"/>
            <a:ext cx="3457622" cy="240303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010751" y="514736"/>
            <a:ext cx="5960672" cy="1457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85"/>
              </a:lnSpc>
            </a:pPr>
            <a:r>
              <a:rPr lang="en-US" sz="8560">
                <a:solidFill>
                  <a:srgbClr val="230871"/>
                </a:solidFill>
                <a:latin typeface="Open Sans Extra Bold"/>
              </a:rPr>
              <a:t>Meer info?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6712" y="3090101"/>
            <a:ext cx="294191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230871"/>
                </a:solidFill>
                <a:latin typeface="Open Sans"/>
              </a:rPr>
              <a:t>Facebook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740255" y="3266957"/>
            <a:ext cx="3704868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230871"/>
                </a:solidFill>
                <a:latin typeface="Open Sans"/>
              </a:rPr>
              <a:t>Nieuwsbrief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54802" y="7305165"/>
            <a:ext cx="3117652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230871"/>
                </a:solidFill>
                <a:latin typeface="Open Sans"/>
              </a:rPr>
              <a:t>Instagram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106400" y="7267065"/>
            <a:ext cx="4838295" cy="874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50">
                <a:solidFill>
                  <a:srgbClr val="230871"/>
                </a:solidFill>
                <a:latin typeface="Open Sans"/>
              </a:rPr>
              <a:t>LinkedIn</a:t>
            </a:r>
            <a:endParaRPr lang="en-US" sz="5199">
              <a:solidFill>
                <a:srgbClr val="230871"/>
              </a:solidFill>
              <a:latin typeface="Open Sans"/>
            </a:endParaRPr>
          </a:p>
        </p:txBody>
      </p:sp>
      <p:pic>
        <p:nvPicPr>
          <p:cNvPr id="13" name="Afbeelding 12" descr="Afbeelding met patroon, plein, pixel&#10;&#10;Automatisch gegenereerde beschrijving">
            <a:extLst>
              <a:ext uri="{FF2B5EF4-FFF2-40B4-BE49-F238E27FC236}">
                <a16:creationId xmlns:a16="http://schemas.microsoft.com/office/drawing/2014/main" id="{3A8F6FD3-3A3F-AA21-D92B-3DF5F84461B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00" y="6546618"/>
            <a:ext cx="2575373" cy="2575373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rId2" tooltip="https://etwinning.be/vlaanderen/team/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476169" y="2722758"/>
            <a:ext cx="4114800" cy="41148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85125" y="2582953"/>
            <a:ext cx="8991044" cy="5351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16"/>
              </a:lnSpc>
            </a:pPr>
            <a:r>
              <a:rPr lang="en-US" sz="3011">
                <a:solidFill>
                  <a:srgbClr val="230871"/>
                </a:solidFill>
                <a:latin typeface="Open Sans"/>
              </a:rPr>
              <a:t>Iris Speleers - </a:t>
            </a:r>
            <a:r>
              <a:rPr lang="en-US" sz="3011" err="1">
                <a:solidFill>
                  <a:srgbClr val="230871"/>
                </a:solidFill>
                <a:latin typeface="Open Sans"/>
              </a:rPr>
              <a:t>coördinator</a:t>
            </a:r>
            <a:endParaRPr lang="en-US" sz="3011">
              <a:solidFill>
                <a:srgbClr val="230871"/>
              </a:solidFill>
              <a:latin typeface="Open Sans"/>
            </a:endParaRPr>
          </a:p>
          <a:p>
            <a:pPr>
              <a:lnSpc>
                <a:spcPts val="4216"/>
              </a:lnSpc>
            </a:pPr>
            <a:r>
              <a:rPr lang="en-US" sz="3011">
                <a:solidFill>
                  <a:srgbClr val="230871"/>
                </a:solidFill>
                <a:latin typeface="Open Sans"/>
              </a:rPr>
              <a:t>Pepijn Borghs – </a:t>
            </a:r>
            <a:r>
              <a:rPr lang="en-US" sz="3011" err="1">
                <a:solidFill>
                  <a:srgbClr val="230871"/>
                </a:solidFill>
                <a:latin typeface="Open Sans"/>
              </a:rPr>
              <a:t>medewerker</a:t>
            </a:r>
            <a:r>
              <a:rPr lang="en-US" sz="301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3011" err="1">
                <a:solidFill>
                  <a:srgbClr val="230871"/>
                </a:solidFill>
                <a:latin typeface="Open Sans"/>
              </a:rPr>
              <a:t>administratie</a:t>
            </a:r>
            <a:endParaRPr lang="en-US" sz="3011">
              <a:solidFill>
                <a:srgbClr val="230871"/>
              </a:solidFill>
              <a:latin typeface="Open Sans"/>
            </a:endParaRPr>
          </a:p>
          <a:p>
            <a:pPr>
              <a:lnSpc>
                <a:spcPts val="4216"/>
              </a:lnSpc>
            </a:pPr>
            <a:r>
              <a:rPr lang="en-US" sz="3011">
                <a:solidFill>
                  <a:srgbClr val="230871"/>
                </a:solidFill>
                <a:latin typeface="Open Sans"/>
              </a:rPr>
              <a:t>Marianne Gees – </a:t>
            </a:r>
            <a:r>
              <a:rPr lang="en-US" sz="3011" err="1">
                <a:solidFill>
                  <a:srgbClr val="230871"/>
                </a:solidFill>
                <a:latin typeface="Open Sans"/>
              </a:rPr>
              <a:t>medewerker</a:t>
            </a:r>
            <a:r>
              <a:rPr lang="en-US" sz="3011">
                <a:solidFill>
                  <a:srgbClr val="230871"/>
                </a:solidFill>
                <a:latin typeface="Open Sans"/>
              </a:rPr>
              <a:t> </a:t>
            </a:r>
            <a:r>
              <a:rPr lang="en-US" sz="3011" err="1">
                <a:solidFill>
                  <a:srgbClr val="230871"/>
                </a:solidFill>
                <a:latin typeface="Open Sans"/>
              </a:rPr>
              <a:t>communicatie</a:t>
            </a:r>
            <a:endParaRPr lang="en-US" sz="3011">
              <a:solidFill>
                <a:srgbClr val="230871"/>
              </a:solidFill>
              <a:latin typeface="Open Sans"/>
            </a:endParaRPr>
          </a:p>
          <a:p>
            <a:pPr>
              <a:lnSpc>
                <a:spcPts val="4216"/>
              </a:lnSpc>
            </a:pPr>
            <a:endParaRPr lang="en-US" sz="3011">
              <a:solidFill>
                <a:srgbClr val="230871"/>
              </a:solidFill>
              <a:latin typeface="Open Sans"/>
            </a:endParaRPr>
          </a:p>
          <a:p>
            <a:pPr>
              <a:lnSpc>
                <a:spcPts val="4216"/>
              </a:lnSpc>
            </a:pPr>
            <a:r>
              <a:rPr lang="en-US" sz="3011">
                <a:solidFill>
                  <a:srgbClr val="230871"/>
                </a:solidFill>
                <a:latin typeface="Open Sans"/>
              </a:rPr>
              <a:t>E-mail: eTwinning@epos-vlaanderen.be</a:t>
            </a:r>
          </a:p>
          <a:p>
            <a:pPr>
              <a:lnSpc>
                <a:spcPts val="4216"/>
              </a:lnSpc>
            </a:pPr>
            <a:r>
              <a:rPr lang="en-US" sz="3011" err="1">
                <a:solidFill>
                  <a:srgbClr val="230871"/>
                </a:solidFill>
                <a:latin typeface="Open Sans"/>
              </a:rPr>
              <a:t>Telefoon</a:t>
            </a:r>
            <a:r>
              <a:rPr lang="en-US" sz="3011">
                <a:solidFill>
                  <a:srgbClr val="230871"/>
                </a:solidFill>
                <a:latin typeface="Open Sans"/>
              </a:rPr>
              <a:t>: +32 (0)2 553 02 99</a:t>
            </a:r>
          </a:p>
          <a:p>
            <a:pPr>
              <a:lnSpc>
                <a:spcPts val="4216"/>
              </a:lnSpc>
            </a:pPr>
            <a:endParaRPr lang="en-US" sz="3011">
              <a:solidFill>
                <a:srgbClr val="230871"/>
              </a:solidFill>
              <a:latin typeface="Open Sans"/>
            </a:endParaRPr>
          </a:p>
          <a:p>
            <a:pPr>
              <a:lnSpc>
                <a:spcPts val="4216"/>
              </a:lnSpc>
            </a:pPr>
            <a:r>
              <a:rPr lang="en-US" sz="3011">
                <a:solidFill>
                  <a:srgbClr val="230871"/>
                </a:solidFill>
                <a:latin typeface="Open Sans"/>
              </a:rPr>
              <a:t>Epos - eTwinning NSO</a:t>
            </a:r>
          </a:p>
          <a:p>
            <a:pPr>
              <a:lnSpc>
                <a:spcPts val="4216"/>
              </a:lnSpc>
            </a:pPr>
            <a:r>
              <a:rPr lang="en-US" sz="3011">
                <a:solidFill>
                  <a:srgbClr val="230871"/>
                </a:solidFill>
                <a:latin typeface="Open Sans"/>
              </a:rPr>
              <a:t>Koning Albert II </a:t>
            </a:r>
            <a:r>
              <a:rPr lang="en-US" sz="3011" err="1">
                <a:solidFill>
                  <a:srgbClr val="230871"/>
                </a:solidFill>
                <a:latin typeface="Open Sans"/>
              </a:rPr>
              <a:t>laan</a:t>
            </a:r>
            <a:r>
              <a:rPr lang="en-US" sz="3011">
                <a:solidFill>
                  <a:srgbClr val="230871"/>
                </a:solidFill>
                <a:latin typeface="Open Sans"/>
              </a:rPr>
              <a:t> 15 – 3A - bus 151</a:t>
            </a:r>
          </a:p>
          <a:p>
            <a:pPr>
              <a:lnSpc>
                <a:spcPts val="4216"/>
              </a:lnSpc>
            </a:pPr>
            <a:r>
              <a:rPr lang="en-US" sz="3011">
                <a:solidFill>
                  <a:srgbClr val="230871"/>
                </a:solidFill>
                <a:latin typeface="Open Sans"/>
              </a:rPr>
              <a:t>1210 Brussel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899768"/>
            <a:ext cx="14618972" cy="1152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25"/>
              </a:lnSpc>
            </a:pPr>
            <a:r>
              <a:rPr lang="en-US" sz="6732">
                <a:solidFill>
                  <a:srgbClr val="230871"/>
                </a:solidFill>
                <a:latin typeface="Open Sans Extra Bold"/>
              </a:rPr>
              <a:t>Contacteer het eTwinning-team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28302" y="8267825"/>
            <a:ext cx="1912026" cy="1328851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0476169" y="7135445"/>
            <a:ext cx="4565170" cy="1132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4"/>
              </a:lnSpc>
            </a:pPr>
            <a:r>
              <a:rPr lang="en-US" sz="3253">
                <a:solidFill>
                  <a:srgbClr val="230871"/>
                </a:solidFill>
                <a:latin typeface="Open Sans Extra Bold"/>
              </a:rPr>
              <a:t>https://etwinning.be/vlaanderen/team/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A735739A37544392717056965F08ED" ma:contentTypeVersion="12" ma:contentTypeDescription="Een nieuw document maken." ma:contentTypeScope="" ma:versionID="cef50836bef9a021c1f85d67d125367a">
  <xsd:schema xmlns:xsd="http://www.w3.org/2001/XMLSchema" xmlns:xs="http://www.w3.org/2001/XMLSchema" xmlns:p="http://schemas.microsoft.com/office/2006/metadata/properties" xmlns:ns2="07121c49-3450-4ebf-80d7-5c325359967c" xmlns:ns3="9a9ec0f0-7796-43d0-ac1f-4c8c46ee0bd1" targetNamespace="http://schemas.microsoft.com/office/2006/metadata/properties" ma:root="true" ma:fieldsID="82627e16153203f089bef5a1d83ae33b" ns2:_="" ns3:_="">
    <xsd:import namespace="07121c49-3450-4ebf-80d7-5c325359967c"/>
    <xsd:import namespace="9a9ec0f0-7796-43d0-ac1f-4c8c46ee0b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121c49-3450-4ebf-80d7-5c32535996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49ca8161-7180-459b-a0ef-1a71cf6ffe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9ec0f0-7796-43d0-ac1f-4c8c46ee0bd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f314ac9-3524-4c6f-98d1-085376743d48}" ma:internalName="TaxCatchAll" ma:showField="CatchAllData" ma:web="2cc350ed-23df-4719-bbfe-c046f64e24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9ec0f0-7796-43d0-ac1f-4c8c46ee0bd1" xsi:nil="true"/>
    <lcf76f155ced4ddcb4097134ff3c332f xmlns="07121c49-3450-4ebf-80d7-5c325359967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3685227-33FE-4406-B7BC-FB8FB10BDC2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6EDF4CD-F280-4F7E-B0EB-9AFDB56AEC7A}"/>
</file>

<file path=customXml/itemProps3.xml><?xml version="1.0" encoding="utf-8"?>
<ds:datastoreItem xmlns:ds="http://schemas.openxmlformats.org/officeDocument/2006/customXml" ds:itemID="{BE30E834-8D24-49EC-A0DD-5EB5E2CEF2AD}">
  <ds:schemaRefs>
    <ds:schemaRef ds:uri="9a9ec0f0-7796-43d0-ac1f-4c8c46ee0bd1"/>
    <ds:schemaRef ds:uri="cf87c746-3267-4004-a48e-1e53c9cee937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Aangepast</PresentationFormat>
  <Slides>40</Slides>
  <Notes>5</Notes>
  <HiddenSlides>0</HiddenSlide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40</vt:i4>
      </vt:variant>
    </vt:vector>
  </HeadingPairs>
  <TitlesOfParts>
    <vt:vector size="41" baseType="lpstr"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voor lkrn secundair onderwijs- Presentatie eTwinning algemeen</dc:title>
  <dc:creator>Gees, Marianne</dc:creator>
  <cp:revision>2</cp:revision>
  <dcterms:created xsi:type="dcterms:W3CDTF">2006-08-16T00:00:00Z</dcterms:created>
  <dcterms:modified xsi:type="dcterms:W3CDTF">2024-11-06T13:34:36Z</dcterms:modified>
  <dc:identifier>DAFiDtMgDdA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0x01010058A735739A37544392717056965F08ED</vt:lpwstr>
  </property>
  <property fmtid="{D5CDD505-2E9C-101B-9397-08002B2CF9AE}" pid="3" name="MediaServiceImageTags">
    <vt:lpwstr/>
  </property>
</Properties>
</file>