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5"/>
  </p:notesMasterIdLst>
  <p:sldIdLst>
    <p:sldId id="319" r:id="rId5"/>
    <p:sldId id="257" r:id="rId6"/>
    <p:sldId id="258" r:id="rId7"/>
    <p:sldId id="260" r:id="rId8"/>
    <p:sldId id="322" r:id="rId9"/>
    <p:sldId id="323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8" r:id="rId20"/>
    <p:sldId id="334" r:id="rId21"/>
    <p:sldId id="336" r:id="rId22"/>
    <p:sldId id="337" r:id="rId23"/>
    <p:sldId id="306" r:id="rId24"/>
  </p:sldIdLst>
  <p:sldSz cx="18288000" cy="10287000"/>
  <p:notesSz cx="6858000" cy="9144000"/>
  <p:embeddedFontLst>
    <p:embeddedFont>
      <p:font typeface="Open Sans" panose="020B0606030504020204" pitchFamily="34" charset="0"/>
      <p:regular r:id="rId26"/>
      <p:bold r:id="rId27"/>
      <p:italic r:id="rId28"/>
      <p:boldItalic r:id="rId29"/>
    </p:embeddedFont>
    <p:embeddedFont>
      <p:font typeface="Open Sans Extra Bold" panose="020B0604020202020204" charset="0"/>
      <p:regular r:id="rId30"/>
    </p:embeddedFont>
    <p:embeddedFont>
      <p:font typeface="Open Sans Light" panose="020B0306030504020204" pitchFamily="34" charset="0"/>
      <p:regular r:id="rId31"/>
      <p:italic r:id="rId32"/>
    </p:embeddedFont>
    <p:embeddedFont>
      <p:font typeface="Poppins Medium" panose="00000600000000000000" pitchFamily="2" charset="0"/>
      <p:regular r:id="rId33"/>
      <p: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08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352B8C-6B39-4408-A425-0F764201E56E}" v="95" dt="2024-10-25T08:24:13.7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22" autoAdjust="0"/>
  </p:normalViewPr>
  <p:slideViewPr>
    <p:cSldViewPr>
      <p:cViewPr varScale="1">
        <p:scale>
          <a:sx n="45" d="100"/>
          <a:sy n="45" d="100"/>
        </p:scale>
        <p:origin x="80" y="2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font" Target="fonts/font9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F47666-EA50-4F9A-8346-049D6287C6A9}" type="datetimeFigureOut">
              <a:rPr lang="nl-BE" smtClean="0"/>
              <a:t>25/10/2024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64EFF-1329-4C94-8E86-D137A4F7291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36048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930551"/>
            <a:ext cx="1554480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833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learningapps.org/watch?v=ph7iw4n752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learningapps.org/createApp.php" TargetMode="External"/><Relationship Id="rId3" Type="http://schemas.openxmlformats.org/officeDocument/2006/relationships/image" Target="../media/image8.png"/><Relationship Id="rId7" Type="http://schemas.openxmlformats.org/officeDocument/2006/relationships/hyperlink" Target="https://learningapps.org/watch?v=ptdbbmyst24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toryjumper.com/book/read/170808691/Actes-de-gentillesse-Een-goed-hart-tonen#page/8" TargetMode="External"/><Relationship Id="rId5" Type="http://schemas.openxmlformats.org/officeDocument/2006/relationships/hyperlink" Target="https://www.canva.com/design/DAF6ZzBs-kY/lFq9RSBJLofTtuw6xVZjzg/edit" TargetMode="External"/><Relationship Id="rId4" Type="http://schemas.openxmlformats.org/officeDocument/2006/relationships/hyperlink" Target="https://www.tricider.com/admin/2WSvmxtKYRp/2eO1DvFNua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hyperlink" Target="https://www.canva.com/design/DAF6aDgBDfg/GIlO10WgiW0w-OSn-mjTyQ/edit" TargetMode="External"/><Relationship Id="rId7" Type="http://schemas.openxmlformats.org/officeDocument/2006/relationships/image" Target="../media/image17.png"/><Relationship Id="rId2" Type="http://schemas.openxmlformats.org/officeDocument/2006/relationships/hyperlink" Target="https://digipad.app/p/803600/6f0e3a914798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hyperlink" Target="https://www.storyjumper.com/book/read/170808691/Actes-de-gentillesse-Een-goed-hart-tonen#page/6" TargetMode="External"/><Relationship Id="rId4" Type="http://schemas.openxmlformats.org/officeDocument/2006/relationships/hyperlink" Target="https://digipad.app/p/679000/68b4c28bffc0c" TargetMode="External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docs.google.com/document/d/1XXRPrC62wwhdVDfttxE1q6AGFcaKxKty/edit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storyjumper.com/book/read/170808691/Actes-de-gentillesse-Een-goed-hart-tonen#page/23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entimeter.com/app/presentation/n/almrf6zs96monofat7xo43xybdorb773/edit?question=fvy1ha5gbb9n" TargetMode="External"/><Relationship Id="rId13" Type="http://schemas.openxmlformats.org/officeDocument/2006/relationships/image" Target="../media/image7.png"/><Relationship Id="rId3" Type="http://schemas.openxmlformats.org/officeDocument/2006/relationships/hyperlink" Target="https://digipad.app/" TargetMode="External"/><Relationship Id="rId7" Type="http://schemas.openxmlformats.org/officeDocument/2006/relationships/hyperlink" Target="http://www.kahoot.com/" TargetMode="External"/><Relationship Id="rId12" Type="http://schemas.openxmlformats.org/officeDocument/2006/relationships/hyperlink" Target="https://learningapps.org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anva.com/nl_nl/" TargetMode="External"/><Relationship Id="rId11" Type="http://schemas.openxmlformats.org/officeDocument/2006/relationships/hyperlink" Target="http://www.wooclap.com" TargetMode="External"/><Relationship Id="rId5" Type="http://schemas.openxmlformats.org/officeDocument/2006/relationships/hyperlink" Target="http://www.wooclap.com/" TargetMode="External"/><Relationship Id="rId10" Type="http://schemas.openxmlformats.org/officeDocument/2006/relationships/hyperlink" Target="https://docs.google.com/forms/d/1wxnDfcauLEVZtmrnafe9gB8BI-JV5Kk8io8IKProOHI/edit" TargetMode="External"/><Relationship Id="rId4" Type="http://schemas.openxmlformats.org/officeDocument/2006/relationships/hyperlink" Target="https://www.tricider.com/" TargetMode="External"/><Relationship Id="rId9" Type="http://schemas.openxmlformats.org/officeDocument/2006/relationships/hyperlink" Target="https://www.storyjumper.com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openxmlformats.org/officeDocument/2006/relationships/image" Target="../media/image20.png"/><Relationship Id="rId7" Type="http://schemas.openxmlformats.org/officeDocument/2006/relationships/image" Target="../media/image8.png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image" Target="../media/image19.png"/><Relationship Id="rId16" Type="http://schemas.openxmlformats.org/officeDocument/2006/relationships/image" Target="../media/image3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6.png"/><Relationship Id="rId5" Type="http://schemas.openxmlformats.org/officeDocument/2006/relationships/image" Target="../media/image22.jpeg"/><Relationship Id="rId15" Type="http://schemas.openxmlformats.org/officeDocument/2006/relationships/image" Target="../media/image30.png"/><Relationship Id="rId10" Type="http://schemas.openxmlformats.org/officeDocument/2006/relationships/image" Target="../media/image25.svg"/><Relationship Id="rId19" Type="http://schemas.openxmlformats.org/officeDocument/2006/relationships/hyperlink" Target="mailto:info@etwinning.be" TargetMode="External"/><Relationship Id="rId4" Type="http://schemas.openxmlformats.org/officeDocument/2006/relationships/image" Target="../media/image21.pn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>
            <a:extLst>
              <a:ext uri="{FF2B5EF4-FFF2-40B4-BE49-F238E27FC236}">
                <a16:creationId xmlns:a16="http://schemas.microsoft.com/office/drawing/2014/main" id="{0F3082DD-9A1C-C3A9-BD4B-66124CE0DE7C}"/>
              </a:ext>
            </a:extLst>
          </p:cNvPr>
          <p:cNvSpPr txBox="1"/>
          <p:nvPr/>
        </p:nvSpPr>
        <p:spPr>
          <a:xfrm>
            <a:off x="3238498" y="4153214"/>
            <a:ext cx="11811002" cy="9975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1" marR="5081">
              <a:lnSpc>
                <a:spcPct val="117100"/>
              </a:lnSpc>
              <a:spcBef>
                <a:spcPts val="95"/>
              </a:spcBef>
            </a:pPr>
            <a:r>
              <a:rPr lang="nl-BE" sz="6000" spc="-86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Well-</a:t>
            </a:r>
            <a:r>
              <a:rPr lang="nl-BE" sz="6000" spc="-86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</a:t>
            </a:r>
            <a:r>
              <a:rPr lang="nl-BE" sz="6000" spc="-86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nl-BE" sz="6000" spc="-86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eTwinningprojecten</a:t>
            </a:r>
            <a:endParaRPr sz="6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EEAC57F3-3B8C-7BD0-6FAE-1CB71ADC9C8B}"/>
              </a:ext>
            </a:extLst>
          </p:cNvPr>
          <p:cNvSpPr txBox="1"/>
          <p:nvPr/>
        </p:nvSpPr>
        <p:spPr>
          <a:xfrm>
            <a:off x="5068016" y="6033971"/>
            <a:ext cx="7959404" cy="6199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1" marR="5081" algn="ctr">
              <a:lnSpc>
                <a:spcPct val="117100"/>
              </a:lnSpc>
              <a:spcBef>
                <a:spcPts val="95"/>
              </a:spcBef>
            </a:pPr>
            <a:r>
              <a:rPr lang="nl-BE" sz="3701" spc="-86" dirty="0">
                <a:solidFill>
                  <a:srgbClr val="897D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Elleny Hinnaert – PTI West-Vlaanderen</a:t>
            </a:r>
            <a:endParaRPr sz="370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ject 3">
            <a:extLst>
              <a:ext uri="{FF2B5EF4-FFF2-40B4-BE49-F238E27FC236}">
                <a16:creationId xmlns:a16="http://schemas.microsoft.com/office/drawing/2014/main" id="{5C0787F5-B40A-B12B-560D-A0E8110E54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6908" y="7676137"/>
            <a:ext cx="2590800" cy="1783442"/>
          </a:xfrm>
          <a:prstGeom prst="rect">
            <a:avLst/>
          </a:prstGeom>
        </p:spPr>
      </p:pic>
      <p:grpSp>
        <p:nvGrpSpPr>
          <p:cNvPr id="9" name="object 5">
            <a:extLst>
              <a:ext uri="{FF2B5EF4-FFF2-40B4-BE49-F238E27FC236}">
                <a16:creationId xmlns:a16="http://schemas.microsoft.com/office/drawing/2014/main" id="{48FBA931-FF0A-3F06-8732-CB44AF62642D}"/>
              </a:ext>
            </a:extLst>
          </p:cNvPr>
          <p:cNvGrpSpPr/>
          <p:nvPr/>
        </p:nvGrpSpPr>
        <p:grpSpPr>
          <a:xfrm>
            <a:off x="15468600" y="242061"/>
            <a:ext cx="2819400" cy="3682239"/>
            <a:chOff x="13731366" y="228003"/>
            <a:chExt cx="4556760" cy="6347460"/>
          </a:xfrm>
        </p:grpSpPr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AB6DF30E-1324-30A8-9275-E0A2FBD160AA}"/>
                </a:ext>
              </a:extLst>
            </p:cNvPr>
            <p:cNvSpPr/>
            <p:nvPr/>
          </p:nvSpPr>
          <p:spPr>
            <a:xfrm>
              <a:off x="14983967" y="228003"/>
              <a:ext cx="3304540" cy="5956300"/>
            </a:xfrm>
            <a:custGeom>
              <a:avLst/>
              <a:gdLst/>
              <a:ahLst/>
              <a:cxnLst/>
              <a:rect l="l" t="t" r="r" b="b"/>
              <a:pathLst>
                <a:path w="3304540" h="5956300">
                  <a:moveTo>
                    <a:pt x="3267045" y="5943599"/>
                  </a:moveTo>
                  <a:lnTo>
                    <a:pt x="2693041" y="5943599"/>
                  </a:lnTo>
                  <a:lnTo>
                    <a:pt x="2740373" y="5956299"/>
                  </a:lnTo>
                  <a:lnTo>
                    <a:pt x="3219717" y="5956299"/>
                  </a:lnTo>
                  <a:lnTo>
                    <a:pt x="3267045" y="5943599"/>
                  </a:lnTo>
                  <a:close/>
                </a:path>
                <a:path w="3304540" h="5956300">
                  <a:moveTo>
                    <a:pt x="3267045" y="12699"/>
                  </a:moveTo>
                  <a:lnTo>
                    <a:pt x="2693041" y="12699"/>
                  </a:lnTo>
                  <a:lnTo>
                    <a:pt x="2645923" y="25399"/>
                  </a:lnTo>
                  <a:lnTo>
                    <a:pt x="2599025" y="25399"/>
                  </a:lnTo>
                  <a:lnTo>
                    <a:pt x="2552353" y="38099"/>
                  </a:lnTo>
                  <a:lnTo>
                    <a:pt x="2505913" y="38099"/>
                  </a:lnTo>
                  <a:lnTo>
                    <a:pt x="2459710" y="50799"/>
                  </a:lnTo>
                  <a:lnTo>
                    <a:pt x="2413751" y="50799"/>
                  </a:lnTo>
                  <a:lnTo>
                    <a:pt x="1925917" y="190499"/>
                  </a:lnTo>
                  <a:lnTo>
                    <a:pt x="1883329" y="215899"/>
                  </a:lnTo>
                  <a:lnTo>
                    <a:pt x="1799116" y="241299"/>
                  </a:lnTo>
                  <a:lnTo>
                    <a:pt x="1757501" y="266699"/>
                  </a:lnTo>
                  <a:lnTo>
                    <a:pt x="1716222" y="279399"/>
                  </a:lnTo>
                  <a:lnTo>
                    <a:pt x="1675285" y="304799"/>
                  </a:lnTo>
                  <a:lnTo>
                    <a:pt x="1634695" y="317499"/>
                  </a:lnTo>
                  <a:lnTo>
                    <a:pt x="1554581" y="368299"/>
                  </a:lnTo>
                  <a:lnTo>
                    <a:pt x="1515069" y="380999"/>
                  </a:lnTo>
                  <a:lnTo>
                    <a:pt x="1398777" y="457199"/>
                  </a:lnTo>
                  <a:lnTo>
                    <a:pt x="1323179" y="507999"/>
                  </a:lnTo>
                  <a:lnTo>
                    <a:pt x="1249179" y="558799"/>
                  </a:lnTo>
                  <a:lnTo>
                    <a:pt x="1176823" y="609599"/>
                  </a:lnTo>
                  <a:lnTo>
                    <a:pt x="1106157" y="660399"/>
                  </a:lnTo>
                  <a:lnTo>
                    <a:pt x="1071472" y="698499"/>
                  </a:lnTo>
                  <a:lnTo>
                    <a:pt x="1003429" y="749299"/>
                  </a:lnTo>
                  <a:lnTo>
                    <a:pt x="970081" y="787399"/>
                  </a:lnTo>
                  <a:lnTo>
                    <a:pt x="937191" y="812799"/>
                  </a:lnTo>
                  <a:lnTo>
                    <a:pt x="904764" y="838199"/>
                  </a:lnTo>
                  <a:lnTo>
                    <a:pt x="872806" y="876299"/>
                  </a:lnTo>
                  <a:lnTo>
                    <a:pt x="841322" y="901699"/>
                  </a:lnTo>
                  <a:lnTo>
                    <a:pt x="810319" y="939799"/>
                  </a:lnTo>
                  <a:lnTo>
                    <a:pt x="779802" y="977899"/>
                  </a:lnTo>
                  <a:lnTo>
                    <a:pt x="749776" y="1003299"/>
                  </a:lnTo>
                  <a:lnTo>
                    <a:pt x="720249" y="1041399"/>
                  </a:lnTo>
                  <a:lnTo>
                    <a:pt x="691225" y="1079499"/>
                  </a:lnTo>
                  <a:lnTo>
                    <a:pt x="662710" y="1104899"/>
                  </a:lnTo>
                  <a:lnTo>
                    <a:pt x="634710" y="1142999"/>
                  </a:lnTo>
                  <a:lnTo>
                    <a:pt x="607232" y="1181099"/>
                  </a:lnTo>
                  <a:lnTo>
                    <a:pt x="580279" y="1219199"/>
                  </a:lnTo>
                  <a:lnTo>
                    <a:pt x="553860" y="1257299"/>
                  </a:lnTo>
                  <a:lnTo>
                    <a:pt x="527978" y="1282699"/>
                  </a:lnTo>
                  <a:lnTo>
                    <a:pt x="502640" y="1320799"/>
                  </a:lnTo>
                  <a:lnTo>
                    <a:pt x="477853" y="1358899"/>
                  </a:lnTo>
                  <a:lnTo>
                    <a:pt x="453620" y="1396999"/>
                  </a:lnTo>
                  <a:lnTo>
                    <a:pt x="429949" y="1435099"/>
                  </a:lnTo>
                  <a:lnTo>
                    <a:pt x="406845" y="1473199"/>
                  </a:lnTo>
                  <a:lnTo>
                    <a:pt x="384314" y="1523999"/>
                  </a:lnTo>
                  <a:lnTo>
                    <a:pt x="362362" y="1562099"/>
                  </a:lnTo>
                  <a:lnTo>
                    <a:pt x="340994" y="1600199"/>
                  </a:lnTo>
                  <a:lnTo>
                    <a:pt x="320216" y="1638299"/>
                  </a:lnTo>
                  <a:lnTo>
                    <a:pt x="300034" y="1676399"/>
                  </a:lnTo>
                  <a:lnTo>
                    <a:pt x="280454" y="1714499"/>
                  </a:lnTo>
                  <a:lnTo>
                    <a:pt x="261481" y="1765299"/>
                  </a:lnTo>
                  <a:lnTo>
                    <a:pt x="243122" y="1803399"/>
                  </a:lnTo>
                  <a:lnTo>
                    <a:pt x="225382" y="1841499"/>
                  </a:lnTo>
                  <a:lnTo>
                    <a:pt x="208267" y="1879599"/>
                  </a:lnTo>
                  <a:lnTo>
                    <a:pt x="191782" y="1930399"/>
                  </a:lnTo>
                  <a:lnTo>
                    <a:pt x="175934" y="1968499"/>
                  </a:lnTo>
                  <a:lnTo>
                    <a:pt x="160729" y="2019299"/>
                  </a:lnTo>
                  <a:lnTo>
                    <a:pt x="146171" y="2057399"/>
                  </a:lnTo>
                  <a:lnTo>
                    <a:pt x="132267" y="2108199"/>
                  </a:lnTo>
                  <a:lnTo>
                    <a:pt x="119022" y="2146299"/>
                  </a:lnTo>
                  <a:lnTo>
                    <a:pt x="106443" y="2184399"/>
                  </a:lnTo>
                  <a:lnTo>
                    <a:pt x="94535" y="2235199"/>
                  </a:lnTo>
                  <a:lnTo>
                    <a:pt x="83304" y="2285999"/>
                  </a:lnTo>
                  <a:lnTo>
                    <a:pt x="72756" y="2324099"/>
                  </a:lnTo>
                  <a:lnTo>
                    <a:pt x="62896" y="2374899"/>
                  </a:lnTo>
                  <a:lnTo>
                    <a:pt x="53730" y="2412999"/>
                  </a:lnTo>
                  <a:lnTo>
                    <a:pt x="45265" y="2463799"/>
                  </a:lnTo>
                  <a:lnTo>
                    <a:pt x="37505" y="2514599"/>
                  </a:lnTo>
                  <a:lnTo>
                    <a:pt x="30457" y="2552699"/>
                  </a:lnTo>
                  <a:lnTo>
                    <a:pt x="24126" y="2603499"/>
                  </a:lnTo>
                  <a:lnTo>
                    <a:pt x="18518" y="2654299"/>
                  </a:lnTo>
                  <a:lnTo>
                    <a:pt x="13639" y="2692399"/>
                  </a:lnTo>
                  <a:lnTo>
                    <a:pt x="9495" y="2743199"/>
                  </a:lnTo>
                  <a:lnTo>
                    <a:pt x="6092" y="2793999"/>
                  </a:lnTo>
                  <a:lnTo>
                    <a:pt x="3435" y="2832099"/>
                  </a:lnTo>
                  <a:lnTo>
                    <a:pt x="1529" y="2882899"/>
                  </a:lnTo>
                  <a:lnTo>
                    <a:pt x="382" y="2933699"/>
                  </a:lnTo>
                  <a:lnTo>
                    <a:pt x="0" y="2984340"/>
                  </a:lnTo>
                  <a:lnTo>
                    <a:pt x="382" y="3035299"/>
                  </a:lnTo>
                  <a:lnTo>
                    <a:pt x="1529" y="3073399"/>
                  </a:lnTo>
                  <a:lnTo>
                    <a:pt x="3435" y="3124199"/>
                  </a:lnTo>
                  <a:lnTo>
                    <a:pt x="6092" y="3174999"/>
                  </a:lnTo>
                  <a:lnTo>
                    <a:pt x="9495" y="3225799"/>
                  </a:lnTo>
                  <a:lnTo>
                    <a:pt x="13639" y="3263899"/>
                  </a:lnTo>
                  <a:lnTo>
                    <a:pt x="18518" y="3314699"/>
                  </a:lnTo>
                  <a:lnTo>
                    <a:pt x="24126" y="3365499"/>
                  </a:lnTo>
                  <a:lnTo>
                    <a:pt x="30457" y="3416299"/>
                  </a:lnTo>
                  <a:lnTo>
                    <a:pt x="37505" y="3454399"/>
                  </a:lnTo>
                  <a:lnTo>
                    <a:pt x="45265" y="3505199"/>
                  </a:lnTo>
                  <a:lnTo>
                    <a:pt x="53730" y="3543299"/>
                  </a:lnTo>
                  <a:lnTo>
                    <a:pt x="62896" y="3594099"/>
                  </a:lnTo>
                  <a:lnTo>
                    <a:pt x="72756" y="3644899"/>
                  </a:lnTo>
                  <a:lnTo>
                    <a:pt x="83304" y="3682999"/>
                  </a:lnTo>
                  <a:lnTo>
                    <a:pt x="94535" y="3733799"/>
                  </a:lnTo>
                  <a:lnTo>
                    <a:pt x="106443" y="3771899"/>
                  </a:lnTo>
                  <a:lnTo>
                    <a:pt x="119022" y="3822699"/>
                  </a:lnTo>
                  <a:lnTo>
                    <a:pt x="132267" y="3860799"/>
                  </a:lnTo>
                  <a:lnTo>
                    <a:pt x="146171" y="3911599"/>
                  </a:lnTo>
                  <a:lnTo>
                    <a:pt x="160729" y="3949699"/>
                  </a:lnTo>
                  <a:lnTo>
                    <a:pt x="175934" y="3987799"/>
                  </a:lnTo>
                  <a:lnTo>
                    <a:pt x="191782" y="4038599"/>
                  </a:lnTo>
                  <a:lnTo>
                    <a:pt x="208267" y="4076699"/>
                  </a:lnTo>
                  <a:lnTo>
                    <a:pt x="225382" y="4127499"/>
                  </a:lnTo>
                  <a:lnTo>
                    <a:pt x="243122" y="4165599"/>
                  </a:lnTo>
                  <a:lnTo>
                    <a:pt x="261481" y="4203699"/>
                  </a:lnTo>
                  <a:lnTo>
                    <a:pt x="280454" y="4241799"/>
                  </a:lnTo>
                  <a:lnTo>
                    <a:pt x="300034" y="4292599"/>
                  </a:lnTo>
                  <a:lnTo>
                    <a:pt x="320216" y="4330699"/>
                  </a:lnTo>
                  <a:lnTo>
                    <a:pt x="340994" y="4368799"/>
                  </a:lnTo>
                  <a:lnTo>
                    <a:pt x="362362" y="4406899"/>
                  </a:lnTo>
                  <a:lnTo>
                    <a:pt x="384314" y="4444999"/>
                  </a:lnTo>
                  <a:lnTo>
                    <a:pt x="406845" y="4483099"/>
                  </a:lnTo>
                  <a:lnTo>
                    <a:pt x="429949" y="4521199"/>
                  </a:lnTo>
                  <a:lnTo>
                    <a:pt x="453620" y="4559299"/>
                  </a:lnTo>
                  <a:lnTo>
                    <a:pt x="477853" y="4597399"/>
                  </a:lnTo>
                  <a:lnTo>
                    <a:pt x="502640" y="4635499"/>
                  </a:lnTo>
                  <a:lnTo>
                    <a:pt x="527978" y="4673599"/>
                  </a:lnTo>
                  <a:lnTo>
                    <a:pt x="553860" y="4711699"/>
                  </a:lnTo>
                  <a:lnTo>
                    <a:pt x="580279" y="4749799"/>
                  </a:lnTo>
                  <a:lnTo>
                    <a:pt x="607232" y="4787899"/>
                  </a:lnTo>
                  <a:lnTo>
                    <a:pt x="634710" y="4825999"/>
                  </a:lnTo>
                  <a:lnTo>
                    <a:pt x="662710" y="4851399"/>
                  </a:lnTo>
                  <a:lnTo>
                    <a:pt x="691225" y="4889499"/>
                  </a:lnTo>
                  <a:lnTo>
                    <a:pt x="720249" y="4927599"/>
                  </a:lnTo>
                  <a:lnTo>
                    <a:pt x="749776" y="4952999"/>
                  </a:lnTo>
                  <a:lnTo>
                    <a:pt x="779802" y="4991099"/>
                  </a:lnTo>
                  <a:lnTo>
                    <a:pt x="810319" y="5029199"/>
                  </a:lnTo>
                  <a:lnTo>
                    <a:pt x="841322" y="5054599"/>
                  </a:lnTo>
                  <a:lnTo>
                    <a:pt x="872806" y="5092699"/>
                  </a:lnTo>
                  <a:lnTo>
                    <a:pt x="904764" y="5118099"/>
                  </a:lnTo>
                  <a:lnTo>
                    <a:pt x="937191" y="5156199"/>
                  </a:lnTo>
                  <a:lnTo>
                    <a:pt x="970081" y="5181599"/>
                  </a:lnTo>
                  <a:lnTo>
                    <a:pt x="1003429" y="5206999"/>
                  </a:lnTo>
                  <a:lnTo>
                    <a:pt x="1037228" y="5245099"/>
                  </a:lnTo>
                  <a:lnTo>
                    <a:pt x="1106157" y="5295899"/>
                  </a:lnTo>
                  <a:lnTo>
                    <a:pt x="1141276" y="5333999"/>
                  </a:lnTo>
                  <a:lnTo>
                    <a:pt x="1212792" y="5384799"/>
                  </a:lnTo>
                  <a:lnTo>
                    <a:pt x="1285976" y="5435599"/>
                  </a:lnTo>
                  <a:lnTo>
                    <a:pt x="1360781" y="5486399"/>
                  </a:lnTo>
                  <a:lnTo>
                    <a:pt x="1437161" y="5537199"/>
                  </a:lnTo>
                  <a:lnTo>
                    <a:pt x="1475926" y="5549899"/>
                  </a:lnTo>
                  <a:lnTo>
                    <a:pt x="1594459" y="5626099"/>
                  </a:lnTo>
                  <a:lnTo>
                    <a:pt x="1634695" y="5638799"/>
                  </a:lnTo>
                  <a:lnTo>
                    <a:pt x="1675285" y="5664199"/>
                  </a:lnTo>
                  <a:lnTo>
                    <a:pt x="1716222" y="5676899"/>
                  </a:lnTo>
                  <a:lnTo>
                    <a:pt x="1757501" y="5702299"/>
                  </a:lnTo>
                  <a:lnTo>
                    <a:pt x="1799116" y="5714999"/>
                  </a:lnTo>
                  <a:lnTo>
                    <a:pt x="1841060" y="5740399"/>
                  </a:lnTo>
                  <a:lnTo>
                    <a:pt x="1925917" y="5765799"/>
                  </a:lnTo>
                  <a:lnTo>
                    <a:pt x="1968817" y="5791199"/>
                  </a:lnTo>
                  <a:lnTo>
                    <a:pt x="2368041" y="5905499"/>
                  </a:lnTo>
                  <a:lnTo>
                    <a:pt x="2413751" y="5905499"/>
                  </a:lnTo>
                  <a:lnTo>
                    <a:pt x="2505913" y="5930899"/>
                  </a:lnTo>
                  <a:lnTo>
                    <a:pt x="2552353" y="5930899"/>
                  </a:lnTo>
                  <a:lnTo>
                    <a:pt x="2599025" y="5943599"/>
                  </a:lnTo>
                  <a:lnTo>
                    <a:pt x="3304030" y="5943599"/>
                  </a:lnTo>
                  <a:lnTo>
                    <a:pt x="3304030" y="22669"/>
                  </a:lnTo>
                  <a:lnTo>
                    <a:pt x="3267045" y="12699"/>
                  </a:lnTo>
                  <a:close/>
                </a:path>
                <a:path w="3304540" h="5956300">
                  <a:moveTo>
                    <a:pt x="3124436" y="0"/>
                  </a:moveTo>
                  <a:lnTo>
                    <a:pt x="2835660" y="0"/>
                  </a:lnTo>
                  <a:lnTo>
                    <a:pt x="2787916" y="12699"/>
                  </a:lnTo>
                  <a:lnTo>
                    <a:pt x="3172177" y="12699"/>
                  </a:lnTo>
                  <a:lnTo>
                    <a:pt x="3124436" y="0"/>
                  </a:lnTo>
                  <a:close/>
                </a:path>
              </a:pathLst>
            </a:custGeom>
            <a:solidFill>
              <a:srgbClr val="897D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7">
              <a:extLst>
                <a:ext uri="{FF2B5EF4-FFF2-40B4-BE49-F238E27FC236}">
                  <a16:creationId xmlns:a16="http://schemas.microsoft.com/office/drawing/2014/main" id="{EF4FAE08-A928-FC8F-454E-18EDF031F83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31366" y="2257310"/>
              <a:ext cx="4322648" cy="4318000"/>
            </a:xfrm>
            <a:prstGeom prst="rect">
              <a:avLst/>
            </a:prstGeom>
          </p:spPr>
        </p:pic>
      </p:grpSp>
      <p:pic>
        <p:nvPicPr>
          <p:cNvPr id="15" name="Afbeelding 14" descr="Afbeelding met tekst, Lettertype, Graphics, logo&#10;&#10;Automatisch gegenereerde beschrijving">
            <a:extLst>
              <a:ext uri="{FF2B5EF4-FFF2-40B4-BE49-F238E27FC236}">
                <a16:creationId xmlns:a16="http://schemas.microsoft.com/office/drawing/2014/main" id="{BD35B704-CC4C-3496-6995-7049CBDA4E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8728" y="8157073"/>
            <a:ext cx="2707202" cy="1421282"/>
          </a:xfrm>
          <a:prstGeom prst="rect">
            <a:avLst/>
          </a:prstGeom>
        </p:spPr>
      </p:pic>
      <p:pic>
        <p:nvPicPr>
          <p:cNvPr id="17" name="Afbeelding 16" descr="Afbeelding met Graphics, Lettertype, cirkel, grafische vormgeving&#10;&#10;Automatisch gegenereerde beschrijving">
            <a:extLst>
              <a:ext uri="{FF2B5EF4-FFF2-40B4-BE49-F238E27FC236}">
                <a16:creationId xmlns:a16="http://schemas.microsoft.com/office/drawing/2014/main" id="{DB46F756-8597-9819-9E3A-E9610477E7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1" y="8374230"/>
            <a:ext cx="2490710" cy="997581"/>
          </a:xfrm>
          <a:prstGeom prst="rect">
            <a:avLst/>
          </a:prstGeom>
        </p:spPr>
      </p:pic>
      <p:pic>
        <p:nvPicPr>
          <p:cNvPr id="19" name="Afbeelding 18" descr="Afbeelding met Lettertype, tekst, Elektrisch blauw, schermopname&#10;&#10;Automatisch gegenereerde beschrijving">
            <a:extLst>
              <a:ext uri="{FF2B5EF4-FFF2-40B4-BE49-F238E27FC236}">
                <a16:creationId xmlns:a16="http://schemas.microsoft.com/office/drawing/2014/main" id="{A077B425-1332-86A2-E81F-130F37E0CB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402" y="8520580"/>
            <a:ext cx="4191000" cy="704885"/>
          </a:xfrm>
          <a:prstGeom prst="rect">
            <a:avLst/>
          </a:prstGeom>
        </p:spPr>
      </p:pic>
      <p:pic>
        <p:nvPicPr>
          <p:cNvPr id="21" name="Afbeelding 20" descr="Afbeelding met Graphics, cirkel, ontwerp&#10;&#10;Automatisch gegenereerde beschrijving">
            <a:extLst>
              <a:ext uri="{FF2B5EF4-FFF2-40B4-BE49-F238E27FC236}">
                <a16:creationId xmlns:a16="http://schemas.microsoft.com/office/drawing/2014/main" id="{DF26B378-1212-98F6-AB0F-BA4CD6BEAB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34926" cy="2857143"/>
          </a:xfrm>
          <a:prstGeom prst="rect">
            <a:avLst/>
          </a:prstGeom>
        </p:spPr>
      </p:pic>
      <p:sp>
        <p:nvSpPr>
          <p:cNvPr id="22" name="object 4">
            <a:extLst>
              <a:ext uri="{FF2B5EF4-FFF2-40B4-BE49-F238E27FC236}">
                <a16:creationId xmlns:a16="http://schemas.microsoft.com/office/drawing/2014/main" id="{6829A201-894D-90B9-EBAE-238ACDF711EA}"/>
              </a:ext>
            </a:extLst>
          </p:cNvPr>
          <p:cNvSpPr txBox="1"/>
          <p:nvPr/>
        </p:nvSpPr>
        <p:spPr>
          <a:xfrm>
            <a:off x="4728998" y="920497"/>
            <a:ext cx="8868638" cy="9975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1" marR="5081">
              <a:lnSpc>
                <a:spcPct val="117100"/>
              </a:lnSpc>
              <a:spcBef>
                <a:spcPts val="95"/>
              </a:spcBef>
            </a:pPr>
            <a:r>
              <a:rPr lang="nl-BE" sz="6000" spc="-86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Breng Europa naar je klas!</a:t>
            </a:r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3C2F60FB-4F5C-EE4C-E910-F3F667071D09}"/>
              </a:ext>
            </a:extLst>
          </p:cNvPr>
          <p:cNvSpPr txBox="1"/>
          <p:nvPr/>
        </p:nvSpPr>
        <p:spPr>
          <a:xfrm>
            <a:off x="7675576" y="2406131"/>
            <a:ext cx="2327252" cy="6199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1" marR="5081">
              <a:lnSpc>
                <a:spcPct val="117100"/>
              </a:lnSpc>
              <a:spcBef>
                <a:spcPts val="95"/>
              </a:spcBef>
            </a:pPr>
            <a:r>
              <a:rPr lang="nl-BE" sz="3701" spc="-86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#EUKlas24</a:t>
            </a:r>
            <a:endParaRPr sz="370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347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FF90D0DE-FF9B-61CB-F85F-77BDB48AAA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028700" y="3306789"/>
            <a:ext cx="16230600" cy="5091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2159" lvl="1" indent="-231080">
              <a:lnSpc>
                <a:spcPct val="150000"/>
              </a:lnSpc>
              <a:buFont typeface="Arial"/>
              <a:buChar char="•"/>
            </a:pPr>
            <a:r>
              <a:rPr lang="en-US" sz="3200" dirty="0">
                <a:solidFill>
                  <a:srgbClr val="230871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22 </a:t>
            </a: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jaar katholieke godsdienst, 1</a:t>
            </a:r>
            <a:r>
              <a:rPr lang="nl-NL" sz="3200" baseline="300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ste</a:t>
            </a: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en 2</a:t>
            </a:r>
            <a:r>
              <a:rPr lang="nl-NL" sz="3200" baseline="300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</a:t>
            </a: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gr sec AF, DF en DS</a:t>
            </a:r>
          </a:p>
          <a:p>
            <a:pPr marL="462159" lvl="1" indent="-231080">
              <a:lnSpc>
                <a:spcPct val="150000"/>
              </a:lnSpc>
              <a:buFont typeface="Arial"/>
              <a:buChar char="•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2de jaar </a:t>
            </a:r>
            <a:r>
              <a:rPr lang="nl-NL" sz="3200" dirty="0" err="1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eTwinning</a:t>
            </a: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 geen uren vrijgesteld</a:t>
            </a:r>
          </a:p>
          <a:p>
            <a:pPr marL="462159" lvl="1" indent="-231080">
              <a:lnSpc>
                <a:spcPct val="150000"/>
              </a:lnSpc>
              <a:buFont typeface="Arial"/>
              <a:buChar char="•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WARM WORDEN = </a:t>
            </a:r>
            <a:r>
              <a:rPr lang="nl-NL" sz="3200" dirty="0" err="1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eTwinning</a:t>
            </a: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ambassadeur uitgenodigd/ online workshops/ Seminarie Brugge </a:t>
            </a:r>
          </a:p>
          <a:p>
            <a:pPr marL="462159" lvl="1" indent="-231080">
              <a:lnSpc>
                <a:spcPct val="150000"/>
              </a:lnSpc>
              <a:buFont typeface="Arial"/>
              <a:buChar char="•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2023-2024: 5 projecten + 1dag-ontmoeting + workshops</a:t>
            </a:r>
          </a:p>
          <a:p>
            <a:pPr marL="462159" lvl="1" indent="-231080">
              <a:lnSpc>
                <a:spcPct val="150000"/>
              </a:lnSpc>
              <a:buFont typeface="Arial"/>
              <a:buChar char="•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2024-2025: 4 projecten + 3 begeleiden + seminarie Toledo + workshop</a:t>
            </a:r>
          </a:p>
          <a:p>
            <a:pPr marL="462159" lvl="1" indent="-231080">
              <a:lnSpc>
                <a:spcPct val="150000"/>
              </a:lnSpc>
              <a:buFont typeface="Arial"/>
              <a:buChar char="•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Doelen: zichtbaar samenwerken met andere vakken + AF -&gt; bekendheid op school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02069" y="980329"/>
            <a:ext cx="14857949" cy="943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en-US" sz="5500" dirty="0">
                <a:solidFill>
                  <a:srgbClr val="230871"/>
                </a:solidFill>
                <a:latin typeface="Open Sans Extra Bold"/>
              </a:rPr>
              <a:t>Elleny </a:t>
            </a:r>
            <a:r>
              <a:rPr lang="en-US" sz="5500" dirty="0" err="1">
                <a:solidFill>
                  <a:srgbClr val="230871"/>
                </a:solidFill>
                <a:latin typeface="Open Sans Extra Bold"/>
              </a:rPr>
              <a:t>Hinnaert</a:t>
            </a:r>
            <a:endParaRPr lang="en-US" sz="5500" dirty="0" err="1">
              <a:solidFill>
                <a:srgbClr val="230871"/>
              </a:solidFill>
              <a:latin typeface="Open Sans Extra Bold"/>
              <a:ea typeface="Open Sans Extra Bold"/>
              <a:cs typeface="Open Sans Extra Bold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9A4CD37C-4611-3DE4-7F9C-9B298C84CF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sp>
        <p:nvSpPr>
          <p:cNvPr id="12" name="object 6">
            <a:extLst>
              <a:ext uri="{FF2B5EF4-FFF2-40B4-BE49-F238E27FC236}">
                <a16:creationId xmlns:a16="http://schemas.microsoft.com/office/drawing/2014/main" id="{DAE65515-8917-232E-CB5D-12DF8A389E12}"/>
              </a:ext>
            </a:extLst>
          </p:cNvPr>
          <p:cNvSpPr/>
          <p:nvPr/>
        </p:nvSpPr>
        <p:spPr>
          <a:xfrm>
            <a:off x="16243621" y="242061"/>
            <a:ext cx="2044615" cy="3455322"/>
          </a:xfrm>
          <a:custGeom>
            <a:avLst/>
            <a:gdLst/>
            <a:ahLst/>
            <a:cxnLst/>
            <a:rect l="l" t="t" r="r" b="b"/>
            <a:pathLst>
              <a:path w="3304540" h="5956300">
                <a:moveTo>
                  <a:pt x="3267045" y="5943599"/>
                </a:moveTo>
                <a:lnTo>
                  <a:pt x="2693041" y="5943599"/>
                </a:lnTo>
                <a:lnTo>
                  <a:pt x="2740373" y="5956299"/>
                </a:lnTo>
                <a:lnTo>
                  <a:pt x="3219717" y="5956299"/>
                </a:lnTo>
                <a:lnTo>
                  <a:pt x="3267045" y="5943599"/>
                </a:lnTo>
                <a:close/>
              </a:path>
              <a:path w="3304540" h="5956300">
                <a:moveTo>
                  <a:pt x="3267045" y="12699"/>
                </a:moveTo>
                <a:lnTo>
                  <a:pt x="2693041" y="12699"/>
                </a:lnTo>
                <a:lnTo>
                  <a:pt x="2645923" y="25399"/>
                </a:lnTo>
                <a:lnTo>
                  <a:pt x="2599025" y="25399"/>
                </a:lnTo>
                <a:lnTo>
                  <a:pt x="2552353" y="38099"/>
                </a:lnTo>
                <a:lnTo>
                  <a:pt x="2505913" y="38099"/>
                </a:lnTo>
                <a:lnTo>
                  <a:pt x="2459710" y="50799"/>
                </a:lnTo>
                <a:lnTo>
                  <a:pt x="2413751" y="50799"/>
                </a:lnTo>
                <a:lnTo>
                  <a:pt x="1925917" y="190499"/>
                </a:lnTo>
                <a:lnTo>
                  <a:pt x="1883329" y="215899"/>
                </a:lnTo>
                <a:lnTo>
                  <a:pt x="1799116" y="241299"/>
                </a:lnTo>
                <a:lnTo>
                  <a:pt x="1757501" y="266699"/>
                </a:lnTo>
                <a:lnTo>
                  <a:pt x="1716222" y="279399"/>
                </a:lnTo>
                <a:lnTo>
                  <a:pt x="1675285" y="304799"/>
                </a:lnTo>
                <a:lnTo>
                  <a:pt x="1634695" y="317499"/>
                </a:lnTo>
                <a:lnTo>
                  <a:pt x="1554581" y="368299"/>
                </a:lnTo>
                <a:lnTo>
                  <a:pt x="1515069" y="380999"/>
                </a:lnTo>
                <a:lnTo>
                  <a:pt x="1398777" y="457199"/>
                </a:lnTo>
                <a:lnTo>
                  <a:pt x="1323179" y="507999"/>
                </a:lnTo>
                <a:lnTo>
                  <a:pt x="1249179" y="558799"/>
                </a:lnTo>
                <a:lnTo>
                  <a:pt x="1176823" y="609599"/>
                </a:lnTo>
                <a:lnTo>
                  <a:pt x="1106157" y="660399"/>
                </a:lnTo>
                <a:lnTo>
                  <a:pt x="1071472" y="698499"/>
                </a:lnTo>
                <a:lnTo>
                  <a:pt x="1003429" y="749299"/>
                </a:lnTo>
                <a:lnTo>
                  <a:pt x="970081" y="787399"/>
                </a:lnTo>
                <a:lnTo>
                  <a:pt x="937191" y="812799"/>
                </a:lnTo>
                <a:lnTo>
                  <a:pt x="904764" y="838199"/>
                </a:lnTo>
                <a:lnTo>
                  <a:pt x="872806" y="876299"/>
                </a:lnTo>
                <a:lnTo>
                  <a:pt x="841322" y="901699"/>
                </a:lnTo>
                <a:lnTo>
                  <a:pt x="810319" y="939799"/>
                </a:lnTo>
                <a:lnTo>
                  <a:pt x="779802" y="977899"/>
                </a:lnTo>
                <a:lnTo>
                  <a:pt x="749776" y="1003299"/>
                </a:lnTo>
                <a:lnTo>
                  <a:pt x="720249" y="1041399"/>
                </a:lnTo>
                <a:lnTo>
                  <a:pt x="691225" y="1079499"/>
                </a:lnTo>
                <a:lnTo>
                  <a:pt x="662710" y="1104899"/>
                </a:lnTo>
                <a:lnTo>
                  <a:pt x="634710" y="1142999"/>
                </a:lnTo>
                <a:lnTo>
                  <a:pt x="607232" y="1181099"/>
                </a:lnTo>
                <a:lnTo>
                  <a:pt x="580279" y="1219199"/>
                </a:lnTo>
                <a:lnTo>
                  <a:pt x="553860" y="1257299"/>
                </a:lnTo>
                <a:lnTo>
                  <a:pt x="527978" y="1282699"/>
                </a:lnTo>
                <a:lnTo>
                  <a:pt x="502640" y="1320799"/>
                </a:lnTo>
                <a:lnTo>
                  <a:pt x="477853" y="1358899"/>
                </a:lnTo>
                <a:lnTo>
                  <a:pt x="453620" y="1396999"/>
                </a:lnTo>
                <a:lnTo>
                  <a:pt x="429949" y="1435099"/>
                </a:lnTo>
                <a:lnTo>
                  <a:pt x="406845" y="1473199"/>
                </a:lnTo>
                <a:lnTo>
                  <a:pt x="384314" y="1523999"/>
                </a:lnTo>
                <a:lnTo>
                  <a:pt x="362362" y="1562099"/>
                </a:lnTo>
                <a:lnTo>
                  <a:pt x="340994" y="1600199"/>
                </a:lnTo>
                <a:lnTo>
                  <a:pt x="320216" y="1638299"/>
                </a:lnTo>
                <a:lnTo>
                  <a:pt x="300034" y="1676399"/>
                </a:lnTo>
                <a:lnTo>
                  <a:pt x="280454" y="1714499"/>
                </a:lnTo>
                <a:lnTo>
                  <a:pt x="261481" y="1765299"/>
                </a:lnTo>
                <a:lnTo>
                  <a:pt x="243122" y="1803399"/>
                </a:lnTo>
                <a:lnTo>
                  <a:pt x="225382" y="1841499"/>
                </a:lnTo>
                <a:lnTo>
                  <a:pt x="208267" y="1879599"/>
                </a:lnTo>
                <a:lnTo>
                  <a:pt x="191782" y="1930399"/>
                </a:lnTo>
                <a:lnTo>
                  <a:pt x="175934" y="1968499"/>
                </a:lnTo>
                <a:lnTo>
                  <a:pt x="160729" y="2019299"/>
                </a:lnTo>
                <a:lnTo>
                  <a:pt x="146171" y="2057399"/>
                </a:lnTo>
                <a:lnTo>
                  <a:pt x="132267" y="2108199"/>
                </a:lnTo>
                <a:lnTo>
                  <a:pt x="119022" y="2146299"/>
                </a:lnTo>
                <a:lnTo>
                  <a:pt x="106443" y="2184399"/>
                </a:lnTo>
                <a:lnTo>
                  <a:pt x="94535" y="2235199"/>
                </a:lnTo>
                <a:lnTo>
                  <a:pt x="83304" y="2285999"/>
                </a:lnTo>
                <a:lnTo>
                  <a:pt x="72756" y="2324099"/>
                </a:lnTo>
                <a:lnTo>
                  <a:pt x="62896" y="2374899"/>
                </a:lnTo>
                <a:lnTo>
                  <a:pt x="53730" y="2412999"/>
                </a:lnTo>
                <a:lnTo>
                  <a:pt x="45265" y="2463799"/>
                </a:lnTo>
                <a:lnTo>
                  <a:pt x="37505" y="2514599"/>
                </a:lnTo>
                <a:lnTo>
                  <a:pt x="30457" y="2552699"/>
                </a:lnTo>
                <a:lnTo>
                  <a:pt x="24126" y="2603499"/>
                </a:lnTo>
                <a:lnTo>
                  <a:pt x="18518" y="2654299"/>
                </a:lnTo>
                <a:lnTo>
                  <a:pt x="13639" y="2692399"/>
                </a:lnTo>
                <a:lnTo>
                  <a:pt x="9495" y="2743199"/>
                </a:lnTo>
                <a:lnTo>
                  <a:pt x="6092" y="2793999"/>
                </a:lnTo>
                <a:lnTo>
                  <a:pt x="3435" y="2832099"/>
                </a:lnTo>
                <a:lnTo>
                  <a:pt x="1529" y="2882899"/>
                </a:lnTo>
                <a:lnTo>
                  <a:pt x="382" y="2933699"/>
                </a:lnTo>
                <a:lnTo>
                  <a:pt x="0" y="2984340"/>
                </a:lnTo>
                <a:lnTo>
                  <a:pt x="382" y="3035299"/>
                </a:lnTo>
                <a:lnTo>
                  <a:pt x="1529" y="3073399"/>
                </a:lnTo>
                <a:lnTo>
                  <a:pt x="3435" y="3124199"/>
                </a:lnTo>
                <a:lnTo>
                  <a:pt x="6092" y="3174999"/>
                </a:lnTo>
                <a:lnTo>
                  <a:pt x="9495" y="3225799"/>
                </a:lnTo>
                <a:lnTo>
                  <a:pt x="13639" y="3263899"/>
                </a:lnTo>
                <a:lnTo>
                  <a:pt x="18518" y="3314699"/>
                </a:lnTo>
                <a:lnTo>
                  <a:pt x="24126" y="3365499"/>
                </a:lnTo>
                <a:lnTo>
                  <a:pt x="30457" y="3416299"/>
                </a:lnTo>
                <a:lnTo>
                  <a:pt x="37505" y="3454399"/>
                </a:lnTo>
                <a:lnTo>
                  <a:pt x="45265" y="3505199"/>
                </a:lnTo>
                <a:lnTo>
                  <a:pt x="53730" y="3543299"/>
                </a:lnTo>
                <a:lnTo>
                  <a:pt x="62896" y="3594099"/>
                </a:lnTo>
                <a:lnTo>
                  <a:pt x="72756" y="3644899"/>
                </a:lnTo>
                <a:lnTo>
                  <a:pt x="83304" y="3682999"/>
                </a:lnTo>
                <a:lnTo>
                  <a:pt x="94535" y="3733799"/>
                </a:lnTo>
                <a:lnTo>
                  <a:pt x="106443" y="3771899"/>
                </a:lnTo>
                <a:lnTo>
                  <a:pt x="119022" y="3822699"/>
                </a:lnTo>
                <a:lnTo>
                  <a:pt x="132267" y="3860799"/>
                </a:lnTo>
                <a:lnTo>
                  <a:pt x="146171" y="3911599"/>
                </a:lnTo>
                <a:lnTo>
                  <a:pt x="160729" y="3949699"/>
                </a:lnTo>
                <a:lnTo>
                  <a:pt x="175934" y="3987799"/>
                </a:lnTo>
                <a:lnTo>
                  <a:pt x="191782" y="4038599"/>
                </a:lnTo>
                <a:lnTo>
                  <a:pt x="208267" y="4076699"/>
                </a:lnTo>
                <a:lnTo>
                  <a:pt x="225382" y="4127499"/>
                </a:lnTo>
                <a:lnTo>
                  <a:pt x="243122" y="4165599"/>
                </a:lnTo>
                <a:lnTo>
                  <a:pt x="261481" y="4203699"/>
                </a:lnTo>
                <a:lnTo>
                  <a:pt x="280454" y="4241799"/>
                </a:lnTo>
                <a:lnTo>
                  <a:pt x="300034" y="4292599"/>
                </a:lnTo>
                <a:lnTo>
                  <a:pt x="320216" y="4330699"/>
                </a:lnTo>
                <a:lnTo>
                  <a:pt x="340994" y="4368799"/>
                </a:lnTo>
                <a:lnTo>
                  <a:pt x="362362" y="4406899"/>
                </a:lnTo>
                <a:lnTo>
                  <a:pt x="384314" y="4444999"/>
                </a:lnTo>
                <a:lnTo>
                  <a:pt x="406845" y="4483099"/>
                </a:lnTo>
                <a:lnTo>
                  <a:pt x="429949" y="4521199"/>
                </a:lnTo>
                <a:lnTo>
                  <a:pt x="453620" y="4559299"/>
                </a:lnTo>
                <a:lnTo>
                  <a:pt x="477853" y="4597399"/>
                </a:lnTo>
                <a:lnTo>
                  <a:pt x="502640" y="4635499"/>
                </a:lnTo>
                <a:lnTo>
                  <a:pt x="527978" y="4673599"/>
                </a:lnTo>
                <a:lnTo>
                  <a:pt x="553860" y="4711699"/>
                </a:lnTo>
                <a:lnTo>
                  <a:pt x="580279" y="4749799"/>
                </a:lnTo>
                <a:lnTo>
                  <a:pt x="607232" y="4787899"/>
                </a:lnTo>
                <a:lnTo>
                  <a:pt x="634710" y="4825999"/>
                </a:lnTo>
                <a:lnTo>
                  <a:pt x="662710" y="4851399"/>
                </a:lnTo>
                <a:lnTo>
                  <a:pt x="691225" y="4889499"/>
                </a:lnTo>
                <a:lnTo>
                  <a:pt x="720249" y="4927599"/>
                </a:lnTo>
                <a:lnTo>
                  <a:pt x="749776" y="4952999"/>
                </a:lnTo>
                <a:lnTo>
                  <a:pt x="779802" y="4991099"/>
                </a:lnTo>
                <a:lnTo>
                  <a:pt x="810319" y="5029199"/>
                </a:lnTo>
                <a:lnTo>
                  <a:pt x="841322" y="5054599"/>
                </a:lnTo>
                <a:lnTo>
                  <a:pt x="872806" y="5092699"/>
                </a:lnTo>
                <a:lnTo>
                  <a:pt x="904764" y="5118099"/>
                </a:lnTo>
                <a:lnTo>
                  <a:pt x="937191" y="5156199"/>
                </a:lnTo>
                <a:lnTo>
                  <a:pt x="970081" y="5181599"/>
                </a:lnTo>
                <a:lnTo>
                  <a:pt x="1003429" y="5206999"/>
                </a:lnTo>
                <a:lnTo>
                  <a:pt x="1037228" y="5245099"/>
                </a:lnTo>
                <a:lnTo>
                  <a:pt x="1106157" y="5295899"/>
                </a:lnTo>
                <a:lnTo>
                  <a:pt x="1141276" y="5333999"/>
                </a:lnTo>
                <a:lnTo>
                  <a:pt x="1212792" y="5384799"/>
                </a:lnTo>
                <a:lnTo>
                  <a:pt x="1285976" y="5435599"/>
                </a:lnTo>
                <a:lnTo>
                  <a:pt x="1360781" y="5486399"/>
                </a:lnTo>
                <a:lnTo>
                  <a:pt x="1437161" y="5537199"/>
                </a:lnTo>
                <a:lnTo>
                  <a:pt x="1475926" y="5549899"/>
                </a:lnTo>
                <a:lnTo>
                  <a:pt x="1594459" y="5626099"/>
                </a:lnTo>
                <a:lnTo>
                  <a:pt x="1634695" y="5638799"/>
                </a:lnTo>
                <a:lnTo>
                  <a:pt x="1675285" y="5664199"/>
                </a:lnTo>
                <a:lnTo>
                  <a:pt x="1716222" y="5676899"/>
                </a:lnTo>
                <a:lnTo>
                  <a:pt x="1757501" y="5702299"/>
                </a:lnTo>
                <a:lnTo>
                  <a:pt x="1799116" y="5714999"/>
                </a:lnTo>
                <a:lnTo>
                  <a:pt x="1841060" y="5740399"/>
                </a:lnTo>
                <a:lnTo>
                  <a:pt x="1925917" y="5765799"/>
                </a:lnTo>
                <a:lnTo>
                  <a:pt x="1968817" y="5791199"/>
                </a:lnTo>
                <a:lnTo>
                  <a:pt x="2368041" y="5905499"/>
                </a:lnTo>
                <a:lnTo>
                  <a:pt x="2413751" y="5905499"/>
                </a:lnTo>
                <a:lnTo>
                  <a:pt x="2505913" y="5930899"/>
                </a:lnTo>
                <a:lnTo>
                  <a:pt x="2552353" y="5930899"/>
                </a:lnTo>
                <a:lnTo>
                  <a:pt x="2599025" y="5943599"/>
                </a:lnTo>
                <a:lnTo>
                  <a:pt x="3304030" y="5943599"/>
                </a:lnTo>
                <a:lnTo>
                  <a:pt x="3304030" y="22669"/>
                </a:lnTo>
                <a:lnTo>
                  <a:pt x="3267045" y="12699"/>
                </a:lnTo>
                <a:close/>
              </a:path>
              <a:path w="3304540" h="5956300">
                <a:moveTo>
                  <a:pt x="3124436" y="0"/>
                </a:moveTo>
                <a:lnTo>
                  <a:pt x="2835660" y="0"/>
                </a:lnTo>
                <a:lnTo>
                  <a:pt x="2787916" y="12699"/>
                </a:lnTo>
                <a:lnTo>
                  <a:pt x="3172177" y="12699"/>
                </a:lnTo>
                <a:lnTo>
                  <a:pt x="3124436" y="0"/>
                </a:lnTo>
                <a:close/>
              </a:path>
            </a:pathLst>
          </a:custGeom>
          <a:solidFill>
            <a:srgbClr val="897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7">
            <a:extLst>
              <a:ext uri="{FF2B5EF4-FFF2-40B4-BE49-F238E27FC236}">
                <a16:creationId xmlns:a16="http://schemas.microsoft.com/office/drawing/2014/main" id="{F7397F6E-4CA7-C752-3282-D35A73C5357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68600" y="1419287"/>
            <a:ext cx="2674548" cy="2504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02069" y="2705100"/>
            <a:ext cx="9601200" cy="2875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200" u="sng" dirty="0">
                <a:solidFill>
                  <a:srgbClr val="230871"/>
                </a:solidFill>
                <a:latin typeface="Open Sans"/>
              </a:rPr>
              <a:t>Inspraak: begin – tijdens - einde</a:t>
            </a:r>
          </a:p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200" dirty="0">
                <a:solidFill>
                  <a:srgbClr val="230871"/>
                </a:solidFill>
                <a:latin typeface="Open Sans"/>
              </a:rPr>
              <a:t>Teamwork</a:t>
            </a:r>
          </a:p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200" dirty="0">
                <a:solidFill>
                  <a:srgbClr val="230871"/>
                </a:solidFill>
                <a:latin typeface="Open Sans"/>
              </a:rPr>
              <a:t>Zelfwaarde</a:t>
            </a:r>
          </a:p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200" dirty="0">
                <a:solidFill>
                  <a:srgbClr val="230871"/>
                </a:solidFill>
                <a:latin typeface="Open Sans"/>
              </a:rPr>
              <a:t>Leerproces</a:t>
            </a:r>
            <a:endParaRPr lang="en-US" sz="3200" dirty="0">
              <a:solidFill>
                <a:srgbClr val="230871"/>
              </a:solidFill>
              <a:latin typeface="Open Sans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02069" y="980329"/>
            <a:ext cx="14857949" cy="943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en-US" sz="5502" dirty="0" err="1">
                <a:solidFill>
                  <a:srgbClr val="230871"/>
                </a:solidFill>
                <a:latin typeface="Open Sans Extra Bold"/>
              </a:rPr>
              <a:t>Inhoud</a:t>
            </a:r>
            <a:endParaRPr lang="en-US" sz="5502" dirty="0">
              <a:solidFill>
                <a:srgbClr val="230871"/>
              </a:solidFill>
              <a:latin typeface="Open Sans Extra Bold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600E8D94-9B1C-3184-D60C-5E6A5D979D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  <p:sp>
        <p:nvSpPr>
          <p:cNvPr id="12" name="object 6">
            <a:extLst>
              <a:ext uri="{FF2B5EF4-FFF2-40B4-BE49-F238E27FC236}">
                <a16:creationId xmlns:a16="http://schemas.microsoft.com/office/drawing/2014/main" id="{B7E71A5D-00BC-CC7C-B4F5-3B1069F8B5F7}"/>
              </a:ext>
            </a:extLst>
          </p:cNvPr>
          <p:cNvSpPr/>
          <p:nvPr/>
        </p:nvSpPr>
        <p:spPr>
          <a:xfrm>
            <a:off x="16243621" y="242061"/>
            <a:ext cx="2044615" cy="3455322"/>
          </a:xfrm>
          <a:custGeom>
            <a:avLst/>
            <a:gdLst/>
            <a:ahLst/>
            <a:cxnLst/>
            <a:rect l="l" t="t" r="r" b="b"/>
            <a:pathLst>
              <a:path w="3304540" h="5956300">
                <a:moveTo>
                  <a:pt x="3267045" y="5943599"/>
                </a:moveTo>
                <a:lnTo>
                  <a:pt x="2693041" y="5943599"/>
                </a:lnTo>
                <a:lnTo>
                  <a:pt x="2740373" y="5956299"/>
                </a:lnTo>
                <a:lnTo>
                  <a:pt x="3219717" y="5956299"/>
                </a:lnTo>
                <a:lnTo>
                  <a:pt x="3267045" y="5943599"/>
                </a:lnTo>
                <a:close/>
              </a:path>
              <a:path w="3304540" h="5956300">
                <a:moveTo>
                  <a:pt x="3267045" y="12699"/>
                </a:moveTo>
                <a:lnTo>
                  <a:pt x="2693041" y="12699"/>
                </a:lnTo>
                <a:lnTo>
                  <a:pt x="2645923" y="25399"/>
                </a:lnTo>
                <a:lnTo>
                  <a:pt x="2599025" y="25399"/>
                </a:lnTo>
                <a:lnTo>
                  <a:pt x="2552353" y="38099"/>
                </a:lnTo>
                <a:lnTo>
                  <a:pt x="2505913" y="38099"/>
                </a:lnTo>
                <a:lnTo>
                  <a:pt x="2459710" y="50799"/>
                </a:lnTo>
                <a:lnTo>
                  <a:pt x="2413751" y="50799"/>
                </a:lnTo>
                <a:lnTo>
                  <a:pt x="1925917" y="190499"/>
                </a:lnTo>
                <a:lnTo>
                  <a:pt x="1883329" y="215899"/>
                </a:lnTo>
                <a:lnTo>
                  <a:pt x="1799116" y="241299"/>
                </a:lnTo>
                <a:lnTo>
                  <a:pt x="1757501" y="266699"/>
                </a:lnTo>
                <a:lnTo>
                  <a:pt x="1716222" y="279399"/>
                </a:lnTo>
                <a:lnTo>
                  <a:pt x="1675285" y="304799"/>
                </a:lnTo>
                <a:lnTo>
                  <a:pt x="1634695" y="317499"/>
                </a:lnTo>
                <a:lnTo>
                  <a:pt x="1554581" y="368299"/>
                </a:lnTo>
                <a:lnTo>
                  <a:pt x="1515069" y="380999"/>
                </a:lnTo>
                <a:lnTo>
                  <a:pt x="1398777" y="457199"/>
                </a:lnTo>
                <a:lnTo>
                  <a:pt x="1323179" y="507999"/>
                </a:lnTo>
                <a:lnTo>
                  <a:pt x="1249179" y="558799"/>
                </a:lnTo>
                <a:lnTo>
                  <a:pt x="1176823" y="609599"/>
                </a:lnTo>
                <a:lnTo>
                  <a:pt x="1106157" y="660399"/>
                </a:lnTo>
                <a:lnTo>
                  <a:pt x="1071472" y="698499"/>
                </a:lnTo>
                <a:lnTo>
                  <a:pt x="1003429" y="749299"/>
                </a:lnTo>
                <a:lnTo>
                  <a:pt x="970081" y="787399"/>
                </a:lnTo>
                <a:lnTo>
                  <a:pt x="937191" y="812799"/>
                </a:lnTo>
                <a:lnTo>
                  <a:pt x="904764" y="838199"/>
                </a:lnTo>
                <a:lnTo>
                  <a:pt x="872806" y="876299"/>
                </a:lnTo>
                <a:lnTo>
                  <a:pt x="841322" y="901699"/>
                </a:lnTo>
                <a:lnTo>
                  <a:pt x="810319" y="939799"/>
                </a:lnTo>
                <a:lnTo>
                  <a:pt x="779802" y="977899"/>
                </a:lnTo>
                <a:lnTo>
                  <a:pt x="749776" y="1003299"/>
                </a:lnTo>
                <a:lnTo>
                  <a:pt x="720249" y="1041399"/>
                </a:lnTo>
                <a:lnTo>
                  <a:pt x="691225" y="1079499"/>
                </a:lnTo>
                <a:lnTo>
                  <a:pt x="662710" y="1104899"/>
                </a:lnTo>
                <a:lnTo>
                  <a:pt x="634710" y="1142999"/>
                </a:lnTo>
                <a:lnTo>
                  <a:pt x="607232" y="1181099"/>
                </a:lnTo>
                <a:lnTo>
                  <a:pt x="580279" y="1219199"/>
                </a:lnTo>
                <a:lnTo>
                  <a:pt x="553860" y="1257299"/>
                </a:lnTo>
                <a:lnTo>
                  <a:pt x="527978" y="1282699"/>
                </a:lnTo>
                <a:lnTo>
                  <a:pt x="502640" y="1320799"/>
                </a:lnTo>
                <a:lnTo>
                  <a:pt x="477853" y="1358899"/>
                </a:lnTo>
                <a:lnTo>
                  <a:pt x="453620" y="1396999"/>
                </a:lnTo>
                <a:lnTo>
                  <a:pt x="429949" y="1435099"/>
                </a:lnTo>
                <a:lnTo>
                  <a:pt x="406845" y="1473199"/>
                </a:lnTo>
                <a:lnTo>
                  <a:pt x="384314" y="1523999"/>
                </a:lnTo>
                <a:lnTo>
                  <a:pt x="362362" y="1562099"/>
                </a:lnTo>
                <a:lnTo>
                  <a:pt x="340994" y="1600199"/>
                </a:lnTo>
                <a:lnTo>
                  <a:pt x="320216" y="1638299"/>
                </a:lnTo>
                <a:lnTo>
                  <a:pt x="300034" y="1676399"/>
                </a:lnTo>
                <a:lnTo>
                  <a:pt x="280454" y="1714499"/>
                </a:lnTo>
                <a:lnTo>
                  <a:pt x="261481" y="1765299"/>
                </a:lnTo>
                <a:lnTo>
                  <a:pt x="243122" y="1803399"/>
                </a:lnTo>
                <a:lnTo>
                  <a:pt x="225382" y="1841499"/>
                </a:lnTo>
                <a:lnTo>
                  <a:pt x="208267" y="1879599"/>
                </a:lnTo>
                <a:lnTo>
                  <a:pt x="191782" y="1930399"/>
                </a:lnTo>
                <a:lnTo>
                  <a:pt x="175934" y="1968499"/>
                </a:lnTo>
                <a:lnTo>
                  <a:pt x="160729" y="2019299"/>
                </a:lnTo>
                <a:lnTo>
                  <a:pt x="146171" y="2057399"/>
                </a:lnTo>
                <a:lnTo>
                  <a:pt x="132267" y="2108199"/>
                </a:lnTo>
                <a:lnTo>
                  <a:pt x="119022" y="2146299"/>
                </a:lnTo>
                <a:lnTo>
                  <a:pt x="106443" y="2184399"/>
                </a:lnTo>
                <a:lnTo>
                  <a:pt x="94535" y="2235199"/>
                </a:lnTo>
                <a:lnTo>
                  <a:pt x="83304" y="2285999"/>
                </a:lnTo>
                <a:lnTo>
                  <a:pt x="72756" y="2324099"/>
                </a:lnTo>
                <a:lnTo>
                  <a:pt x="62896" y="2374899"/>
                </a:lnTo>
                <a:lnTo>
                  <a:pt x="53730" y="2412999"/>
                </a:lnTo>
                <a:lnTo>
                  <a:pt x="45265" y="2463799"/>
                </a:lnTo>
                <a:lnTo>
                  <a:pt x="37505" y="2514599"/>
                </a:lnTo>
                <a:lnTo>
                  <a:pt x="30457" y="2552699"/>
                </a:lnTo>
                <a:lnTo>
                  <a:pt x="24126" y="2603499"/>
                </a:lnTo>
                <a:lnTo>
                  <a:pt x="18518" y="2654299"/>
                </a:lnTo>
                <a:lnTo>
                  <a:pt x="13639" y="2692399"/>
                </a:lnTo>
                <a:lnTo>
                  <a:pt x="9495" y="2743199"/>
                </a:lnTo>
                <a:lnTo>
                  <a:pt x="6092" y="2793999"/>
                </a:lnTo>
                <a:lnTo>
                  <a:pt x="3435" y="2832099"/>
                </a:lnTo>
                <a:lnTo>
                  <a:pt x="1529" y="2882899"/>
                </a:lnTo>
                <a:lnTo>
                  <a:pt x="382" y="2933699"/>
                </a:lnTo>
                <a:lnTo>
                  <a:pt x="0" y="2984340"/>
                </a:lnTo>
                <a:lnTo>
                  <a:pt x="382" y="3035299"/>
                </a:lnTo>
                <a:lnTo>
                  <a:pt x="1529" y="3073399"/>
                </a:lnTo>
                <a:lnTo>
                  <a:pt x="3435" y="3124199"/>
                </a:lnTo>
                <a:lnTo>
                  <a:pt x="6092" y="3174999"/>
                </a:lnTo>
                <a:lnTo>
                  <a:pt x="9495" y="3225799"/>
                </a:lnTo>
                <a:lnTo>
                  <a:pt x="13639" y="3263899"/>
                </a:lnTo>
                <a:lnTo>
                  <a:pt x="18518" y="3314699"/>
                </a:lnTo>
                <a:lnTo>
                  <a:pt x="24126" y="3365499"/>
                </a:lnTo>
                <a:lnTo>
                  <a:pt x="30457" y="3416299"/>
                </a:lnTo>
                <a:lnTo>
                  <a:pt x="37505" y="3454399"/>
                </a:lnTo>
                <a:lnTo>
                  <a:pt x="45265" y="3505199"/>
                </a:lnTo>
                <a:lnTo>
                  <a:pt x="53730" y="3543299"/>
                </a:lnTo>
                <a:lnTo>
                  <a:pt x="62896" y="3594099"/>
                </a:lnTo>
                <a:lnTo>
                  <a:pt x="72756" y="3644899"/>
                </a:lnTo>
                <a:lnTo>
                  <a:pt x="83304" y="3682999"/>
                </a:lnTo>
                <a:lnTo>
                  <a:pt x="94535" y="3733799"/>
                </a:lnTo>
                <a:lnTo>
                  <a:pt x="106443" y="3771899"/>
                </a:lnTo>
                <a:lnTo>
                  <a:pt x="119022" y="3822699"/>
                </a:lnTo>
                <a:lnTo>
                  <a:pt x="132267" y="3860799"/>
                </a:lnTo>
                <a:lnTo>
                  <a:pt x="146171" y="3911599"/>
                </a:lnTo>
                <a:lnTo>
                  <a:pt x="160729" y="3949699"/>
                </a:lnTo>
                <a:lnTo>
                  <a:pt x="175934" y="3987799"/>
                </a:lnTo>
                <a:lnTo>
                  <a:pt x="191782" y="4038599"/>
                </a:lnTo>
                <a:lnTo>
                  <a:pt x="208267" y="4076699"/>
                </a:lnTo>
                <a:lnTo>
                  <a:pt x="225382" y="4127499"/>
                </a:lnTo>
                <a:lnTo>
                  <a:pt x="243122" y="4165599"/>
                </a:lnTo>
                <a:lnTo>
                  <a:pt x="261481" y="4203699"/>
                </a:lnTo>
                <a:lnTo>
                  <a:pt x="280454" y="4241799"/>
                </a:lnTo>
                <a:lnTo>
                  <a:pt x="300034" y="4292599"/>
                </a:lnTo>
                <a:lnTo>
                  <a:pt x="320216" y="4330699"/>
                </a:lnTo>
                <a:lnTo>
                  <a:pt x="340994" y="4368799"/>
                </a:lnTo>
                <a:lnTo>
                  <a:pt x="362362" y="4406899"/>
                </a:lnTo>
                <a:lnTo>
                  <a:pt x="384314" y="4444999"/>
                </a:lnTo>
                <a:lnTo>
                  <a:pt x="406845" y="4483099"/>
                </a:lnTo>
                <a:lnTo>
                  <a:pt x="429949" y="4521199"/>
                </a:lnTo>
                <a:lnTo>
                  <a:pt x="453620" y="4559299"/>
                </a:lnTo>
                <a:lnTo>
                  <a:pt x="477853" y="4597399"/>
                </a:lnTo>
                <a:lnTo>
                  <a:pt x="502640" y="4635499"/>
                </a:lnTo>
                <a:lnTo>
                  <a:pt x="527978" y="4673599"/>
                </a:lnTo>
                <a:lnTo>
                  <a:pt x="553860" y="4711699"/>
                </a:lnTo>
                <a:lnTo>
                  <a:pt x="580279" y="4749799"/>
                </a:lnTo>
                <a:lnTo>
                  <a:pt x="607232" y="4787899"/>
                </a:lnTo>
                <a:lnTo>
                  <a:pt x="634710" y="4825999"/>
                </a:lnTo>
                <a:lnTo>
                  <a:pt x="662710" y="4851399"/>
                </a:lnTo>
                <a:lnTo>
                  <a:pt x="691225" y="4889499"/>
                </a:lnTo>
                <a:lnTo>
                  <a:pt x="720249" y="4927599"/>
                </a:lnTo>
                <a:lnTo>
                  <a:pt x="749776" y="4952999"/>
                </a:lnTo>
                <a:lnTo>
                  <a:pt x="779802" y="4991099"/>
                </a:lnTo>
                <a:lnTo>
                  <a:pt x="810319" y="5029199"/>
                </a:lnTo>
                <a:lnTo>
                  <a:pt x="841322" y="5054599"/>
                </a:lnTo>
                <a:lnTo>
                  <a:pt x="872806" y="5092699"/>
                </a:lnTo>
                <a:lnTo>
                  <a:pt x="904764" y="5118099"/>
                </a:lnTo>
                <a:lnTo>
                  <a:pt x="937191" y="5156199"/>
                </a:lnTo>
                <a:lnTo>
                  <a:pt x="970081" y="5181599"/>
                </a:lnTo>
                <a:lnTo>
                  <a:pt x="1003429" y="5206999"/>
                </a:lnTo>
                <a:lnTo>
                  <a:pt x="1037228" y="5245099"/>
                </a:lnTo>
                <a:lnTo>
                  <a:pt x="1106157" y="5295899"/>
                </a:lnTo>
                <a:lnTo>
                  <a:pt x="1141276" y="5333999"/>
                </a:lnTo>
                <a:lnTo>
                  <a:pt x="1212792" y="5384799"/>
                </a:lnTo>
                <a:lnTo>
                  <a:pt x="1285976" y="5435599"/>
                </a:lnTo>
                <a:lnTo>
                  <a:pt x="1360781" y="5486399"/>
                </a:lnTo>
                <a:lnTo>
                  <a:pt x="1437161" y="5537199"/>
                </a:lnTo>
                <a:lnTo>
                  <a:pt x="1475926" y="5549899"/>
                </a:lnTo>
                <a:lnTo>
                  <a:pt x="1594459" y="5626099"/>
                </a:lnTo>
                <a:lnTo>
                  <a:pt x="1634695" y="5638799"/>
                </a:lnTo>
                <a:lnTo>
                  <a:pt x="1675285" y="5664199"/>
                </a:lnTo>
                <a:lnTo>
                  <a:pt x="1716222" y="5676899"/>
                </a:lnTo>
                <a:lnTo>
                  <a:pt x="1757501" y="5702299"/>
                </a:lnTo>
                <a:lnTo>
                  <a:pt x="1799116" y="5714999"/>
                </a:lnTo>
                <a:lnTo>
                  <a:pt x="1841060" y="5740399"/>
                </a:lnTo>
                <a:lnTo>
                  <a:pt x="1925917" y="5765799"/>
                </a:lnTo>
                <a:lnTo>
                  <a:pt x="1968817" y="5791199"/>
                </a:lnTo>
                <a:lnTo>
                  <a:pt x="2368041" y="5905499"/>
                </a:lnTo>
                <a:lnTo>
                  <a:pt x="2413751" y="5905499"/>
                </a:lnTo>
                <a:lnTo>
                  <a:pt x="2505913" y="5930899"/>
                </a:lnTo>
                <a:lnTo>
                  <a:pt x="2552353" y="5930899"/>
                </a:lnTo>
                <a:lnTo>
                  <a:pt x="2599025" y="5943599"/>
                </a:lnTo>
                <a:lnTo>
                  <a:pt x="3304030" y="5943599"/>
                </a:lnTo>
                <a:lnTo>
                  <a:pt x="3304030" y="22669"/>
                </a:lnTo>
                <a:lnTo>
                  <a:pt x="3267045" y="12699"/>
                </a:lnTo>
                <a:close/>
              </a:path>
              <a:path w="3304540" h="5956300">
                <a:moveTo>
                  <a:pt x="3124436" y="0"/>
                </a:moveTo>
                <a:lnTo>
                  <a:pt x="2835660" y="0"/>
                </a:lnTo>
                <a:lnTo>
                  <a:pt x="2787916" y="12699"/>
                </a:lnTo>
                <a:lnTo>
                  <a:pt x="3172177" y="12699"/>
                </a:lnTo>
                <a:lnTo>
                  <a:pt x="3124436" y="0"/>
                </a:lnTo>
                <a:close/>
              </a:path>
            </a:pathLst>
          </a:custGeom>
          <a:solidFill>
            <a:srgbClr val="897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7">
            <a:extLst>
              <a:ext uri="{FF2B5EF4-FFF2-40B4-BE49-F238E27FC236}">
                <a16:creationId xmlns:a16="http://schemas.microsoft.com/office/drawing/2014/main" id="{A2977574-DA87-B37F-A289-1E17F06F075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68600" y="1419287"/>
            <a:ext cx="2674548" cy="25049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32032D59-8006-4CD8-9B8C-3C6F87A3D3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02069" y="980329"/>
            <a:ext cx="14857949" cy="939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nl-NL" sz="6000" dirty="0">
                <a:solidFill>
                  <a:srgbClr val="230871"/>
                </a:solidFill>
                <a:latin typeface="Open Sans Extra Bold"/>
                <a:ea typeface="Open Sans Extra Bold"/>
                <a:cs typeface="Open Sans Extra Bold"/>
              </a:rPr>
              <a:t>Inspraak: ik mag mijn mening uiten</a:t>
            </a:r>
            <a:endParaRPr lang="en-US" sz="5502" dirty="0">
              <a:solidFill>
                <a:srgbClr val="230871"/>
              </a:solidFill>
              <a:latin typeface="Open Sans Extra Bold"/>
              <a:ea typeface="Open Sans Extra Bold"/>
              <a:cs typeface="Open Sans Extra Bold"/>
            </a:endParaRP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84091467-0E0C-BE20-23F5-F260E1FAF007}"/>
              </a:ext>
            </a:extLst>
          </p:cNvPr>
          <p:cNvSpPr txBox="1">
            <a:spLocks/>
          </p:cNvSpPr>
          <p:nvPr/>
        </p:nvSpPr>
        <p:spPr>
          <a:xfrm>
            <a:off x="1066800" y="3314700"/>
            <a:ext cx="10771717" cy="4552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800" b="1" u="sng" dirty="0">
                <a:solidFill>
                  <a:srgbClr val="230871"/>
                </a:solidFill>
                <a:latin typeface="Open Sans"/>
              </a:rPr>
              <a:t>Begin</a:t>
            </a:r>
            <a:r>
              <a:rPr lang="nl-NL" sz="2800" dirty="0">
                <a:solidFill>
                  <a:srgbClr val="230871"/>
                </a:solidFill>
                <a:latin typeface="Open Sans"/>
              </a:rPr>
              <a:t>: PPT (stappenplan) met daarin al meteen 'zie je het zitten' vraagjes</a:t>
            </a:r>
          </a:p>
          <a:p>
            <a:pPr marL="0" indent="0">
              <a:buFont typeface="Arial" pitchFamily="34" charset="0"/>
              <a:buNone/>
            </a:pPr>
            <a:r>
              <a:rPr lang="nl-NL" sz="2800" dirty="0">
                <a:solidFill>
                  <a:srgbClr val="230871"/>
                </a:solidFill>
                <a:latin typeface="Open Sans"/>
              </a:rPr>
              <a:t>-&gt; </a:t>
            </a:r>
            <a:r>
              <a:rPr lang="nl-NL" sz="2800" dirty="0" err="1">
                <a:solidFill>
                  <a:srgbClr val="230871"/>
                </a:solidFill>
                <a:latin typeface="Open Sans"/>
              </a:rPr>
              <a:t>Mentimeter</a:t>
            </a:r>
            <a:r>
              <a:rPr lang="nl-NL" sz="2800" dirty="0">
                <a:solidFill>
                  <a:srgbClr val="230871"/>
                </a:solidFill>
                <a:latin typeface="Open Sans"/>
              </a:rPr>
              <a:t>/ </a:t>
            </a:r>
            <a:r>
              <a:rPr lang="nl-NL" sz="2800" dirty="0" err="1">
                <a:solidFill>
                  <a:srgbClr val="230871"/>
                </a:solidFill>
                <a:latin typeface="Open Sans"/>
              </a:rPr>
              <a:t>Wooclap</a:t>
            </a:r>
            <a:endParaRPr lang="nl-NL" sz="2800" dirty="0">
              <a:solidFill>
                <a:srgbClr val="230871"/>
              </a:solidFill>
              <a:latin typeface="Open Sans"/>
            </a:endParaRPr>
          </a:p>
          <a:p>
            <a:pPr marL="228600" lvl="1" indent="0">
              <a:buFont typeface="Arial" pitchFamily="34" charset="0"/>
              <a:buNone/>
            </a:pPr>
            <a:endParaRPr lang="nl-NL" sz="2600" dirty="0"/>
          </a:p>
          <a:p>
            <a:pPr marL="0" indent="0">
              <a:buFont typeface="Arial" pitchFamily="34" charset="0"/>
              <a:buNone/>
            </a:pPr>
            <a:endParaRPr lang="nl-NL" sz="3000" dirty="0"/>
          </a:p>
          <a:p>
            <a:pPr marL="0" indent="0">
              <a:buFont typeface="Arial" pitchFamily="34" charset="0"/>
              <a:buNone/>
            </a:pPr>
            <a:endParaRPr lang="nl-NL" dirty="0"/>
          </a:p>
        </p:txBody>
      </p:sp>
      <p:pic>
        <p:nvPicPr>
          <p:cNvPr id="8" name="Afbeelding 7" descr="Afbeelding met tekst, schermopname, Lettertype, nummer&#10;&#10;Automatisch gegenereerde beschrijving">
            <a:extLst>
              <a:ext uri="{FF2B5EF4-FFF2-40B4-BE49-F238E27FC236}">
                <a16:creationId xmlns:a16="http://schemas.microsoft.com/office/drawing/2014/main" id="{BF29DBD2-37DB-DF91-ACFD-BCB8EC474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6813" y="3725344"/>
            <a:ext cx="5617470" cy="2911059"/>
          </a:xfrm>
          <a:prstGeom prst="rect">
            <a:avLst/>
          </a:prstGeom>
        </p:spPr>
      </p:pic>
      <p:pic>
        <p:nvPicPr>
          <p:cNvPr id="9" name="Afbeelding 8" descr="Afbeelding met tekst, schermopname, Rechthoek, Lettertype&#10;&#10;Automatisch gegenereerde beschrijving">
            <a:extLst>
              <a:ext uri="{FF2B5EF4-FFF2-40B4-BE49-F238E27FC236}">
                <a16:creationId xmlns:a16="http://schemas.microsoft.com/office/drawing/2014/main" id="{BF6C163A-CBB5-E4D4-4305-D4AC88BF6F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76596" y="7054080"/>
            <a:ext cx="5484387" cy="2861334"/>
          </a:xfrm>
          <a:prstGeom prst="rect">
            <a:avLst/>
          </a:prstGeom>
        </p:spPr>
      </p:pic>
      <p:sp>
        <p:nvSpPr>
          <p:cNvPr id="10" name="Pijl: links 9">
            <a:extLst>
              <a:ext uri="{FF2B5EF4-FFF2-40B4-BE49-F238E27FC236}">
                <a16:creationId xmlns:a16="http://schemas.microsoft.com/office/drawing/2014/main" id="{AF78AB2C-835E-1D2C-9084-D1116B37ED63}"/>
              </a:ext>
            </a:extLst>
          </p:cNvPr>
          <p:cNvSpPr/>
          <p:nvPr/>
        </p:nvSpPr>
        <p:spPr>
          <a:xfrm>
            <a:off x="11049000" y="8712877"/>
            <a:ext cx="1005313" cy="469224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FFE9CE2-90FF-B077-F23D-8771AA359D7B}"/>
              </a:ext>
            </a:extLst>
          </p:cNvPr>
          <p:cNvSpPr txBox="1"/>
          <p:nvPr/>
        </p:nvSpPr>
        <p:spPr>
          <a:xfrm>
            <a:off x="9144000" y="8607004"/>
            <a:ext cx="2137834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800" dirty="0">
                <a:solidFill>
                  <a:srgbClr val="230871"/>
                </a:solidFill>
                <a:latin typeface="Open Sans"/>
              </a:rPr>
              <a:t>gevoel</a:t>
            </a:r>
            <a:r>
              <a:rPr lang="nl-NL" sz="3000" b="1" dirty="0"/>
              <a:t> </a:t>
            </a:r>
            <a:r>
              <a:rPr lang="nl-NL" sz="2800" dirty="0">
                <a:solidFill>
                  <a:srgbClr val="230871"/>
                </a:solidFill>
                <a:latin typeface="Open Sans"/>
              </a:rPr>
              <a:t>bijsturen</a:t>
            </a:r>
            <a:r>
              <a:rPr lang="nl-NL" sz="3000" b="1" dirty="0"/>
              <a:t>! </a:t>
            </a:r>
            <a:endParaRPr lang="nl-NL" b="1" dirty="0"/>
          </a:p>
        </p:txBody>
      </p:sp>
      <p:sp>
        <p:nvSpPr>
          <p:cNvPr id="12" name="Pijl: links 11">
            <a:extLst>
              <a:ext uri="{FF2B5EF4-FFF2-40B4-BE49-F238E27FC236}">
                <a16:creationId xmlns:a16="http://schemas.microsoft.com/office/drawing/2014/main" id="{333B57C1-55A6-BE6F-C2A0-6065080E1937}"/>
              </a:ext>
            </a:extLst>
          </p:cNvPr>
          <p:cNvSpPr/>
          <p:nvPr/>
        </p:nvSpPr>
        <p:spPr>
          <a:xfrm rot="10800000">
            <a:off x="6926246" y="6876384"/>
            <a:ext cx="889000" cy="474252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Pijl: links 12">
            <a:extLst>
              <a:ext uri="{FF2B5EF4-FFF2-40B4-BE49-F238E27FC236}">
                <a16:creationId xmlns:a16="http://schemas.microsoft.com/office/drawing/2014/main" id="{E6970636-06E7-BCEC-D667-8C2FFCEF3416}"/>
              </a:ext>
            </a:extLst>
          </p:cNvPr>
          <p:cNvSpPr/>
          <p:nvPr/>
        </p:nvSpPr>
        <p:spPr>
          <a:xfrm>
            <a:off x="11083972" y="5375111"/>
            <a:ext cx="970341" cy="469112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76B3EAC0-7BA3-174E-F73F-EF29013B866F}"/>
              </a:ext>
            </a:extLst>
          </p:cNvPr>
          <p:cNvSpPr txBox="1"/>
          <p:nvPr/>
        </p:nvSpPr>
        <p:spPr>
          <a:xfrm>
            <a:off x="8549439" y="5235182"/>
            <a:ext cx="248905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800" dirty="0">
                <a:solidFill>
                  <a:srgbClr val="230871"/>
                </a:solidFill>
                <a:latin typeface="Open Sans"/>
              </a:rPr>
              <a:t>vaardigheden</a:t>
            </a:r>
          </a:p>
        </p:txBody>
      </p:sp>
      <p:pic>
        <p:nvPicPr>
          <p:cNvPr id="15" name="Afbeelding 14" descr="Afbeelding met tekst, schermopname, diagram, Lettertype&#10;&#10;Automatisch gegenereerde beschrijving">
            <a:extLst>
              <a:ext uri="{FF2B5EF4-FFF2-40B4-BE49-F238E27FC236}">
                <a16:creationId xmlns:a16="http://schemas.microsoft.com/office/drawing/2014/main" id="{4D33496F-0DFA-91C1-BA22-CB635C482C7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" t="3571" r="15176" b="7143"/>
          <a:stretch/>
        </p:blipFill>
        <p:spPr>
          <a:xfrm>
            <a:off x="695978" y="5201838"/>
            <a:ext cx="6044951" cy="3380209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43D17E44-75EE-A80C-E9F1-006CCE46C9A4}"/>
              </a:ext>
            </a:extLst>
          </p:cNvPr>
          <p:cNvSpPr txBox="1"/>
          <p:nvPr/>
        </p:nvSpPr>
        <p:spPr>
          <a:xfrm>
            <a:off x="7944673" y="6796639"/>
            <a:ext cx="212087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800" dirty="0">
                <a:solidFill>
                  <a:srgbClr val="230871"/>
                </a:solidFill>
                <a:latin typeface="Open Sans"/>
              </a:rPr>
              <a:t>onderwerp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0" grpId="0" animBg="1"/>
      <p:bldP spid="11" grpId="0"/>
      <p:bldP spid="12" grpId="0" animBg="1"/>
      <p:bldP spid="13" grpId="0" animBg="1"/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>
            <a:extLst>
              <a:ext uri="{FF2B5EF4-FFF2-40B4-BE49-F238E27FC236}">
                <a16:creationId xmlns:a16="http://schemas.microsoft.com/office/drawing/2014/main" id="{6D3081B9-CFB4-0A00-7706-D00F359B51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02069" y="980329"/>
            <a:ext cx="14857949" cy="939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nl-NL" sz="6000">
                <a:solidFill>
                  <a:srgbClr val="230871"/>
                </a:solidFill>
                <a:latin typeface="Open Sans Extra Bold"/>
                <a:ea typeface="Open Sans Extra Bold"/>
                <a:cs typeface="Open Sans Extra Bold"/>
              </a:rPr>
              <a:t>Inspraak: ik mag mijn mening uiten</a:t>
            </a:r>
            <a:endParaRPr lang="en-US" sz="5502">
              <a:solidFill>
                <a:srgbClr val="230871"/>
              </a:solidFill>
              <a:latin typeface="Open Sans Extra Bold"/>
              <a:ea typeface="Open Sans Extra Bold"/>
              <a:cs typeface="Open Sans Extra Bold"/>
            </a:endParaRP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84091467-0E0C-BE20-23F5-F260E1FAF007}"/>
              </a:ext>
            </a:extLst>
          </p:cNvPr>
          <p:cNvSpPr txBox="1">
            <a:spLocks/>
          </p:cNvSpPr>
          <p:nvPr/>
        </p:nvSpPr>
        <p:spPr>
          <a:xfrm>
            <a:off x="1066800" y="3314699"/>
            <a:ext cx="10771717" cy="59919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nl-NL" sz="2800" dirty="0">
                <a:solidFill>
                  <a:srgbClr val="230871"/>
                </a:solidFill>
                <a:latin typeface="Open Sans"/>
              </a:rPr>
              <a:t>Tijdens: partiële inspraak geven</a:t>
            </a:r>
          </a:p>
          <a:p>
            <a:pPr marL="914400" lvl="1" indent="-457200">
              <a:lnSpc>
                <a:spcPct val="150000"/>
              </a:lnSpc>
              <a:buFont typeface="Calibri" panose="020B0604020202020204" pitchFamily="34" charset="0"/>
              <a:buChar char="-"/>
            </a:pPr>
            <a:r>
              <a:rPr lang="nl-NL" dirty="0">
                <a:solidFill>
                  <a:srgbClr val="230871"/>
                </a:solidFill>
                <a:latin typeface="Open Sans"/>
              </a:rPr>
              <a:t>Hoe wil je je voorstellen: audio (</a:t>
            </a:r>
            <a:r>
              <a:rPr lang="nl-NL" dirty="0" err="1">
                <a:solidFill>
                  <a:srgbClr val="230871"/>
                </a:solidFill>
                <a:latin typeface="Open Sans"/>
              </a:rPr>
              <a:t>Chatter</a:t>
            </a:r>
            <a:r>
              <a:rPr lang="nl-NL" dirty="0">
                <a:solidFill>
                  <a:srgbClr val="230871"/>
                </a:solidFill>
                <a:latin typeface="Open Sans"/>
              </a:rPr>
              <a:t> </a:t>
            </a:r>
            <a:r>
              <a:rPr lang="nl-NL" dirty="0" err="1">
                <a:solidFill>
                  <a:srgbClr val="230871"/>
                </a:solidFill>
                <a:latin typeface="Open Sans"/>
              </a:rPr>
              <a:t>pix</a:t>
            </a:r>
            <a:r>
              <a:rPr lang="nl-NL" dirty="0">
                <a:solidFill>
                  <a:srgbClr val="230871"/>
                </a:solidFill>
                <a:latin typeface="Open Sans"/>
              </a:rPr>
              <a:t>)/ avatar maken/ foto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nl-NL" dirty="0">
                <a:solidFill>
                  <a:srgbClr val="230871"/>
                </a:solidFill>
                <a:latin typeface="Open Sans"/>
              </a:rPr>
              <a:t>  (</a:t>
            </a:r>
            <a:r>
              <a:rPr lang="nl-NL" dirty="0" err="1">
                <a:solidFill>
                  <a:srgbClr val="230871"/>
                </a:solidFill>
                <a:latin typeface="Open Sans"/>
              </a:rPr>
              <a:t>digipad</a:t>
            </a:r>
            <a:r>
              <a:rPr lang="nl-NL" dirty="0">
                <a:solidFill>
                  <a:srgbClr val="230871"/>
                </a:solidFill>
                <a:latin typeface="Open Sans"/>
              </a:rPr>
              <a:t>)</a:t>
            </a:r>
          </a:p>
          <a:p>
            <a:pPr marL="914400" lvl="1" indent="-457200">
              <a:lnSpc>
                <a:spcPct val="150000"/>
              </a:lnSpc>
              <a:buFont typeface="Calibri" panose="020B0604020202020204" pitchFamily="34" charset="0"/>
              <a:buChar char="-"/>
            </a:pPr>
            <a:r>
              <a:rPr lang="nl-NL" dirty="0">
                <a:solidFill>
                  <a:srgbClr val="230871"/>
                </a:solidFill>
                <a:latin typeface="Open Sans"/>
              </a:rPr>
              <a:t>Kies een kunstwerk (stromingen)</a:t>
            </a:r>
          </a:p>
          <a:p>
            <a:pPr marL="914400" lvl="1" indent="-457200">
              <a:lnSpc>
                <a:spcPct val="150000"/>
              </a:lnSpc>
              <a:buFont typeface="Calibri" panose="020B0604020202020204" pitchFamily="34" charset="0"/>
              <a:buChar char="-"/>
            </a:pPr>
            <a:r>
              <a:rPr lang="nl-NL" dirty="0">
                <a:solidFill>
                  <a:srgbClr val="230871"/>
                </a:solidFill>
                <a:latin typeface="Open Sans"/>
              </a:rPr>
              <a:t>Maak een logo (vlaggen)</a:t>
            </a:r>
          </a:p>
          <a:p>
            <a:pPr marL="914400" lvl="1" indent="-457200">
              <a:lnSpc>
                <a:spcPct val="150000"/>
              </a:lnSpc>
              <a:buFont typeface="Calibri" panose="020B0604020202020204" pitchFamily="34" charset="0"/>
              <a:buChar char="-"/>
            </a:pPr>
            <a:r>
              <a:rPr lang="nl-NL" dirty="0">
                <a:solidFill>
                  <a:srgbClr val="230871"/>
                </a:solidFill>
                <a:latin typeface="Open Sans"/>
              </a:rPr>
              <a:t>Kies een goede daad (eisen)</a:t>
            </a:r>
          </a:p>
          <a:p>
            <a:pPr>
              <a:lnSpc>
                <a:spcPct val="150000"/>
              </a:lnSpc>
            </a:pPr>
            <a:r>
              <a:rPr lang="nl-NL" sz="2800" dirty="0">
                <a:solidFill>
                  <a:srgbClr val="230871"/>
                </a:solidFill>
                <a:latin typeface="Open Sans"/>
              </a:rPr>
              <a:t>Tijdens: feedback via poll (</a:t>
            </a:r>
            <a:r>
              <a:rPr lang="nl-NL" sz="2800" dirty="0" err="1">
                <a:solidFill>
                  <a:srgbClr val="230871"/>
                </a:solidFill>
                <a:latin typeface="Open Sans"/>
              </a:rPr>
              <a:t>TwinSpace</a:t>
            </a:r>
            <a:r>
              <a:rPr lang="nl-NL" sz="2800" dirty="0">
                <a:solidFill>
                  <a:srgbClr val="230871"/>
                </a:solidFill>
                <a:latin typeface="Open Sans"/>
              </a:rPr>
              <a:t>)</a:t>
            </a:r>
          </a:p>
          <a:p>
            <a:pPr marL="0" indent="0">
              <a:buNone/>
            </a:pPr>
            <a:endParaRPr lang="nl-NL" sz="2800" dirty="0">
              <a:solidFill>
                <a:srgbClr val="230871"/>
              </a:solidFill>
              <a:latin typeface="Open Sans"/>
            </a:endParaRPr>
          </a:p>
          <a:p>
            <a:pPr marL="228600" lvl="1" indent="0">
              <a:buFont typeface="Arial" pitchFamily="34" charset="0"/>
              <a:buNone/>
            </a:pPr>
            <a:endParaRPr lang="nl-NL" sz="2600" dirty="0"/>
          </a:p>
          <a:p>
            <a:pPr marL="0" indent="0">
              <a:buFont typeface="Arial" pitchFamily="34" charset="0"/>
              <a:buNone/>
            </a:pPr>
            <a:endParaRPr lang="nl-NL" sz="3000" dirty="0"/>
          </a:p>
          <a:p>
            <a:pPr marL="0" indent="0">
              <a:buFont typeface="Arial" pitchFamily="34" charset="0"/>
              <a:buNone/>
            </a:pPr>
            <a:endParaRPr lang="nl-NL" dirty="0"/>
          </a:p>
        </p:txBody>
      </p:sp>
      <p:pic>
        <p:nvPicPr>
          <p:cNvPr id="2" name="Afbeelding 1" descr="Afbeelding met tekst, schermopname, Menselijk gezicht, persoon&#10;&#10;Automatisch gegenereerde beschrijving">
            <a:extLst>
              <a:ext uri="{FF2B5EF4-FFF2-40B4-BE49-F238E27FC236}">
                <a16:creationId xmlns:a16="http://schemas.microsoft.com/office/drawing/2014/main" id="{EC9BF772-F889-99F3-5DE6-E854AE4A70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8600" y="2653010"/>
            <a:ext cx="6397296" cy="3074690"/>
          </a:xfrm>
          <a:prstGeom prst="rect">
            <a:avLst/>
          </a:prstGeom>
        </p:spPr>
      </p:pic>
      <p:sp>
        <p:nvSpPr>
          <p:cNvPr id="5" name="Pijl: rechts 4">
            <a:extLst>
              <a:ext uri="{FF2B5EF4-FFF2-40B4-BE49-F238E27FC236}">
                <a16:creationId xmlns:a16="http://schemas.microsoft.com/office/drawing/2014/main" id="{E95DE42B-2DD3-0D4E-B589-01FF2D75F077}"/>
              </a:ext>
            </a:extLst>
          </p:cNvPr>
          <p:cNvSpPr/>
          <p:nvPr/>
        </p:nvSpPr>
        <p:spPr>
          <a:xfrm>
            <a:off x="10591800" y="4305300"/>
            <a:ext cx="920211" cy="39632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 descr="Afbeelding met tekst, schermopname, Lettertype&#10;&#10;Automatisch gegenereerde beschrijving">
            <a:extLst>
              <a:ext uri="{FF2B5EF4-FFF2-40B4-BE49-F238E27FC236}">
                <a16:creationId xmlns:a16="http://schemas.microsoft.com/office/drawing/2014/main" id="{C7E79F6E-88D7-6EBB-0E52-D2CE1D080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1011" y="7049526"/>
            <a:ext cx="5867400" cy="2709439"/>
          </a:xfrm>
          <a:prstGeom prst="rect">
            <a:avLst/>
          </a:prstGeom>
        </p:spPr>
      </p:pic>
      <p:sp>
        <p:nvSpPr>
          <p:cNvPr id="17" name="Pijl: rechts 16">
            <a:extLst>
              <a:ext uri="{FF2B5EF4-FFF2-40B4-BE49-F238E27FC236}">
                <a16:creationId xmlns:a16="http://schemas.microsoft.com/office/drawing/2014/main" id="{C572FEC8-32B1-D4C7-B5FB-FBA9E7495FE8}"/>
              </a:ext>
            </a:extLst>
          </p:cNvPr>
          <p:cNvSpPr/>
          <p:nvPr/>
        </p:nvSpPr>
        <p:spPr>
          <a:xfrm>
            <a:off x="9839485" y="8408356"/>
            <a:ext cx="990600" cy="39729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471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5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542E8CB6-8DD9-199C-C52B-4B51BBC5CE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02069" y="980329"/>
            <a:ext cx="14857949" cy="939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nl-NL" sz="6000" dirty="0">
                <a:solidFill>
                  <a:srgbClr val="230871"/>
                </a:solidFill>
                <a:latin typeface="Open Sans Extra Bold" panose="020B0604020202020204" charset="0"/>
                <a:ea typeface="Open Sans Extra Bold" panose="020B0604020202020204" charset="0"/>
                <a:cs typeface="Open Sans Extra Bold" panose="020B0604020202020204" charset="0"/>
              </a:rPr>
              <a:t>Inspraak: ik mag mijn mening uiten</a:t>
            </a:r>
            <a:endParaRPr lang="en-US" sz="5502" dirty="0">
              <a:solidFill>
                <a:srgbClr val="230871"/>
              </a:solidFill>
              <a:latin typeface="Open Sans Extra Bold"/>
            </a:endParaRP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84091467-0E0C-BE20-23F5-F260E1FAF007}"/>
              </a:ext>
            </a:extLst>
          </p:cNvPr>
          <p:cNvSpPr txBox="1">
            <a:spLocks/>
          </p:cNvSpPr>
          <p:nvPr/>
        </p:nvSpPr>
        <p:spPr>
          <a:xfrm>
            <a:off x="1066800" y="3314699"/>
            <a:ext cx="10771717" cy="59919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nl-NL" sz="2800" dirty="0">
                <a:solidFill>
                  <a:srgbClr val="230871"/>
                </a:solidFill>
                <a:latin typeface="Open Sans"/>
              </a:rPr>
              <a:t>Einde feedback (Google Formulieren)</a:t>
            </a:r>
          </a:p>
          <a:p>
            <a:pPr marL="914400" lvl="2" indent="0">
              <a:lnSpc>
                <a:spcPct val="150000"/>
              </a:lnSpc>
              <a:buNone/>
            </a:pPr>
            <a:r>
              <a:rPr lang="nl-NL" sz="2800" dirty="0">
                <a:solidFill>
                  <a:srgbClr val="230871"/>
                </a:solidFill>
                <a:latin typeface="Open Sans"/>
              </a:rPr>
              <a:t>-&gt; Digitaal + mondeling</a:t>
            </a:r>
          </a:p>
          <a:p>
            <a:pPr lvl="2">
              <a:lnSpc>
                <a:spcPct val="150000"/>
              </a:lnSpc>
              <a:buFont typeface="Wingdings" panose="020B0604020202020204" pitchFamily="34" charset="0"/>
              <a:buChar char="§"/>
            </a:pPr>
            <a:r>
              <a:rPr lang="nl-NL" sz="2800" dirty="0">
                <a:solidFill>
                  <a:srgbClr val="230871"/>
                </a:solidFill>
                <a:latin typeface="Open Sans"/>
              </a:rPr>
              <a:t>Welke onderdeel was goed/ niet goed?</a:t>
            </a:r>
          </a:p>
          <a:p>
            <a:pPr lvl="2">
              <a:lnSpc>
                <a:spcPct val="150000"/>
              </a:lnSpc>
              <a:buFont typeface="Wingdings" panose="020B0604020202020204" pitchFamily="34" charset="0"/>
              <a:buChar char="§"/>
            </a:pPr>
            <a:r>
              <a:rPr lang="nl-NL" sz="2800" dirty="0">
                <a:solidFill>
                  <a:srgbClr val="230871"/>
                </a:solidFill>
                <a:latin typeface="Open Sans"/>
              </a:rPr>
              <a:t>Welke vaardigheid is gegroeid?</a:t>
            </a:r>
          </a:p>
          <a:p>
            <a:pPr lvl="2">
              <a:lnSpc>
                <a:spcPct val="150000"/>
              </a:lnSpc>
              <a:buFont typeface="Wingdings" panose="020B0604020202020204" pitchFamily="34" charset="0"/>
              <a:buChar char="§"/>
            </a:pPr>
            <a:r>
              <a:rPr lang="nl-NL" sz="2800" dirty="0">
                <a:solidFill>
                  <a:srgbClr val="230871"/>
                </a:solidFill>
                <a:latin typeface="Open Sans"/>
              </a:rPr>
              <a:t>Nieuwe projectideeën laten geven!</a:t>
            </a:r>
          </a:p>
          <a:p>
            <a:pPr marL="228600" lvl="1" indent="0">
              <a:buFont typeface="Arial" pitchFamily="34" charset="0"/>
              <a:buNone/>
            </a:pPr>
            <a:endParaRPr lang="nl-NL" sz="2600" dirty="0"/>
          </a:p>
          <a:p>
            <a:pPr marL="0" indent="0">
              <a:buFont typeface="Arial" pitchFamily="34" charset="0"/>
              <a:buNone/>
            </a:pPr>
            <a:endParaRPr lang="nl-NL" sz="3000" dirty="0"/>
          </a:p>
          <a:p>
            <a:pPr marL="0" indent="0">
              <a:buFont typeface="Arial" pitchFamily="34" charset="0"/>
              <a:buNone/>
            </a:pPr>
            <a:endParaRPr lang="nl-NL" dirty="0"/>
          </a:p>
        </p:txBody>
      </p:sp>
      <p:pic>
        <p:nvPicPr>
          <p:cNvPr id="8" name="Afbeelding 7" descr="Afbeelding met tekst, schermopname, Lettertype, nummer&#10;&#10;Automatisch gegenereerde beschrijving">
            <a:extLst>
              <a:ext uri="{FF2B5EF4-FFF2-40B4-BE49-F238E27FC236}">
                <a16:creationId xmlns:a16="http://schemas.microsoft.com/office/drawing/2014/main" id="{5931FB63-DDE3-3432-18C9-4DE0C8DC8A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9200" y="3924300"/>
            <a:ext cx="887349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1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02069" y="3009900"/>
            <a:ext cx="15643412" cy="2875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200" dirty="0">
                <a:solidFill>
                  <a:srgbClr val="230871"/>
                </a:solidFill>
                <a:latin typeface="Open Sans"/>
              </a:rPr>
              <a:t>Inspraak: begin – tijdens – einde</a:t>
            </a:r>
          </a:p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3200" u="sng" dirty="0">
                <a:solidFill>
                  <a:srgbClr val="230871"/>
                </a:solidFill>
                <a:latin typeface="Open Sans"/>
              </a:rPr>
              <a:t>Teamwork: klas – leerkracht (team) - internationaal </a:t>
            </a:r>
          </a:p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200" dirty="0">
                <a:solidFill>
                  <a:srgbClr val="230871"/>
                </a:solidFill>
                <a:latin typeface="Open Sans"/>
              </a:rPr>
              <a:t>Zelfwaarde</a:t>
            </a:r>
          </a:p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200" dirty="0">
                <a:solidFill>
                  <a:srgbClr val="230871"/>
                </a:solidFill>
                <a:latin typeface="Open Sans"/>
              </a:rPr>
              <a:t>Leerproces</a:t>
            </a:r>
            <a:endParaRPr lang="en-US" sz="3200" dirty="0">
              <a:solidFill>
                <a:srgbClr val="230871"/>
              </a:solidFill>
              <a:latin typeface="Open Sans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90550601-4A97-BBF1-5381-CFBF2EBDDD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  <p:sp>
        <p:nvSpPr>
          <p:cNvPr id="11" name="object 6">
            <a:extLst>
              <a:ext uri="{FF2B5EF4-FFF2-40B4-BE49-F238E27FC236}">
                <a16:creationId xmlns:a16="http://schemas.microsoft.com/office/drawing/2014/main" id="{7D0A41DB-C6C1-90D9-364E-57E987D90BA1}"/>
              </a:ext>
            </a:extLst>
          </p:cNvPr>
          <p:cNvSpPr/>
          <p:nvPr/>
        </p:nvSpPr>
        <p:spPr>
          <a:xfrm>
            <a:off x="16243621" y="242061"/>
            <a:ext cx="2044615" cy="3455322"/>
          </a:xfrm>
          <a:custGeom>
            <a:avLst/>
            <a:gdLst/>
            <a:ahLst/>
            <a:cxnLst/>
            <a:rect l="l" t="t" r="r" b="b"/>
            <a:pathLst>
              <a:path w="3304540" h="5956300">
                <a:moveTo>
                  <a:pt x="3267045" y="5943599"/>
                </a:moveTo>
                <a:lnTo>
                  <a:pt x="2693041" y="5943599"/>
                </a:lnTo>
                <a:lnTo>
                  <a:pt x="2740373" y="5956299"/>
                </a:lnTo>
                <a:lnTo>
                  <a:pt x="3219717" y="5956299"/>
                </a:lnTo>
                <a:lnTo>
                  <a:pt x="3267045" y="5943599"/>
                </a:lnTo>
                <a:close/>
              </a:path>
              <a:path w="3304540" h="5956300">
                <a:moveTo>
                  <a:pt x="3267045" y="12699"/>
                </a:moveTo>
                <a:lnTo>
                  <a:pt x="2693041" y="12699"/>
                </a:lnTo>
                <a:lnTo>
                  <a:pt x="2645923" y="25399"/>
                </a:lnTo>
                <a:lnTo>
                  <a:pt x="2599025" y="25399"/>
                </a:lnTo>
                <a:lnTo>
                  <a:pt x="2552353" y="38099"/>
                </a:lnTo>
                <a:lnTo>
                  <a:pt x="2505913" y="38099"/>
                </a:lnTo>
                <a:lnTo>
                  <a:pt x="2459710" y="50799"/>
                </a:lnTo>
                <a:lnTo>
                  <a:pt x="2413751" y="50799"/>
                </a:lnTo>
                <a:lnTo>
                  <a:pt x="1925917" y="190499"/>
                </a:lnTo>
                <a:lnTo>
                  <a:pt x="1883329" y="215899"/>
                </a:lnTo>
                <a:lnTo>
                  <a:pt x="1799116" y="241299"/>
                </a:lnTo>
                <a:lnTo>
                  <a:pt x="1757501" y="266699"/>
                </a:lnTo>
                <a:lnTo>
                  <a:pt x="1716222" y="279399"/>
                </a:lnTo>
                <a:lnTo>
                  <a:pt x="1675285" y="304799"/>
                </a:lnTo>
                <a:lnTo>
                  <a:pt x="1634695" y="317499"/>
                </a:lnTo>
                <a:lnTo>
                  <a:pt x="1554581" y="368299"/>
                </a:lnTo>
                <a:lnTo>
                  <a:pt x="1515069" y="380999"/>
                </a:lnTo>
                <a:lnTo>
                  <a:pt x="1398777" y="457199"/>
                </a:lnTo>
                <a:lnTo>
                  <a:pt x="1323179" y="507999"/>
                </a:lnTo>
                <a:lnTo>
                  <a:pt x="1249179" y="558799"/>
                </a:lnTo>
                <a:lnTo>
                  <a:pt x="1176823" y="609599"/>
                </a:lnTo>
                <a:lnTo>
                  <a:pt x="1106157" y="660399"/>
                </a:lnTo>
                <a:lnTo>
                  <a:pt x="1071472" y="698499"/>
                </a:lnTo>
                <a:lnTo>
                  <a:pt x="1003429" y="749299"/>
                </a:lnTo>
                <a:lnTo>
                  <a:pt x="970081" y="787399"/>
                </a:lnTo>
                <a:lnTo>
                  <a:pt x="937191" y="812799"/>
                </a:lnTo>
                <a:lnTo>
                  <a:pt x="904764" y="838199"/>
                </a:lnTo>
                <a:lnTo>
                  <a:pt x="872806" y="876299"/>
                </a:lnTo>
                <a:lnTo>
                  <a:pt x="841322" y="901699"/>
                </a:lnTo>
                <a:lnTo>
                  <a:pt x="810319" y="939799"/>
                </a:lnTo>
                <a:lnTo>
                  <a:pt x="779802" y="977899"/>
                </a:lnTo>
                <a:lnTo>
                  <a:pt x="749776" y="1003299"/>
                </a:lnTo>
                <a:lnTo>
                  <a:pt x="720249" y="1041399"/>
                </a:lnTo>
                <a:lnTo>
                  <a:pt x="691225" y="1079499"/>
                </a:lnTo>
                <a:lnTo>
                  <a:pt x="662710" y="1104899"/>
                </a:lnTo>
                <a:lnTo>
                  <a:pt x="634710" y="1142999"/>
                </a:lnTo>
                <a:lnTo>
                  <a:pt x="607232" y="1181099"/>
                </a:lnTo>
                <a:lnTo>
                  <a:pt x="580279" y="1219199"/>
                </a:lnTo>
                <a:lnTo>
                  <a:pt x="553860" y="1257299"/>
                </a:lnTo>
                <a:lnTo>
                  <a:pt x="527978" y="1282699"/>
                </a:lnTo>
                <a:lnTo>
                  <a:pt x="502640" y="1320799"/>
                </a:lnTo>
                <a:lnTo>
                  <a:pt x="477853" y="1358899"/>
                </a:lnTo>
                <a:lnTo>
                  <a:pt x="453620" y="1396999"/>
                </a:lnTo>
                <a:lnTo>
                  <a:pt x="429949" y="1435099"/>
                </a:lnTo>
                <a:lnTo>
                  <a:pt x="406845" y="1473199"/>
                </a:lnTo>
                <a:lnTo>
                  <a:pt x="384314" y="1523999"/>
                </a:lnTo>
                <a:lnTo>
                  <a:pt x="362362" y="1562099"/>
                </a:lnTo>
                <a:lnTo>
                  <a:pt x="340994" y="1600199"/>
                </a:lnTo>
                <a:lnTo>
                  <a:pt x="320216" y="1638299"/>
                </a:lnTo>
                <a:lnTo>
                  <a:pt x="300034" y="1676399"/>
                </a:lnTo>
                <a:lnTo>
                  <a:pt x="280454" y="1714499"/>
                </a:lnTo>
                <a:lnTo>
                  <a:pt x="261481" y="1765299"/>
                </a:lnTo>
                <a:lnTo>
                  <a:pt x="243122" y="1803399"/>
                </a:lnTo>
                <a:lnTo>
                  <a:pt x="225382" y="1841499"/>
                </a:lnTo>
                <a:lnTo>
                  <a:pt x="208267" y="1879599"/>
                </a:lnTo>
                <a:lnTo>
                  <a:pt x="191782" y="1930399"/>
                </a:lnTo>
                <a:lnTo>
                  <a:pt x="175934" y="1968499"/>
                </a:lnTo>
                <a:lnTo>
                  <a:pt x="160729" y="2019299"/>
                </a:lnTo>
                <a:lnTo>
                  <a:pt x="146171" y="2057399"/>
                </a:lnTo>
                <a:lnTo>
                  <a:pt x="132267" y="2108199"/>
                </a:lnTo>
                <a:lnTo>
                  <a:pt x="119022" y="2146299"/>
                </a:lnTo>
                <a:lnTo>
                  <a:pt x="106443" y="2184399"/>
                </a:lnTo>
                <a:lnTo>
                  <a:pt x="94535" y="2235199"/>
                </a:lnTo>
                <a:lnTo>
                  <a:pt x="83304" y="2285999"/>
                </a:lnTo>
                <a:lnTo>
                  <a:pt x="72756" y="2324099"/>
                </a:lnTo>
                <a:lnTo>
                  <a:pt x="62896" y="2374899"/>
                </a:lnTo>
                <a:lnTo>
                  <a:pt x="53730" y="2412999"/>
                </a:lnTo>
                <a:lnTo>
                  <a:pt x="45265" y="2463799"/>
                </a:lnTo>
                <a:lnTo>
                  <a:pt x="37505" y="2514599"/>
                </a:lnTo>
                <a:lnTo>
                  <a:pt x="30457" y="2552699"/>
                </a:lnTo>
                <a:lnTo>
                  <a:pt x="24126" y="2603499"/>
                </a:lnTo>
                <a:lnTo>
                  <a:pt x="18518" y="2654299"/>
                </a:lnTo>
                <a:lnTo>
                  <a:pt x="13639" y="2692399"/>
                </a:lnTo>
                <a:lnTo>
                  <a:pt x="9495" y="2743199"/>
                </a:lnTo>
                <a:lnTo>
                  <a:pt x="6092" y="2793999"/>
                </a:lnTo>
                <a:lnTo>
                  <a:pt x="3435" y="2832099"/>
                </a:lnTo>
                <a:lnTo>
                  <a:pt x="1529" y="2882899"/>
                </a:lnTo>
                <a:lnTo>
                  <a:pt x="382" y="2933699"/>
                </a:lnTo>
                <a:lnTo>
                  <a:pt x="0" y="2984340"/>
                </a:lnTo>
                <a:lnTo>
                  <a:pt x="382" y="3035299"/>
                </a:lnTo>
                <a:lnTo>
                  <a:pt x="1529" y="3073399"/>
                </a:lnTo>
                <a:lnTo>
                  <a:pt x="3435" y="3124199"/>
                </a:lnTo>
                <a:lnTo>
                  <a:pt x="6092" y="3174999"/>
                </a:lnTo>
                <a:lnTo>
                  <a:pt x="9495" y="3225799"/>
                </a:lnTo>
                <a:lnTo>
                  <a:pt x="13639" y="3263899"/>
                </a:lnTo>
                <a:lnTo>
                  <a:pt x="18518" y="3314699"/>
                </a:lnTo>
                <a:lnTo>
                  <a:pt x="24126" y="3365499"/>
                </a:lnTo>
                <a:lnTo>
                  <a:pt x="30457" y="3416299"/>
                </a:lnTo>
                <a:lnTo>
                  <a:pt x="37505" y="3454399"/>
                </a:lnTo>
                <a:lnTo>
                  <a:pt x="45265" y="3505199"/>
                </a:lnTo>
                <a:lnTo>
                  <a:pt x="53730" y="3543299"/>
                </a:lnTo>
                <a:lnTo>
                  <a:pt x="62896" y="3594099"/>
                </a:lnTo>
                <a:lnTo>
                  <a:pt x="72756" y="3644899"/>
                </a:lnTo>
                <a:lnTo>
                  <a:pt x="83304" y="3682999"/>
                </a:lnTo>
                <a:lnTo>
                  <a:pt x="94535" y="3733799"/>
                </a:lnTo>
                <a:lnTo>
                  <a:pt x="106443" y="3771899"/>
                </a:lnTo>
                <a:lnTo>
                  <a:pt x="119022" y="3822699"/>
                </a:lnTo>
                <a:lnTo>
                  <a:pt x="132267" y="3860799"/>
                </a:lnTo>
                <a:lnTo>
                  <a:pt x="146171" y="3911599"/>
                </a:lnTo>
                <a:lnTo>
                  <a:pt x="160729" y="3949699"/>
                </a:lnTo>
                <a:lnTo>
                  <a:pt x="175934" y="3987799"/>
                </a:lnTo>
                <a:lnTo>
                  <a:pt x="191782" y="4038599"/>
                </a:lnTo>
                <a:lnTo>
                  <a:pt x="208267" y="4076699"/>
                </a:lnTo>
                <a:lnTo>
                  <a:pt x="225382" y="4127499"/>
                </a:lnTo>
                <a:lnTo>
                  <a:pt x="243122" y="4165599"/>
                </a:lnTo>
                <a:lnTo>
                  <a:pt x="261481" y="4203699"/>
                </a:lnTo>
                <a:lnTo>
                  <a:pt x="280454" y="4241799"/>
                </a:lnTo>
                <a:lnTo>
                  <a:pt x="300034" y="4292599"/>
                </a:lnTo>
                <a:lnTo>
                  <a:pt x="320216" y="4330699"/>
                </a:lnTo>
                <a:lnTo>
                  <a:pt x="340994" y="4368799"/>
                </a:lnTo>
                <a:lnTo>
                  <a:pt x="362362" y="4406899"/>
                </a:lnTo>
                <a:lnTo>
                  <a:pt x="384314" y="4444999"/>
                </a:lnTo>
                <a:lnTo>
                  <a:pt x="406845" y="4483099"/>
                </a:lnTo>
                <a:lnTo>
                  <a:pt x="429949" y="4521199"/>
                </a:lnTo>
                <a:lnTo>
                  <a:pt x="453620" y="4559299"/>
                </a:lnTo>
                <a:lnTo>
                  <a:pt x="477853" y="4597399"/>
                </a:lnTo>
                <a:lnTo>
                  <a:pt x="502640" y="4635499"/>
                </a:lnTo>
                <a:lnTo>
                  <a:pt x="527978" y="4673599"/>
                </a:lnTo>
                <a:lnTo>
                  <a:pt x="553860" y="4711699"/>
                </a:lnTo>
                <a:lnTo>
                  <a:pt x="580279" y="4749799"/>
                </a:lnTo>
                <a:lnTo>
                  <a:pt x="607232" y="4787899"/>
                </a:lnTo>
                <a:lnTo>
                  <a:pt x="634710" y="4825999"/>
                </a:lnTo>
                <a:lnTo>
                  <a:pt x="662710" y="4851399"/>
                </a:lnTo>
                <a:lnTo>
                  <a:pt x="691225" y="4889499"/>
                </a:lnTo>
                <a:lnTo>
                  <a:pt x="720249" y="4927599"/>
                </a:lnTo>
                <a:lnTo>
                  <a:pt x="749776" y="4952999"/>
                </a:lnTo>
                <a:lnTo>
                  <a:pt x="779802" y="4991099"/>
                </a:lnTo>
                <a:lnTo>
                  <a:pt x="810319" y="5029199"/>
                </a:lnTo>
                <a:lnTo>
                  <a:pt x="841322" y="5054599"/>
                </a:lnTo>
                <a:lnTo>
                  <a:pt x="872806" y="5092699"/>
                </a:lnTo>
                <a:lnTo>
                  <a:pt x="904764" y="5118099"/>
                </a:lnTo>
                <a:lnTo>
                  <a:pt x="937191" y="5156199"/>
                </a:lnTo>
                <a:lnTo>
                  <a:pt x="970081" y="5181599"/>
                </a:lnTo>
                <a:lnTo>
                  <a:pt x="1003429" y="5206999"/>
                </a:lnTo>
                <a:lnTo>
                  <a:pt x="1037228" y="5245099"/>
                </a:lnTo>
                <a:lnTo>
                  <a:pt x="1106157" y="5295899"/>
                </a:lnTo>
                <a:lnTo>
                  <a:pt x="1141276" y="5333999"/>
                </a:lnTo>
                <a:lnTo>
                  <a:pt x="1212792" y="5384799"/>
                </a:lnTo>
                <a:lnTo>
                  <a:pt x="1285976" y="5435599"/>
                </a:lnTo>
                <a:lnTo>
                  <a:pt x="1360781" y="5486399"/>
                </a:lnTo>
                <a:lnTo>
                  <a:pt x="1437161" y="5537199"/>
                </a:lnTo>
                <a:lnTo>
                  <a:pt x="1475926" y="5549899"/>
                </a:lnTo>
                <a:lnTo>
                  <a:pt x="1594459" y="5626099"/>
                </a:lnTo>
                <a:lnTo>
                  <a:pt x="1634695" y="5638799"/>
                </a:lnTo>
                <a:lnTo>
                  <a:pt x="1675285" y="5664199"/>
                </a:lnTo>
                <a:lnTo>
                  <a:pt x="1716222" y="5676899"/>
                </a:lnTo>
                <a:lnTo>
                  <a:pt x="1757501" y="5702299"/>
                </a:lnTo>
                <a:lnTo>
                  <a:pt x="1799116" y="5714999"/>
                </a:lnTo>
                <a:lnTo>
                  <a:pt x="1841060" y="5740399"/>
                </a:lnTo>
                <a:lnTo>
                  <a:pt x="1925917" y="5765799"/>
                </a:lnTo>
                <a:lnTo>
                  <a:pt x="1968817" y="5791199"/>
                </a:lnTo>
                <a:lnTo>
                  <a:pt x="2368041" y="5905499"/>
                </a:lnTo>
                <a:lnTo>
                  <a:pt x="2413751" y="5905499"/>
                </a:lnTo>
                <a:lnTo>
                  <a:pt x="2505913" y="5930899"/>
                </a:lnTo>
                <a:lnTo>
                  <a:pt x="2552353" y="5930899"/>
                </a:lnTo>
                <a:lnTo>
                  <a:pt x="2599025" y="5943599"/>
                </a:lnTo>
                <a:lnTo>
                  <a:pt x="3304030" y="5943599"/>
                </a:lnTo>
                <a:lnTo>
                  <a:pt x="3304030" y="22669"/>
                </a:lnTo>
                <a:lnTo>
                  <a:pt x="3267045" y="12699"/>
                </a:lnTo>
                <a:close/>
              </a:path>
              <a:path w="3304540" h="5956300">
                <a:moveTo>
                  <a:pt x="3124436" y="0"/>
                </a:moveTo>
                <a:lnTo>
                  <a:pt x="2835660" y="0"/>
                </a:lnTo>
                <a:lnTo>
                  <a:pt x="2787916" y="12699"/>
                </a:lnTo>
                <a:lnTo>
                  <a:pt x="3172177" y="12699"/>
                </a:lnTo>
                <a:lnTo>
                  <a:pt x="3124436" y="0"/>
                </a:lnTo>
                <a:close/>
              </a:path>
            </a:pathLst>
          </a:custGeom>
          <a:solidFill>
            <a:srgbClr val="897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7">
            <a:extLst>
              <a:ext uri="{FF2B5EF4-FFF2-40B4-BE49-F238E27FC236}">
                <a16:creationId xmlns:a16="http://schemas.microsoft.com/office/drawing/2014/main" id="{17FEA450-55CB-1F43-E848-DCC27098510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68600" y="1419287"/>
            <a:ext cx="2674548" cy="250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19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784F1C06-267A-7AAC-753B-7BE88DD052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02069" y="980329"/>
            <a:ext cx="14857949" cy="939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nl-NL" sz="6000" dirty="0">
                <a:solidFill>
                  <a:srgbClr val="230871"/>
                </a:solidFill>
                <a:latin typeface="Open Sans Extra Bold" panose="020B0604020202020204" charset="0"/>
                <a:ea typeface="Open Sans Extra Bold" panose="020B0604020202020204" charset="0"/>
                <a:cs typeface="Open Sans Extra Bold" panose="020B0604020202020204" charset="0"/>
              </a:rPr>
              <a:t>Teamwork: Ik sta er niet alleen voor</a:t>
            </a:r>
            <a:endParaRPr lang="en-US" sz="5502" dirty="0">
              <a:solidFill>
                <a:srgbClr val="230871"/>
              </a:solidFill>
              <a:latin typeface="Open Sans Extra Bold"/>
            </a:endParaRP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84091467-0E0C-BE20-23F5-F260E1FAF007}"/>
              </a:ext>
            </a:extLst>
          </p:cNvPr>
          <p:cNvSpPr txBox="1">
            <a:spLocks/>
          </p:cNvSpPr>
          <p:nvPr/>
        </p:nvSpPr>
        <p:spPr>
          <a:xfrm>
            <a:off x="1386829" y="2400300"/>
            <a:ext cx="11643371" cy="716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dirty="0">
                <a:solidFill>
                  <a:srgbClr val="230871"/>
                </a:solidFill>
                <a:latin typeface="Open Sans"/>
              </a:rPr>
              <a:t>In klas: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NL" sz="2800" dirty="0">
                <a:solidFill>
                  <a:srgbClr val="230871"/>
                </a:solidFill>
                <a:latin typeface="Open Sans"/>
              </a:rPr>
              <a:t>	</a:t>
            </a:r>
            <a:r>
              <a:rPr lang="nl-NL" dirty="0">
                <a:solidFill>
                  <a:srgbClr val="230871"/>
                </a:solidFill>
                <a:latin typeface="Open Sans"/>
              </a:rPr>
              <a:t>-&gt; per 2 of per 3 laten werken per land </a:t>
            </a:r>
          </a:p>
          <a:p>
            <a:pPr marL="742950" lvl="2" indent="-342900">
              <a:lnSpc>
                <a:spcPct val="150000"/>
              </a:lnSpc>
            </a:pPr>
            <a:r>
              <a:rPr lang="nl-NL" sz="2800" dirty="0">
                <a:solidFill>
                  <a:srgbClr val="230871"/>
                </a:solidFill>
                <a:latin typeface="Open Sans"/>
              </a:rPr>
              <a:t>Ze helpen elkaar met de taal.</a:t>
            </a:r>
          </a:p>
          <a:p>
            <a:pPr marL="1257300" lvl="5" indent="-342900">
              <a:lnSpc>
                <a:spcPct val="150000"/>
              </a:lnSpc>
            </a:pPr>
            <a:r>
              <a:rPr lang="nl-NL" sz="2800" dirty="0">
                <a:solidFill>
                  <a:srgbClr val="230871"/>
                </a:solidFill>
                <a:latin typeface="Open Sans"/>
              </a:rPr>
              <a:t>2dejaar AF: Engels – sterk leerling + leerkracht (geen google translate)</a:t>
            </a:r>
          </a:p>
          <a:p>
            <a:pPr marL="1257300" lvl="5" indent="-342900">
              <a:lnSpc>
                <a:spcPct val="150000"/>
              </a:lnSpc>
            </a:pPr>
            <a:r>
              <a:rPr lang="nl-NL" sz="2800" dirty="0">
                <a:solidFill>
                  <a:srgbClr val="230871"/>
                </a:solidFill>
                <a:latin typeface="Open Sans"/>
              </a:rPr>
              <a:t>Franstalige leerling</a:t>
            </a:r>
          </a:p>
          <a:p>
            <a:pPr marL="742950" lvl="2" indent="-342900">
              <a:lnSpc>
                <a:spcPct val="150000"/>
              </a:lnSpc>
            </a:pPr>
            <a:r>
              <a:rPr lang="nl-NL" sz="2800" dirty="0">
                <a:solidFill>
                  <a:srgbClr val="230871"/>
                </a:solidFill>
                <a:latin typeface="Open Sans"/>
              </a:rPr>
              <a:t>Doorzetten bij een (internationale) opdracht -&gt; “je zou het sneller opgeven”</a:t>
            </a:r>
          </a:p>
          <a:p>
            <a:pPr marL="742950" lvl="2" indent="-342900">
              <a:lnSpc>
                <a:spcPct val="150000"/>
              </a:lnSpc>
            </a:pPr>
            <a:r>
              <a:rPr lang="nl-NL" sz="2800" dirty="0">
                <a:solidFill>
                  <a:srgbClr val="230871"/>
                </a:solidFill>
                <a:latin typeface="Open Sans"/>
              </a:rPr>
              <a:t>Samen een IT-tool ontdekken </a:t>
            </a: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Who am I?</a:t>
            </a:r>
            <a:endParaRPr lang="nl-NL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lvl="1" indent="0">
              <a:buFont typeface="Arial" pitchFamily="34" charset="0"/>
              <a:buNone/>
            </a:pPr>
            <a:endParaRPr lang="nl-NL" sz="2600" dirty="0"/>
          </a:p>
          <a:p>
            <a:pPr marL="0" indent="0">
              <a:buFont typeface="Arial" pitchFamily="34" charset="0"/>
              <a:buNone/>
            </a:pPr>
            <a:endParaRPr lang="nl-NL" sz="3000" dirty="0"/>
          </a:p>
          <a:p>
            <a:pPr marL="0" indent="0">
              <a:buFont typeface="Arial" pitchFamily="34" charset="0"/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4612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AF7BE470-DFDE-2F81-22D3-8F5E280F81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02069" y="980329"/>
            <a:ext cx="14857949" cy="939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nl-NL" sz="6000" dirty="0">
                <a:solidFill>
                  <a:srgbClr val="230871"/>
                </a:solidFill>
                <a:latin typeface="Open Sans Extra Bold" panose="020B0604020202020204" charset="0"/>
                <a:ea typeface="Open Sans Extra Bold" panose="020B0604020202020204" charset="0"/>
                <a:cs typeface="Open Sans Extra Bold" panose="020B0604020202020204" charset="0"/>
              </a:rPr>
              <a:t>Teamwork: ik sta er niet alleen voor</a:t>
            </a:r>
            <a:endParaRPr lang="en-US" sz="5502" dirty="0">
              <a:solidFill>
                <a:srgbClr val="230871"/>
              </a:solidFill>
              <a:latin typeface="Open Sans Extra Bold"/>
            </a:endParaRP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84091467-0E0C-BE20-23F5-F260E1FAF007}"/>
              </a:ext>
            </a:extLst>
          </p:cNvPr>
          <p:cNvSpPr txBox="1">
            <a:spLocks/>
          </p:cNvSpPr>
          <p:nvPr/>
        </p:nvSpPr>
        <p:spPr>
          <a:xfrm>
            <a:off x="1386829" y="2400300"/>
            <a:ext cx="11643371" cy="716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dirty="0">
                <a:solidFill>
                  <a:srgbClr val="230871"/>
                </a:solidFill>
                <a:latin typeface="Open Sans"/>
              </a:rPr>
              <a:t>De leerkracht mogen/moeten helpen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nl-NL" dirty="0">
                <a:solidFill>
                  <a:srgbClr val="230871"/>
                </a:solidFill>
                <a:latin typeface="Open Sans"/>
              </a:rPr>
              <a:t>meeting -&gt; helpen met IT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tutorial maken van nieuwe tool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leerkracht staat open voor feedback: niet perfect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nl-NL" sz="3200" dirty="0" err="1">
                <a:solidFill>
                  <a:srgbClr val="230871"/>
                </a:solidFill>
                <a:latin typeface="Open Sans"/>
              </a:rPr>
              <a:t>TwinSpace</a:t>
            </a:r>
            <a:r>
              <a:rPr lang="nl-NL" sz="3200" dirty="0">
                <a:solidFill>
                  <a:srgbClr val="230871"/>
                </a:solidFill>
                <a:latin typeface="Open Sans"/>
              </a:rPr>
              <a:t> opbouwen (3de gr)</a:t>
            </a:r>
          </a:p>
          <a:p>
            <a:pPr marL="228600" lvl="1" indent="0">
              <a:buFont typeface="Arial" pitchFamily="34" charset="0"/>
              <a:buNone/>
            </a:pPr>
            <a:endParaRPr lang="nl-NL" sz="2600" dirty="0"/>
          </a:p>
          <a:p>
            <a:pPr marL="0" indent="0">
              <a:buFont typeface="Arial" pitchFamily="34" charset="0"/>
              <a:buNone/>
            </a:pPr>
            <a:endParaRPr lang="nl-NL" sz="3000" dirty="0"/>
          </a:p>
          <a:p>
            <a:pPr marL="0" indent="0">
              <a:buFont typeface="Arial" pitchFamily="34" charset="0"/>
              <a:buNone/>
            </a:pPr>
            <a:endParaRPr lang="nl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E63CE8EC-1DC9-88DA-552F-7DAAA14067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21" b="2941"/>
          <a:stretch/>
        </p:blipFill>
        <p:spPr>
          <a:xfrm>
            <a:off x="10820400" y="5896863"/>
            <a:ext cx="6852725" cy="397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70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3E480CB3-6FBD-B030-9A95-7F408FF9D2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02069" y="980329"/>
            <a:ext cx="14857949" cy="939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nl-NL" sz="6000" dirty="0">
                <a:solidFill>
                  <a:srgbClr val="230871"/>
                </a:solidFill>
                <a:latin typeface="Open Sans Extra Bold" panose="020B0604020202020204" charset="0"/>
                <a:ea typeface="Open Sans Extra Bold" panose="020B0604020202020204" charset="0"/>
                <a:cs typeface="Open Sans Extra Bold" panose="020B0604020202020204" charset="0"/>
              </a:rPr>
              <a:t>Teamwork: ik sta er niet alleen voor</a:t>
            </a:r>
            <a:endParaRPr lang="en-US" sz="5502" dirty="0">
              <a:solidFill>
                <a:srgbClr val="230871"/>
              </a:solidFill>
              <a:latin typeface="Open Sans Extra Bold"/>
            </a:endParaRP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84091467-0E0C-BE20-23F5-F260E1FAF007}"/>
              </a:ext>
            </a:extLst>
          </p:cNvPr>
          <p:cNvSpPr txBox="1">
            <a:spLocks/>
          </p:cNvSpPr>
          <p:nvPr/>
        </p:nvSpPr>
        <p:spPr>
          <a:xfrm>
            <a:off x="1386829" y="2400300"/>
            <a:ext cx="15529571" cy="716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dirty="0">
                <a:solidFill>
                  <a:srgbClr val="230871"/>
                </a:solidFill>
                <a:latin typeface="Open Sans"/>
              </a:rPr>
              <a:t>Leerkrachten werken samen als team -&gt; bekendheid binnen de school (doel)</a:t>
            </a:r>
            <a:endParaRPr lang="nl-NL" sz="2600" dirty="0"/>
          </a:p>
          <a:p>
            <a:pPr marL="0" indent="0">
              <a:buFont typeface="Arial" pitchFamily="34" charset="0"/>
              <a:buNone/>
            </a:pPr>
            <a:endParaRPr lang="nl-NL" sz="3000" dirty="0"/>
          </a:p>
          <a:p>
            <a:pPr marL="0" indent="0">
              <a:buFont typeface="Arial" pitchFamily="34" charset="0"/>
              <a:buNone/>
            </a:pPr>
            <a:endParaRPr lang="nl-NL" dirty="0"/>
          </a:p>
        </p:txBody>
      </p:sp>
      <p:pic>
        <p:nvPicPr>
          <p:cNvPr id="5" name="Afbeelding 4" descr="Afbeelding met tekst, diagram, software, nummer&#10;&#10;Automatisch gegenereerde beschrijving">
            <a:extLst>
              <a:ext uri="{FF2B5EF4-FFF2-40B4-BE49-F238E27FC236}">
                <a16:creationId xmlns:a16="http://schemas.microsoft.com/office/drawing/2014/main" id="{AC07377C-A360-2545-BB7D-E4FF7870F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443099"/>
            <a:ext cx="13756304" cy="629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1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7C0A75AE-E513-86A1-E274-0A1D2BA07E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02069" y="980329"/>
            <a:ext cx="14857949" cy="939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nl-NL" sz="6000" dirty="0">
                <a:solidFill>
                  <a:srgbClr val="230871"/>
                </a:solidFill>
                <a:latin typeface="Open Sans Extra Bold" panose="020B0604020202020204" charset="0"/>
                <a:ea typeface="Open Sans Extra Bold" panose="020B0604020202020204" charset="0"/>
                <a:cs typeface="Open Sans Extra Bold" panose="020B0604020202020204" charset="0"/>
              </a:rPr>
              <a:t>Teamwork: ik sta er niet alleen voor</a:t>
            </a:r>
            <a:endParaRPr lang="en-US" sz="5502" dirty="0">
              <a:solidFill>
                <a:srgbClr val="230871"/>
              </a:solidFill>
              <a:latin typeface="Open Sans Extra Bold"/>
            </a:endParaRP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84091467-0E0C-BE20-23F5-F260E1FAF007}"/>
              </a:ext>
            </a:extLst>
          </p:cNvPr>
          <p:cNvSpPr txBox="1">
            <a:spLocks/>
          </p:cNvSpPr>
          <p:nvPr/>
        </p:nvSpPr>
        <p:spPr>
          <a:xfrm>
            <a:off x="1386829" y="2400300"/>
            <a:ext cx="11643371" cy="716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dirty="0">
                <a:solidFill>
                  <a:srgbClr val="230871"/>
                </a:solidFill>
                <a:latin typeface="Open Sans"/>
              </a:rPr>
              <a:t>Internationaal team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dirty="0">
                <a:solidFill>
                  <a:srgbClr val="230871"/>
                </a:solidFill>
                <a:latin typeface="Open Sans"/>
              </a:rPr>
              <a:t>De ander nodig hebben om een eindproduct te bereiken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dirty="0">
                <a:solidFill>
                  <a:srgbClr val="230871"/>
                </a:solidFill>
                <a:latin typeface="Open Sans"/>
              </a:rPr>
              <a:t>Lijst goedkeuren om verder te kunnen: </a:t>
            </a: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Les actes de </a:t>
            </a:r>
            <a:r>
              <a:rPr lang="fr-FR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getillesse</a:t>
            </a:r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 de Courtrai - </a:t>
            </a:r>
            <a:r>
              <a:rPr lang="fr-FR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tricider</a:t>
            </a:r>
            <a:endParaRPr lang="nl-NL" dirty="0">
              <a:solidFill>
                <a:srgbClr val="23087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dirty="0" err="1">
                <a:solidFill>
                  <a:srgbClr val="230871"/>
                </a:solidFill>
                <a:latin typeface="Open Sans"/>
              </a:rPr>
              <a:t>Canva</a:t>
            </a:r>
            <a:r>
              <a:rPr lang="nl-NL" dirty="0">
                <a:solidFill>
                  <a:srgbClr val="230871"/>
                </a:solidFill>
                <a:latin typeface="Open Sans"/>
              </a:rPr>
              <a:t>: </a:t>
            </a: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Story board</a:t>
            </a: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dirty="0">
                <a:solidFill>
                  <a:srgbClr val="230871"/>
                </a:solidFill>
                <a:latin typeface="Open Sans"/>
              </a:rPr>
              <a:t>/ bladwijzer/ poster met QR-codes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Story jumper - bewijs van alles</a:t>
            </a:r>
            <a:endParaRPr lang="nl-N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dirty="0">
                <a:solidFill>
                  <a:srgbClr val="230871"/>
                </a:solidFill>
                <a:latin typeface="Open Sans"/>
              </a:rPr>
              <a:t>De andere iets bijbrengen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dirty="0">
                <a:solidFill>
                  <a:srgbClr val="230871"/>
                </a:solidFill>
                <a:latin typeface="Open Sans"/>
              </a:rPr>
              <a:t>Oef (iets leren van elkaar): </a:t>
            </a: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7"/>
              </a:rPr>
              <a:t>Vraag en antwoord aanleren</a:t>
            </a:r>
            <a:endParaRPr lang="nl-N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hlinkClick r:id="rId8"/>
            </a:endParaRP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nl-NL" dirty="0">
              <a:solidFill>
                <a:srgbClr val="230871"/>
              </a:solidFill>
              <a:latin typeface="Open Sans"/>
            </a:endParaRPr>
          </a:p>
          <a:p>
            <a:pPr marL="228600" lvl="1" indent="0">
              <a:buFont typeface="Arial" pitchFamily="34" charset="0"/>
              <a:buNone/>
            </a:pPr>
            <a:endParaRPr lang="nl-NL" sz="2600" dirty="0"/>
          </a:p>
          <a:p>
            <a:pPr marL="0" indent="0">
              <a:buFont typeface="Arial" pitchFamily="34" charset="0"/>
              <a:buNone/>
            </a:pPr>
            <a:endParaRPr lang="nl-NL" sz="3000" dirty="0"/>
          </a:p>
          <a:p>
            <a:pPr marL="0" indent="0">
              <a:buFont typeface="Arial" pitchFamily="34" charset="0"/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5975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02069" y="3009900"/>
            <a:ext cx="15643412" cy="2875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200" dirty="0">
                <a:solidFill>
                  <a:srgbClr val="230871"/>
                </a:solidFill>
                <a:latin typeface="Open Sans"/>
              </a:rPr>
              <a:t>Inspraak: begin – tijdens – einde</a:t>
            </a:r>
          </a:p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Teamwork: klas – leerkracht (team) - internationaal </a:t>
            </a:r>
          </a:p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200" u="sng" dirty="0">
                <a:solidFill>
                  <a:srgbClr val="230871"/>
                </a:solidFill>
                <a:latin typeface="Open Sans"/>
              </a:rPr>
              <a:t>Zelfwaarde: leerlingen</a:t>
            </a:r>
          </a:p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200" dirty="0">
                <a:solidFill>
                  <a:srgbClr val="230871"/>
                </a:solidFill>
                <a:latin typeface="Open Sans"/>
              </a:rPr>
              <a:t>Leerproces</a:t>
            </a:r>
            <a:endParaRPr lang="en-US" sz="3200" dirty="0">
              <a:solidFill>
                <a:srgbClr val="230871"/>
              </a:solidFill>
              <a:latin typeface="Open Sans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41445891-8D7A-529C-51E7-81FEB6E044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  <p:sp>
        <p:nvSpPr>
          <p:cNvPr id="11" name="object 6">
            <a:extLst>
              <a:ext uri="{FF2B5EF4-FFF2-40B4-BE49-F238E27FC236}">
                <a16:creationId xmlns:a16="http://schemas.microsoft.com/office/drawing/2014/main" id="{52A5EBB6-6283-1D1A-D761-27FE313BD651}"/>
              </a:ext>
            </a:extLst>
          </p:cNvPr>
          <p:cNvSpPr/>
          <p:nvPr/>
        </p:nvSpPr>
        <p:spPr>
          <a:xfrm>
            <a:off x="16243621" y="242061"/>
            <a:ext cx="2044615" cy="3455322"/>
          </a:xfrm>
          <a:custGeom>
            <a:avLst/>
            <a:gdLst/>
            <a:ahLst/>
            <a:cxnLst/>
            <a:rect l="l" t="t" r="r" b="b"/>
            <a:pathLst>
              <a:path w="3304540" h="5956300">
                <a:moveTo>
                  <a:pt x="3267045" y="5943599"/>
                </a:moveTo>
                <a:lnTo>
                  <a:pt x="2693041" y="5943599"/>
                </a:lnTo>
                <a:lnTo>
                  <a:pt x="2740373" y="5956299"/>
                </a:lnTo>
                <a:lnTo>
                  <a:pt x="3219717" y="5956299"/>
                </a:lnTo>
                <a:lnTo>
                  <a:pt x="3267045" y="5943599"/>
                </a:lnTo>
                <a:close/>
              </a:path>
              <a:path w="3304540" h="5956300">
                <a:moveTo>
                  <a:pt x="3267045" y="12699"/>
                </a:moveTo>
                <a:lnTo>
                  <a:pt x="2693041" y="12699"/>
                </a:lnTo>
                <a:lnTo>
                  <a:pt x="2645923" y="25399"/>
                </a:lnTo>
                <a:lnTo>
                  <a:pt x="2599025" y="25399"/>
                </a:lnTo>
                <a:lnTo>
                  <a:pt x="2552353" y="38099"/>
                </a:lnTo>
                <a:lnTo>
                  <a:pt x="2505913" y="38099"/>
                </a:lnTo>
                <a:lnTo>
                  <a:pt x="2459710" y="50799"/>
                </a:lnTo>
                <a:lnTo>
                  <a:pt x="2413751" y="50799"/>
                </a:lnTo>
                <a:lnTo>
                  <a:pt x="1925917" y="190499"/>
                </a:lnTo>
                <a:lnTo>
                  <a:pt x="1883329" y="215899"/>
                </a:lnTo>
                <a:lnTo>
                  <a:pt x="1799116" y="241299"/>
                </a:lnTo>
                <a:lnTo>
                  <a:pt x="1757501" y="266699"/>
                </a:lnTo>
                <a:lnTo>
                  <a:pt x="1716222" y="279399"/>
                </a:lnTo>
                <a:lnTo>
                  <a:pt x="1675285" y="304799"/>
                </a:lnTo>
                <a:lnTo>
                  <a:pt x="1634695" y="317499"/>
                </a:lnTo>
                <a:lnTo>
                  <a:pt x="1554581" y="368299"/>
                </a:lnTo>
                <a:lnTo>
                  <a:pt x="1515069" y="380999"/>
                </a:lnTo>
                <a:lnTo>
                  <a:pt x="1398777" y="457199"/>
                </a:lnTo>
                <a:lnTo>
                  <a:pt x="1323179" y="507999"/>
                </a:lnTo>
                <a:lnTo>
                  <a:pt x="1249179" y="558799"/>
                </a:lnTo>
                <a:lnTo>
                  <a:pt x="1176823" y="609599"/>
                </a:lnTo>
                <a:lnTo>
                  <a:pt x="1106157" y="660399"/>
                </a:lnTo>
                <a:lnTo>
                  <a:pt x="1071472" y="698499"/>
                </a:lnTo>
                <a:lnTo>
                  <a:pt x="1003429" y="749299"/>
                </a:lnTo>
                <a:lnTo>
                  <a:pt x="970081" y="787399"/>
                </a:lnTo>
                <a:lnTo>
                  <a:pt x="937191" y="812799"/>
                </a:lnTo>
                <a:lnTo>
                  <a:pt x="904764" y="838199"/>
                </a:lnTo>
                <a:lnTo>
                  <a:pt x="872806" y="876299"/>
                </a:lnTo>
                <a:lnTo>
                  <a:pt x="841322" y="901699"/>
                </a:lnTo>
                <a:lnTo>
                  <a:pt x="810319" y="939799"/>
                </a:lnTo>
                <a:lnTo>
                  <a:pt x="779802" y="977899"/>
                </a:lnTo>
                <a:lnTo>
                  <a:pt x="749776" y="1003299"/>
                </a:lnTo>
                <a:lnTo>
                  <a:pt x="720249" y="1041399"/>
                </a:lnTo>
                <a:lnTo>
                  <a:pt x="691225" y="1079499"/>
                </a:lnTo>
                <a:lnTo>
                  <a:pt x="662710" y="1104899"/>
                </a:lnTo>
                <a:lnTo>
                  <a:pt x="634710" y="1142999"/>
                </a:lnTo>
                <a:lnTo>
                  <a:pt x="607232" y="1181099"/>
                </a:lnTo>
                <a:lnTo>
                  <a:pt x="580279" y="1219199"/>
                </a:lnTo>
                <a:lnTo>
                  <a:pt x="553860" y="1257299"/>
                </a:lnTo>
                <a:lnTo>
                  <a:pt x="527978" y="1282699"/>
                </a:lnTo>
                <a:lnTo>
                  <a:pt x="502640" y="1320799"/>
                </a:lnTo>
                <a:lnTo>
                  <a:pt x="477853" y="1358899"/>
                </a:lnTo>
                <a:lnTo>
                  <a:pt x="453620" y="1396999"/>
                </a:lnTo>
                <a:lnTo>
                  <a:pt x="429949" y="1435099"/>
                </a:lnTo>
                <a:lnTo>
                  <a:pt x="406845" y="1473199"/>
                </a:lnTo>
                <a:lnTo>
                  <a:pt x="384314" y="1523999"/>
                </a:lnTo>
                <a:lnTo>
                  <a:pt x="362362" y="1562099"/>
                </a:lnTo>
                <a:lnTo>
                  <a:pt x="340994" y="1600199"/>
                </a:lnTo>
                <a:lnTo>
                  <a:pt x="320216" y="1638299"/>
                </a:lnTo>
                <a:lnTo>
                  <a:pt x="300034" y="1676399"/>
                </a:lnTo>
                <a:lnTo>
                  <a:pt x="280454" y="1714499"/>
                </a:lnTo>
                <a:lnTo>
                  <a:pt x="261481" y="1765299"/>
                </a:lnTo>
                <a:lnTo>
                  <a:pt x="243122" y="1803399"/>
                </a:lnTo>
                <a:lnTo>
                  <a:pt x="225382" y="1841499"/>
                </a:lnTo>
                <a:lnTo>
                  <a:pt x="208267" y="1879599"/>
                </a:lnTo>
                <a:lnTo>
                  <a:pt x="191782" y="1930399"/>
                </a:lnTo>
                <a:lnTo>
                  <a:pt x="175934" y="1968499"/>
                </a:lnTo>
                <a:lnTo>
                  <a:pt x="160729" y="2019299"/>
                </a:lnTo>
                <a:lnTo>
                  <a:pt x="146171" y="2057399"/>
                </a:lnTo>
                <a:lnTo>
                  <a:pt x="132267" y="2108199"/>
                </a:lnTo>
                <a:lnTo>
                  <a:pt x="119022" y="2146299"/>
                </a:lnTo>
                <a:lnTo>
                  <a:pt x="106443" y="2184399"/>
                </a:lnTo>
                <a:lnTo>
                  <a:pt x="94535" y="2235199"/>
                </a:lnTo>
                <a:lnTo>
                  <a:pt x="83304" y="2285999"/>
                </a:lnTo>
                <a:lnTo>
                  <a:pt x="72756" y="2324099"/>
                </a:lnTo>
                <a:lnTo>
                  <a:pt x="62896" y="2374899"/>
                </a:lnTo>
                <a:lnTo>
                  <a:pt x="53730" y="2412999"/>
                </a:lnTo>
                <a:lnTo>
                  <a:pt x="45265" y="2463799"/>
                </a:lnTo>
                <a:lnTo>
                  <a:pt x="37505" y="2514599"/>
                </a:lnTo>
                <a:lnTo>
                  <a:pt x="30457" y="2552699"/>
                </a:lnTo>
                <a:lnTo>
                  <a:pt x="24126" y="2603499"/>
                </a:lnTo>
                <a:lnTo>
                  <a:pt x="18518" y="2654299"/>
                </a:lnTo>
                <a:lnTo>
                  <a:pt x="13639" y="2692399"/>
                </a:lnTo>
                <a:lnTo>
                  <a:pt x="9495" y="2743199"/>
                </a:lnTo>
                <a:lnTo>
                  <a:pt x="6092" y="2793999"/>
                </a:lnTo>
                <a:lnTo>
                  <a:pt x="3435" y="2832099"/>
                </a:lnTo>
                <a:lnTo>
                  <a:pt x="1529" y="2882899"/>
                </a:lnTo>
                <a:lnTo>
                  <a:pt x="382" y="2933699"/>
                </a:lnTo>
                <a:lnTo>
                  <a:pt x="0" y="2984340"/>
                </a:lnTo>
                <a:lnTo>
                  <a:pt x="382" y="3035299"/>
                </a:lnTo>
                <a:lnTo>
                  <a:pt x="1529" y="3073399"/>
                </a:lnTo>
                <a:lnTo>
                  <a:pt x="3435" y="3124199"/>
                </a:lnTo>
                <a:lnTo>
                  <a:pt x="6092" y="3174999"/>
                </a:lnTo>
                <a:lnTo>
                  <a:pt x="9495" y="3225799"/>
                </a:lnTo>
                <a:lnTo>
                  <a:pt x="13639" y="3263899"/>
                </a:lnTo>
                <a:lnTo>
                  <a:pt x="18518" y="3314699"/>
                </a:lnTo>
                <a:lnTo>
                  <a:pt x="24126" y="3365499"/>
                </a:lnTo>
                <a:lnTo>
                  <a:pt x="30457" y="3416299"/>
                </a:lnTo>
                <a:lnTo>
                  <a:pt x="37505" y="3454399"/>
                </a:lnTo>
                <a:lnTo>
                  <a:pt x="45265" y="3505199"/>
                </a:lnTo>
                <a:lnTo>
                  <a:pt x="53730" y="3543299"/>
                </a:lnTo>
                <a:lnTo>
                  <a:pt x="62896" y="3594099"/>
                </a:lnTo>
                <a:lnTo>
                  <a:pt x="72756" y="3644899"/>
                </a:lnTo>
                <a:lnTo>
                  <a:pt x="83304" y="3682999"/>
                </a:lnTo>
                <a:lnTo>
                  <a:pt x="94535" y="3733799"/>
                </a:lnTo>
                <a:lnTo>
                  <a:pt x="106443" y="3771899"/>
                </a:lnTo>
                <a:lnTo>
                  <a:pt x="119022" y="3822699"/>
                </a:lnTo>
                <a:lnTo>
                  <a:pt x="132267" y="3860799"/>
                </a:lnTo>
                <a:lnTo>
                  <a:pt x="146171" y="3911599"/>
                </a:lnTo>
                <a:lnTo>
                  <a:pt x="160729" y="3949699"/>
                </a:lnTo>
                <a:lnTo>
                  <a:pt x="175934" y="3987799"/>
                </a:lnTo>
                <a:lnTo>
                  <a:pt x="191782" y="4038599"/>
                </a:lnTo>
                <a:lnTo>
                  <a:pt x="208267" y="4076699"/>
                </a:lnTo>
                <a:lnTo>
                  <a:pt x="225382" y="4127499"/>
                </a:lnTo>
                <a:lnTo>
                  <a:pt x="243122" y="4165599"/>
                </a:lnTo>
                <a:lnTo>
                  <a:pt x="261481" y="4203699"/>
                </a:lnTo>
                <a:lnTo>
                  <a:pt x="280454" y="4241799"/>
                </a:lnTo>
                <a:lnTo>
                  <a:pt x="300034" y="4292599"/>
                </a:lnTo>
                <a:lnTo>
                  <a:pt x="320216" y="4330699"/>
                </a:lnTo>
                <a:lnTo>
                  <a:pt x="340994" y="4368799"/>
                </a:lnTo>
                <a:lnTo>
                  <a:pt x="362362" y="4406899"/>
                </a:lnTo>
                <a:lnTo>
                  <a:pt x="384314" y="4444999"/>
                </a:lnTo>
                <a:lnTo>
                  <a:pt x="406845" y="4483099"/>
                </a:lnTo>
                <a:lnTo>
                  <a:pt x="429949" y="4521199"/>
                </a:lnTo>
                <a:lnTo>
                  <a:pt x="453620" y="4559299"/>
                </a:lnTo>
                <a:lnTo>
                  <a:pt x="477853" y="4597399"/>
                </a:lnTo>
                <a:lnTo>
                  <a:pt x="502640" y="4635499"/>
                </a:lnTo>
                <a:lnTo>
                  <a:pt x="527978" y="4673599"/>
                </a:lnTo>
                <a:lnTo>
                  <a:pt x="553860" y="4711699"/>
                </a:lnTo>
                <a:lnTo>
                  <a:pt x="580279" y="4749799"/>
                </a:lnTo>
                <a:lnTo>
                  <a:pt x="607232" y="4787899"/>
                </a:lnTo>
                <a:lnTo>
                  <a:pt x="634710" y="4825999"/>
                </a:lnTo>
                <a:lnTo>
                  <a:pt x="662710" y="4851399"/>
                </a:lnTo>
                <a:lnTo>
                  <a:pt x="691225" y="4889499"/>
                </a:lnTo>
                <a:lnTo>
                  <a:pt x="720249" y="4927599"/>
                </a:lnTo>
                <a:lnTo>
                  <a:pt x="749776" y="4952999"/>
                </a:lnTo>
                <a:lnTo>
                  <a:pt x="779802" y="4991099"/>
                </a:lnTo>
                <a:lnTo>
                  <a:pt x="810319" y="5029199"/>
                </a:lnTo>
                <a:lnTo>
                  <a:pt x="841322" y="5054599"/>
                </a:lnTo>
                <a:lnTo>
                  <a:pt x="872806" y="5092699"/>
                </a:lnTo>
                <a:lnTo>
                  <a:pt x="904764" y="5118099"/>
                </a:lnTo>
                <a:lnTo>
                  <a:pt x="937191" y="5156199"/>
                </a:lnTo>
                <a:lnTo>
                  <a:pt x="970081" y="5181599"/>
                </a:lnTo>
                <a:lnTo>
                  <a:pt x="1003429" y="5206999"/>
                </a:lnTo>
                <a:lnTo>
                  <a:pt x="1037228" y="5245099"/>
                </a:lnTo>
                <a:lnTo>
                  <a:pt x="1106157" y="5295899"/>
                </a:lnTo>
                <a:lnTo>
                  <a:pt x="1141276" y="5333999"/>
                </a:lnTo>
                <a:lnTo>
                  <a:pt x="1212792" y="5384799"/>
                </a:lnTo>
                <a:lnTo>
                  <a:pt x="1285976" y="5435599"/>
                </a:lnTo>
                <a:lnTo>
                  <a:pt x="1360781" y="5486399"/>
                </a:lnTo>
                <a:lnTo>
                  <a:pt x="1437161" y="5537199"/>
                </a:lnTo>
                <a:lnTo>
                  <a:pt x="1475926" y="5549899"/>
                </a:lnTo>
                <a:lnTo>
                  <a:pt x="1594459" y="5626099"/>
                </a:lnTo>
                <a:lnTo>
                  <a:pt x="1634695" y="5638799"/>
                </a:lnTo>
                <a:lnTo>
                  <a:pt x="1675285" y="5664199"/>
                </a:lnTo>
                <a:lnTo>
                  <a:pt x="1716222" y="5676899"/>
                </a:lnTo>
                <a:lnTo>
                  <a:pt x="1757501" y="5702299"/>
                </a:lnTo>
                <a:lnTo>
                  <a:pt x="1799116" y="5714999"/>
                </a:lnTo>
                <a:lnTo>
                  <a:pt x="1841060" y="5740399"/>
                </a:lnTo>
                <a:lnTo>
                  <a:pt x="1925917" y="5765799"/>
                </a:lnTo>
                <a:lnTo>
                  <a:pt x="1968817" y="5791199"/>
                </a:lnTo>
                <a:lnTo>
                  <a:pt x="2368041" y="5905499"/>
                </a:lnTo>
                <a:lnTo>
                  <a:pt x="2413751" y="5905499"/>
                </a:lnTo>
                <a:lnTo>
                  <a:pt x="2505913" y="5930899"/>
                </a:lnTo>
                <a:lnTo>
                  <a:pt x="2552353" y="5930899"/>
                </a:lnTo>
                <a:lnTo>
                  <a:pt x="2599025" y="5943599"/>
                </a:lnTo>
                <a:lnTo>
                  <a:pt x="3304030" y="5943599"/>
                </a:lnTo>
                <a:lnTo>
                  <a:pt x="3304030" y="22669"/>
                </a:lnTo>
                <a:lnTo>
                  <a:pt x="3267045" y="12699"/>
                </a:lnTo>
                <a:close/>
              </a:path>
              <a:path w="3304540" h="5956300">
                <a:moveTo>
                  <a:pt x="3124436" y="0"/>
                </a:moveTo>
                <a:lnTo>
                  <a:pt x="2835660" y="0"/>
                </a:lnTo>
                <a:lnTo>
                  <a:pt x="2787916" y="12699"/>
                </a:lnTo>
                <a:lnTo>
                  <a:pt x="3172177" y="12699"/>
                </a:lnTo>
                <a:lnTo>
                  <a:pt x="3124436" y="0"/>
                </a:lnTo>
                <a:close/>
              </a:path>
            </a:pathLst>
          </a:custGeom>
          <a:solidFill>
            <a:srgbClr val="897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7">
            <a:extLst>
              <a:ext uri="{FF2B5EF4-FFF2-40B4-BE49-F238E27FC236}">
                <a16:creationId xmlns:a16="http://schemas.microsoft.com/office/drawing/2014/main" id="{991DA473-9B3E-DABC-F98B-467CE2F13CD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68600" y="1419287"/>
            <a:ext cx="2674548" cy="250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49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02069" y="3009900"/>
            <a:ext cx="15643412" cy="73078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Geen filter tijdens online meeting </a:t>
            </a:r>
            <a:r>
              <a:rPr lang="nl-NL" sz="3200" dirty="0">
                <a:solidFill>
                  <a:srgbClr val="230871"/>
                </a:solidFill>
                <a:latin typeface="Open Sans"/>
                <a:sym typeface="Wingdings" panose="05000000000000000000" pitchFamily="2" charset="2"/>
              </a:rPr>
              <a:t>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3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Digipad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 vragen mogen stellen aan elkaar</a:t>
            </a:r>
            <a:endParaRPr lang="nl-NL" sz="3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Quiz: iemand die eens uitblinkt + patriotisme (</a:t>
            </a:r>
            <a:r>
              <a:rPr lang="nl-NL" sz="3200" dirty="0" err="1">
                <a:solidFill>
                  <a:srgbClr val="230871"/>
                </a:solidFill>
                <a:latin typeface="Open Sans"/>
              </a:rPr>
              <a:t>Kahoot</a:t>
            </a:r>
            <a:r>
              <a:rPr lang="nl-NL" sz="3200" dirty="0">
                <a:solidFill>
                  <a:srgbClr val="230871"/>
                </a:solidFill>
                <a:latin typeface="Open Sans"/>
              </a:rPr>
              <a:t>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Luisteren naar anderen </a:t>
            </a:r>
            <a:br>
              <a:rPr lang="nl-NL" sz="3200" dirty="0">
                <a:solidFill>
                  <a:srgbClr val="230871"/>
                </a:solidFill>
                <a:latin typeface="Open Sans"/>
              </a:rPr>
            </a:br>
            <a:r>
              <a:rPr lang="nl-NL" sz="3200" dirty="0">
                <a:solidFill>
                  <a:srgbClr val="230871"/>
                </a:solidFill>
                <a:latin typeface="Open Sans"/>
              </a:rPr>
              <a:t>(ik kan het beter/ die andere kan het ook niet)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Bijdrage aan werk 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Perfect werk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sz="3200" dirty="0">
                <a:solidFill>
                  <a:srgbClr val="230871"/>
                </a:solidFill>
                <a:latin typeface="Open Sans"/>
              </a:rPr>
              <a:t>of net niet…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Enquête maken en afnemen op alle scholen -&gt; </a:t>
            </a:r>
            <a:br>
              <a:rPr lang="nl-NL" sz="3200" dirty="0">
                <a:solidFill>
                  <a:srgbClr val="230871"/>
                </a:solidFill>
                <a:latin typeface="Open Sans"/>
              </a:rPr>
            </a:br>
            <a:r>
              <a:rPr lang="nl-NL" sz="3200" dirty="0">
                <a:solidFill>
                  <a:srgbClr val="230871"/>
                </a:solidFill>
                <a:latin typeface="Open Sans"/>
              </a:rPr>
              <a:t>zijn we zo verschillend? </a:t>
            </a:r>
            <a:r>
              <a:rPr lang="en-US" sz="3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zelfde</a:t>
            </a:r>
            <a:r>
              <a:rPr lang="en-US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?</a:t>
            </a:r>
            <a:endParaRPr lang="en-US" sz="3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Iets maken voor een ander (kaartje/cadeau) 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goed gevoel</a:t>
            </a:r>
            <a:endParaRPr lang="nl-NL" sz="3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31080" lvl="1">
              <a:lnSpc>
                <a:spcPct val="150000"/>
              </a:lnSpc>
            </a:pPr>
            <a:endParaRPr lang="en-US" sz="3200" dirty="0">
              <a:solidFill>
                <a:srgbClr val="230871"/>
              </a:solidFill>
              <a:latin typeface="Open Sans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02069" y="980329"/>
            <a:ext cx="14857949" cy="939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nl-NL" sz="6000" dirty="0">
                <a:solidFill>
                  <a:srgbClr val="230871"/>
                </a:solidFill>
                <a:latin typeface="Open Sans Extra Bold" panose="020B0604020202020204" charset="0"/>
                <a:ea typeface="Open Sans Extra Bold" panose="020B0604020202020204" charset="0"/>
                <a:cs typeface="Open Sans Extra Bold" panose="020B0604020202020204" charset="0"/>
              </a:rPr>
              <a:t>Zelfwaarde: oh, kijk naar die andere?! </a:t>
            </a:r>
            <a:endParaRPr lang="en-US" sz="5400" dirty="0">
              <a:solidFill>
                <a:srgbClr val="230871"/>
              </a:solidFill>
              <a:latin typeface="Open Sans Extra Bold" panose="020B0604020202020204" charset="0"/>
              <a:ea typeface="Open Sans Extra Bold" panose="020B0604020202020204" charset="0"/>
              <a:cs typeface="Open Sans Extra Bold" panose="020B0604020202020204" charset="0"/>
            </a:endParaRPr>
          </a:p>
        </p:txBody>
      </p:sp>
      <p:pic>
        <p:nvPicPr>
          <p:cNvPr id="5" name="Afbeelding 4" descr="Afbeelding met persoon, kleding, overdekt, Menselijk gezicht&#10;&#10;Automatisch gegenereerde beschrijving">
            <a:extLst>
              <a:ext uri="{FF2B5EF4-FFF2-40B4-BE49-F238E27FC236}">
                <a16:creationId xmlns:a16="http://schemas.microsoft.com/office/drawing/2014/main" id="{6D4D7293-3C5C-40E0-C47A-6C5FBB9210D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068" t="142" r="17277" b="29167"/>
          <a:stretch/>
        </p:blipFill>
        <p:spPr>
          <a:xfrm>
            <a:off x="12899324" y="2549038"/>
            <a:ext cx="5188896" cy="3352800"/>
          </a:xfrm>
          <a:prstGeom prst="rect">
            <a:avLst/>
          </a:prstGeom>
        </p:spPr>
      </p:pic>
      <p:pic>
        <p:nvPicPr>
          <p:cNvPr id="6" name="Afbeelding 5" descr="Afbeelding met overdekt, persoon, Personal computer, computerbeeldscherm&#10;&#10;Automatisch gegenereerde beschrijving">
            <a:extLst>
              <a:ext uri="{FF2B5EF4-FFF2-40B4-BE49-F238E27FC236}">
                <a16:creationId xmlns:a16="http://schemas.microsoft.com/office/drawing/2014/main" id="{C252B773-A6FC-ECEC-E05C-640E40D4F2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9324" y="6061562"/>
            <a:ext cx="5188896" cy="4099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BD4DB0-DD80-124E-14E2-7C993DFDBDA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4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02069" y="3009900"/>
            <a:ext cx="15643412" cy="2875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200" dirty="0">
                <a:solidFill>
                  <a:srgbClr val="230871"/>
                </a:solidFill>
                <a:latin typeface="Open Sans"/>
              </a:rPr>
              <a:t>Inspraak: begin – tijdens – einde</a:t>
            </a:r>
          </a:p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Teamwork: klas – leerkracht (team) - internationaal </a:t>
            </a:r>
          </a:p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200" dirty="0">
                <a:solidFill>
                  <a:srgbClr val="230871"/>
                </a:solidFill>
                <a:latin typeface="Open Sans"/>
              </a:rPr>
              <a:t>Zelfwaarde: leerlingen</a:t>
            </a:r>
          </a:p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200" u="sng" dirty="0">
                <a:solidFill>
                  <a:srgbClr val="230871"/>
                </a:solidFill>
                <a:latin typeface="Open Sans"/>
              </a:rPr>
              <a:t>Leerproces: leerlingen en leerkrachten</a:t>
            </a:r>
            <a:endParaRPr lang="en-US" sz="3200" u="sng" dirty="0">
              <a:solidFill>
                <a:srgbClr val="230871"/>
              </a:solidFill>
              <a:latin typeface="Open Sans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20D0F919-7617-4243-104C-011EE22D20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  <p:sp>
        <p:nvSpPr>
          <p:cNvPr id="11" name="object 6">
            <a:extLst>
              <a:ext uri="{FF2B5EF4-FFF2-40B4-BE49-F238E27FC236}">
                <a16:creationId xmlns:a16="http://schemas.microsoft.com/office/drawing/2014/main" id="{AB0819B3-DD28-F6BB-A0CC-0149A2979BFE}"/>
              </a:ext>
            </a:extLst>
          </p:cNvPr>
          <p:cNvSpPr/>
          <p:nvPr/>
        </p:nvSpPr>
        <p:spPr>
          <a:xfrm>
            <a:off x="16243621" y="242061"/>
            <a:ext cx="2044615" cy="3455322"/>
          </a:xfrm>
          <a:custGeom>
            <a:avLst/>
            <a:gdLst/>
            <a:ahLst/>
            <a:cxnLst/>
            <a:rect l="l" t="t" r="r" b="b"/>
            <a:pathLst>
              <a:path w="3304540" h="5956300">
                <a:moveTo>
                  <a:pt x="3267045" y="5943599"/>
                </a:moveTo>
                <a:lnTo>
                  <a:pt x="2693041" y="5943599"/>
                </a:lnTo>
                <a:lnTo>
                  <a:pt x="2740373" y="5956299"/>
                </a:lnTo>
                <a:lnTo>
                  <a:pt x="3219717" y="5956299"/>
                </a:lnTo>
                <a:lnTo>
                  <a:pt x="3267045" y="5943599"/>
                </a:lnTo>
                <a:close/>
              </a:path>
              <a:path w="3304540" h="5956300">
                <a:moveTo>
                  <a:pt x="3267045" y="12699"/>
                </a:moveTo>
                <a:lnTo>
                  <a:pt x="2693041" y="12699"/>
                </a:lnTo>
                <a:lnTo>
                  <a:pt x="2645923" y="25399"/>
                </a:lnTo>
                <a:lnTo>
                  <a:pt x="2599025" y="25399"/>
                </a:lnTo>
                <a:lnTo>
                  <a:pt x="2552353" y="38099"/>
                </a:lnTo>
                <a:lnTo>
                  <a:pt x="2505913" y="38099"/>
                </a:lnTo>
                <a:lnTo>
                  <a:pt x="2459710" y="50799"/>
                </a:lnTo>
                <a:lnTo>
                  <a:pt x="2413751" y="50799"/>
                </a:lnTo>
                <a:lnTo>
                  <a:pt x="1925917" y="190499"/>
                </a:lnTo>
                <a:lnTo>
                  <a:pt x="1883329" y="215899"/>
                </a:lnTo>
                <a:lnTo>
                  <a:pt x="1799116" y="241299"/>
                </a:lnTo>
                <a:lnTo>
                  <a:pt x="1757501" y="266699"/>
                </a:lnTo>
                <a:lnTo>
                  <a:pt x="1716222" y="279399"/>
                </a:lnTo>
                <a:lnTo>
                  <a:pt x="1675285" y="304799"/>
                </a:lnTo>
                <a:lnTo>
                  <a:pt x="1634695" y="317499"/>
                </a:lnTo>
                <a:lnTo>
                  <a:pt x="1554581" y="368299"/>
                </a:lnTo>
                <a:lnTo>
                  <a:pt x="1515069" y="380999"/>
                </a:lnTo>
                <a:lnTo>
                  <a:pt x="1398777" y="457199"/>
                </a:lnTo>
                <a:lnTo>
                  <a:pt x="1323179" y="507999"/>
                </a:lnTo>
                <a:lnTo>
                  <a:pt x="1249179" y="558799"/>
                </a:lnTo>
                <a:lnTo>
                  <a:pt x="1176823" y="609599"/>
                </a:lnTo>
                <a:lnTo>
                  <a:pt x="1106157" y="660399"/>
                </a:lnTo>
                <a:lnTo>
                  <a:pt x="1071472" y="698499"/>
                </a:lnTo>
                <a:lnTo>
                  <a:pt x="1003429" y="749299"/>
                </a:lnTo>
                <a:lnTo>
                  <a:pt x="970081" y="787399"/>
                </a:lnTo>
                <a:lnTo>
                  <a:pt x="937191" y="812799"/>
                </a:lnTo>
                <a:lnTo>
                  <a:pt x="904764" y="838199"/>
                </a:lnTo>
                <a:lnTo>
                  <a:pt x="872806" y="876299"/>
                </a:lnTo>
                <a:lnTo>
                  <a:pt x="841322" y="901699"/>
                </a:lnTo>
                <a:lnTo>
                  <a:pt x="810319" y="939799"/>
                </a:lnTo>
                <a:lnTo>
                  <a:pt x="779802" y="977899"/>
                </a:lnTo>
                <a:lnTo>
                  <a:pt x="749776" y="1003299"/>
                </a:lnTo>
                <a:lnTo>
                  <a:pt x="720249" y="1041399"/>
                </a:lnTo>
                <a:lnTo>
                  <a:pt x="691225" y="1079499"/>
                </a:lnTo>
                <a:lnTo>
                  <a:pt x="662710" y="1104899"/>
                </a:lnTo>
                <a:lnTo>
                  <a:pt x="634710" y="1142999"/>
                </a:lnTo>
                <a:lnTo>
                  <a:pt x="607232" y="1181099"/>
                </a:lnTo>
                <a:lnTo>
                  <a:pt x="580279" y="1219199"/>
                </a:lnTo>
                <a:lnTo>
                  <a:pt x="553860" y="1257299"/>
                </a:lnTo>
                <a:lnTo>
                  <a:pt x="527978" y="1282699"/>
                </a:lnTo>
                <a:lnTo>
                  <a:pt x="502640" y="1320799"/>
                </a:lnTo>
                <a:lnTo>
                  <a:pt x="477853" y="1358899"/>
                </a:lnTo>
                <a:lnTo>
                  <a:pt x="453620" y="1396999"/>
                </a:lnTo>
                <a:lnTo>
                  <a:pt x="429949" y="1435099"/>
                </a:lnTo>
                <a:lnTo>
                  <a:pt x="406845" y="1473199"/>
                </a:lnTo>
                <a:lnTo>
                  <a:pt x="384314" y="1523999"/>
                </a:lnTo>
                <a:lnTo>
                  <a:pt x="362362" y="1562099"/>
                </a:lnTo>
                <a:lnTo>
                  <a:pt x="340994" y="1600199"/>
                </a:lnTo>
                <a:lnTo>
                  <a:pt x="320216" y="1638299"/>
                </a:lnTo>
                <a:lnTo>
                  <a:pt x="300034" y="1676399"/>
                </a:lnTo>
                <a:lnTo>
                  <a:pt x="280454" y="1714499"/>
                </a:lnTo>
                <a:lnTo>
                  <a:pt x="261481" y="1765299"/>
                </a:lnTo>
                <a:lnTo>
                  <a:pt x="243122" y="1803399"/>
                </a:lnTo>
                <a:lnTo>
                  <a:pt x="225382" y="1841499"/>
                </a:lnTo>
                <a:lnTo>
                  <a:pt x="208267" y="1879599"/>
                </a:lnTo>
                <a:lnTo>
                  <a:pt x="191782" y="1930399"/>
                </a:lnTo>
                <a:lnTo>
                  <a:pt x="175934" y="1968499"/>
                </a:lnTo>
                <a:lnTo>
                  <a:pt x="160729" y="2019299"/>
                </a:lnTo>
                <a:lnTo>
                  <a:pt x="146171" y="2057399"/>
                </a:lnTo>
                <a:lnTo>
                  <a:pt x="132267" y="2108199"/>
                </a:lnTo>
                <a:lnTo>
                  <a:pt x="119022" y="2146299"/>
                </a:lnTo>
                <a:lnTo>
                  <a:pt x="106443" y="2184399"/>
                </a:lnTo>
                <a:lnTo>
                  <a:pt x="94535" y="2235199"/>
                </a:lnTo>
                <a:lnTo>
                  <a:pt x="83304" y="2285999"/>
                </a:lnTo>
                <a:lnTo>
                  <a:pt x="72756" y="2324099"/>
                </a:lnTo>
                <a:lnTo>
                  <a:pt x="62896" y="2374899"/>
                </a:lnTo>
                <a:lnTo>
                  <a:pt x="53730" y="2412999"/>
                </a:lnTo>
                <a:lnTo>
                  <a:pt x="45265" y="2463799"/>
                </a:lnTo>
                <a:lnTo>
                  <a:pt x="37505" y="2514599"/>
                </a:lnTo>
                <a:lnTo>
                  <a:pt x="30457" y="2552699"/>
                </a:lnTo>
                <a:lnTo>
                  <a:pt x="24126" y="2603499"/>
                </a:lnTo>
                <a:lnTo>
                  <a:pt x="18518" y="2654299"/>
                </a:lnTo>
                <a:lnTo>
                  <a:pt x="13639" y="2692399"/>
                </a:lnTo>
                <a:lnTo>
                  <a:pt x="9495" y="2743199"/>
                </a:lnTo>
                <a:lnTo>
                  <a:pt x="6092" y="2793999"/>
                </a:lnTo>
                <a:lnTo>
                  <a:pt x="3435" y="2832099"/>
                </a:lnTo>
                <a:lnTo>
                  <a:pt x="1529" y="2882899"/>
                </a:lnTo>
                <a:lnTo>
                  <a:pt x="382" y="2933699"/>
                </a:lnTo>
                <a:lnTo>
                  <a:pt x="0" y="2984340"/>
                </a:lnTo>
                <a:lnTo>
                  <a:pt x="382" y="3035299"/>
                </a:lnTo>
                <a:lnTo>
                  <a:pt x="1529" y="3073399"/>
                </a:lnTo>
                <a:lnTo>
                  <a:pt x="3435" y="3124199"/>
                </a:lnTo>
                <a:lnTo>
                  <a:pt x="6092" y="3174999"/>
                </a:lnTo>
                <a:lnTo>
                  <a:pt x="9495" y="3225799"/>
                </a:lnTo>
                <a:lnTo>
                  <a:pt x="13639" y="3263899"/>
                </a:lnTo>
                <a:lnTo>
                  <a:pt x="18518" y="3314699"/>
                </a:lnTo>
                <a:lnTo>
                  <a:pt x="24126" y="3365499"/>
                </a:lnTo>
                <a:lnTo>
                  <a:pt x="30457" y="3416299"/>
                </a:lnTo>
                <a:lnTo>
                  <a:pt x="37505" y="3454399"/>
                </a:lnTo>
                <a:lnTo>
                  <a:pt x="45265" y="3505199"/>
                </a:lnTo>
                <a:lnTo>
                  <a:pt x="53730" y="3543299"/>
                </a:lnTo>
                <a:lnTo>
                  <a:pt x="62896" y="3594099"/>
                </a:lnTo>
                <a:lnTo>
                  <a:pt x="72756" y="3644899"/>
                </a:lnTo>
                <a:lnTo>
                  <a:pt x="83304" y="3682999"/>
                </a:lnTo>
                <a:lnTo>
                  <a:pt x="94535" y="3733799"/>
                </a:lnTo>
                <a:lnTo>
                  <a:pt x="106443" y="3771899"/>
                </a:lnTo>
                <a:lnTo>
                  <a:pt x="119022" y="3822699"/>
                </a:lnTo>
                <a:lnTo>
                  <a:pt x="132267" y="3860799"/>
                </a:lnTo>
                <a:lnTo>
                  <a:pt x="146171" y="3911599"/>
                </a:lnTo>
                <a:lnTo>
                  <a:pt x="160729" y="3949699"/>
                </a:lnTo>
                <a:lnTo>
                  <a:pt x="175934" y="3987799"/>
                </a:lnTo>
                <a:lnTo>
                  <a:pt x="191782" y="4038599"/>
                </a:lnTo>
                <a:lnTo>
                  <a:pt x="208267" y="4076699"/>
                </a:lnTo>
                <a:lnTo>
                  <a:pt x="225382" y="4127499"/>
                </a:lnTo>
                <a:lnTo>
                  <a:pt x="243122" y="4165599"/>
                </a:lnTo>
                <a:lnTo>
                  <a:pt x="261481" y="4203699"/>
                </a:lnTo>
                <a:lnTo>
                  <a:pt x="280454" y="4241799"/>
                </a:lnTo>
                <a:lnTo>
                  <a:pt x="300034" y="4292599"/>
                </a:lnTo>
                <a:lnTo>
                  <a:pt x="320216" y="4330699"/>
                </a:lnTo>
                <a:lnTo>
                  <a:pt x="340994" y="4368799"/>
                </a:lnTo>
                <a:lnTo>
                  <a:pt x="362362" y="4406899"/>
                </a:lnTo>
                <a:lnTo>
                  <a:pt x="384314" y="4444999"/>
                </a:lnTo>
                <a:lnTo>
                  <a:pt x="406845" y="4483099"/>
                </a:lnTo>
                <a:lnTo>
                  <a:pt x="429949" y="4521199"/>
                </a:lnTo>
                <a:lnTo>
                  <a:pt x="453620" y="4559299"/>
                </a:lnTo>
                <a:lnTo>
                  <a:pt x="477853" y="4597399"/>
                </a:lnTo>
                <a:lnTo>
                  <a:pt x="502640" y="4635499"/>
                </a:lnTo>
                <a:lnTo>
                  <a:pt x="527978" y="4673599"/>
                </a:lnTo>
                <a:lnTo>
                  <a:pt x="553860" y="4711699"/>
                </a:lnTo>
                <a:lnTo>
                  <a:pt x="580279" y="4749799"/>
                </a:lnTo>
                <a:lnTo>
                  <a:pt x="607232" y="4787899"/>
                </a:lnTo>
                <a:lnTo>
                  <a:pt x="634710" y="4825999"/>
                </a:lnTo>
                <a:lnTo>
                  <a:pt x="662710" y="4851399"/>
                </a:lnTo>
                <a:lnTo>
                  <a:pt x="691225" y="4889499"/>
                </a:lnTo>
                <a:lnTo>
                  <a:pt x="720249" y="4927599"/>
                </a:lnTo>
                <a:lnTo>
                  <a:pt x="749776" y="4952999"/>
                </a:lnTo>
                <a:lnTo>
                  <a:pt x="779802" y="4991099"/>
                </a:lnTo>
                <a:lnTo>
                  <a:pt x="810319" y="5029199"/>
                </a:lnTo>
                <a:lnTo>
                  <a:pt x="841322" y="5054599"/>
                </a:lnTo>
                <a:lnTo>
                  <a:pt x="872806" y="5092699"/>
                </a:lnTo>
                <a:lnTo>
                  <a:pt x="904764" y="5118099"/>
                </a:lnTo>
                <a:lnTo>
                  <a:pt x="937191" y="5156199"/>
                </a:lnTo>
                <a:lnTo>
                  <a:pt x="970081" y="5181599"/>
                </a:lnTo>
                <a:lnTo>
                  <a:pt x="1003429" y="5206999"/>
                </a:lnTo>
                <a:lnTo>
                  <a:pt x="1037228" y="5245099"/>
                </a:lnTo>
                <a:lnTo>
                  <a:pt x="1106157" y="5295899"/>
                </a:lnTo>
                <a:lnTo>
                  <a:pt x="1141276" y="5333999"/>
                </a:lnTo>
                <a:lnTo>
                  <a:pt x="1212792" y="5384799"/>
                </a:lnTo>
                <a:lnTo>
                  <a:pt x="1285976" y="5435599"/>
                </a:lnTo>
                <a:lnTo>
                  <a:pt x="1360781" y="5486399"/>
                </a:lnTo>
                <a:lnTo>
                  <a:pt x="1437161" y="5537199"/>
                </a:lnTo>
                <a:lnTo>
                  <a:pt x="1475926" y="5549899"/>
                </a:lnTo>
                <a:lnTo>
                  <a:pt x="1594459" y="5626099"/>
                </a:lnTo>
                <a:lnTo>
                  <a:pt x="1634695" y="5638799"/>
                </a:lnTo>
                <a:lnTo>
                  <a:pt x="1675285" y="5664199"/>
                </a:lnTo>
                <a:lnTo>
                  <a:pt x="1716222" y="5676899"/>
                </a:lnTo>
                <a:lnTo>
                  <a:pt x="1757501" y="5702299"/>
                </a:lnTo>
                <a:lnTo>
                  <a:pt x="1799116" y="5714999"/>
                </a:lnTo>
                <a:lnTo>
                  <a:pt x="1841060" y="5740399"/>
                </a:lnTo>
                <a:lnTo>
                  <a:pt x="1925917" y="5765799"/>
                </a:lnTo>
                <a:lnTo>
                  <a:pt x="1968817" y="5791199"/>
                </a:lnTo>
                <a:lnTo>
                  <a:pt x="2368041" y="5905499"/>
                </a:lnTo>
                <a:lnTo>
                  <a:pt x="2413751" y="5905499"/>
                </a:lnTo>
                <a:lnTo>
                  <a:pt x="2505913" y="5930899"/>
                </a:lnTo>
                <a:lnTo>
                  <a:pt x="2552353" y="5930899"/>
                </a:lnTo>
                <a:lnTo>
                  <a:pt x="2599025" y="5943599"/>
                </a:lnTo>
                <a:lnTo>
                  <a:pt x="3304030" y="5943599"/>
                </a:lnTo>
                <a:lnTo>
                  <a:pt x="3304030" y="22669"/>
                </a:lnTo>
                <a:lnTo>
                  <a:pt x="3267045" y="12699"/>
                </a:lnTo>
                <a:close/>
              </a:path>
              <a:path w="3304540" h="5956300">
                <a:moveTo>
                  <a:pt x="3124436" y="0"/>
                </a:moveTo>
                <a:lnTo>
                  <a:pt x="2835660" y="0"/>
                </a:lnTo>
                <a:lnTo>
                  <a:pt x="2787916" y="12699"/>
                </a:lnTo>
                <a:lnTo>
                  <a:pt x="3172177" y="12699"/>
                </a:lnTo>
                <a:lnTo>
                  <a:pt x="3124436" y="0"/>
                </a:lnTo>
                <a:close/>
              </a:path>
            </a:pathLst>
          </a:custGeom>
          <a:solidFill>
            <a:srgbClr val="897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7">
            <a:extLst>
              <a:ext uri="{FF2B5EF4-FFF2-40B4-BE49-F238E27FC236}">
                <a16:creationId xmlns:a16="http://schemas.microsoft.com/office/drawing/2014/main" id="{C43BF1A4-A1FF-759E-1C13-F9810149BBD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68600" y="1419287"/>
            <a:ext cx="2674548" cy="250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520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02069" y="2400300"/>
            <a:ext cx="15643412" cy="4353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Voor </a:t>
            </a:r>
            <a:r>
              <a:rPr lang="nl-NL" sz="3200" u="sng" dirty="0">
                <a:solidFill>
                  <a:srgbClr val="230871"/>
                </a:solidFill>
                <a:latin typeface="Open Sans"/>
              </a:rPr>
              <a:t>leerlingen</a:t>
            </a:r>
            <a:r>
              <a:rPr lang="nl-NL" sz="3200" dirty="0">
                <a:solidFill>
                  <a:srgbClr val="230871"/>
                </a:solidFill>
                <a:latin typeface="Open Sans"/>
              </a:rPr>
              <a:t> -&gt; geen prestatiedruk, het moet leuk zijn</a:t>
            </a:r>
          </a:p>
          <a:p>
            <a:pPr marL="1371600" lvl="2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Staat dat op punten? Neen, wel een link naar je vak 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rubriek</a:t>
            </a:r>
            <a:endParaRPr lang="nl-NL" sz="3200" dirty="0">
              <a:solidFill>
                <a:srgbClr val="23087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371600" lvl="2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Leerproces = geen nadruk op eindproduct maar op de ervaringen: in team werken, andere taal durven gebruiken, doel bereiken, deadline respecteren, …</a:t>
            </a:r>
          </a:p>
          <a:p>
            <a:pPr marL="231080" lvl="1">
              <a:lnSpc>
                <a:spcPct val="150000"/>
              </a:lnSpc>
            </a:pPr>
            <a:endParaRPr lang="nl-NL" sz="3200" dirty="0">
              <a:solidFill>
                <a:srgbClr val="230871"/>
              </a:solidFill>
              <a:latin typeface="Open Sans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02069" y="980329"/>
            <a:ext cx="14857949" cy="939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nl-NL" sz="6000" dirty="0">
                <a:solidFill>
                  <a:srgbClr val="230871"/>
                </a:solidFill>
                <a:latin typeface="Open Sans Extra Bold" panose="020B0604020202020204" charset="0"/>
                <a:ea typeface="Open Sans Extra Bold" panose="020B0604020202020204" charset="0"/>
                <a:cs typeface="Open Sans Extra Bold" panose="020B0604020202020204" charset="0"/>
              </a:rPr>
              <a:t>Leerproces = GROEIEN</a:t>
            </a:r>
            <a:endParaRPr lang="en-US" sz="5400" dirty="0">
              <a:solidFill>
                <a:srgbClr val="230871"/>
              </a:solidFill>
              <a:latin typeface="Open Sans Extra Bold" panose="020B0604020202020204" charset="0"/>
              <a:ea typeface="Open Sans Extra Bold" panose="020B0604020202020204" charset="0"/>
              <a:cs typeface="Open Sans Extra Bold" panose="020B0604020202020204" charset="0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EF6BBB74-581B-50BC-B9D4-A0075EAE5B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4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62FF7-CCAD-5645-868D-3804E7FC7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DC861E7-7288-17F6-D4A3-690EAF7D4AEB}"/>
              </a:ext>
            </a:extLst>
          </p:cNvPr>
          <p:cNvSpPr txBox="1"/>
          <p:nvPr/>
        </p:nvSpPr>
        <p:spPr>
          <a:xfrm>
            <a:off x="1402069" y="2400300"/>
            <a:ext cx="15643412" cy="4353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Voor de </a:t>
            </a:r>
            <a:r>
              <a:rPr lang="nl-NL" sz="3200" u="sng" dirty="0">
                <a:solidFill>
                  <a:srgbClr val="230871"/>
                </a:solidFill>
                <a:latin typeface="Open Sans"/>
              </a:rPr>
              <a:t>leerkracht</a:t>
            </a:r>
            <a:r>
              <a:rPr lang="nl-NL" sz="3200" dirty="0">
                <a:solidFill>
                  <a:srgbClr val="230871"/>
                </a:solidFill>
                <a:latin typeface="Open Sans"/>
              </a:rPr>
              <a:t> -&gt; wees mild voor jezelf!</a:t>
            </a:r>
          </a:p>
          <a:p>
            <a:pPr marL="1371600" lvl="2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Project kan mislukken = geen duidelijk einde/ teveel -&gt; toegeven aan leerlingen = ‘ik leer ook bij’</a:t>
            </a:r>
          </a:p>
          <a:p>
            <a:pPr marL="1371600" lvl="2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Niet iedereen vindt het leuk (autisme) of doet goed mee </a:t>
            </a:r>
            <a:r>
              <a:rPr lang="nl-NL" sz="3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vb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 niet goed meewerken</a:t>
            </a:r>
            <a:endParaRPr lang="nl-NL" sz="3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3200" dirty="0">
              <a:solidFill>
                <a:srgbClr val="230871"/>
              </a:solidFill>
              <a:latin typeface="Open Sans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9CECADB3-5171-8E69-54D5-35B6F2DD54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CB2BF12C-86DB-1279-B3CC-1E359A877A46}"/>
              </a:ext>
            </a:extLst>
          </p:cNvPr>
          <p:cNvSpPr txBox="1"/>
          <p:nvPr/>
        </p:nvSpPr>
        <p:spPr>
          <a:xfrm>
            <a:off x="1402069" y="980329"/>
            <a:ext cx="14857949" cy="939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nl-NL" sz="6000" dirty="0">
                <a:solidFill>
                  <a:srgbClr val="230871"/>
                </a:solidFill>
                <a:latin typeface="Open Sans Extra Bold" panose="020B0604020202020204" charset="0"/>
                <a:ea typeface="Open Sans Extra Bold" panose="020B0604020202020204" charset="0"/>
                <a:cs typeface="Open Sans Extra Bold" panose="020B0604020202020204" charset="0"/>
              </a:rPr>
              <a:t>Leerproces = GROEIEN</a:t>
            </a:r>
            <a:endParaRPr lang="en-US" sz="5400" dirty="0">
              <a:solidFill>
                <a:srgbClr val="230871"/>
              </a:solidFill>
              <a:latin typeface="Open Sans Extra Bold" panose="020B0604020202020204" charset="0"/>
              <a:ea typeface="Open Sans Extra Bold" panose="020B0604020202020204" charset="0"/>
              <a:cs typeface="Open Sans Extra Bold" panose="020B0604020202020204" charset="0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0A08D2C1-87CF-583D-CAAC-57AD45A737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9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02069" y="2400300"/>
            <a:ext cx="15643412" cy="2137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Voorbeelden</a:t>
            </a:r>
          </a:p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rgbClr val="230871"/>
                </a:solidFill>
                <a:latin typeface="Open Sans"/>
              </a:rPr>
              <a:t>IT Tools</a:t>
            </a:r>
          </a:p>
          <a:p>
            <a:pPr marL="573997" lvl="1" indent="-342917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3200" dirty="0">
              <a:solidFill>
                <a:srgbClr val="230871"/>
              </a:solidFill>
              <a:latin typeface="Open Sans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02069" y="980329"/>
            <a:ext cx="14857949" cy="939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nl-NL" sz="6000" dirty="0">
                <a:solidFill>
                  <a:srgbClr val="230871"/>
                </a:solidFill>
                <a:latin typeface="Open Sans Extra Bold" panose="020B0604020202020204" charset="0"/>
                <a:ea typeface="Open Sans Extra Bold" panose="020B0604020202020204" charset="0"/>
                <a:cs typeface="Open Sans Extra Bold" panose="020B0604020202020204" charset="0"/>
              </a:rPr>
              <a:t>Tot slot</a:t>
            </a:r>
            <a:endParaRPr lang="en-US" sz="5400" dirty="0">
              <a:solidFill>
                <a:srgbClr val="230871"/>
              </a:solidFill>
              <a:latin typeface="Open Sans Extra Bold" panose="020B0604020202020204" charset="0"/>
              <a:ea typeface="Open Sans Extra Bold" panose="020B0604020202020204" charset="0"/>
              <a:cs typeface="Open Sans Extra Bold" panose="020B0604020202020204" charset="0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F9571CA8-8268-44C0-EFDC-ACF8FD5FC9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  <p:sp>
        <p:nvSpPr>
          <p:cNvPr id="11" name="object 6">
            <a:extLst>
              <a:ext uri="{FF2B5EF4-FFF2-40B4-BE49-F238E27FC236}">
                <a16:creationId xmlns:a16="http://schemas.microsoft.com/office/drawing/2014/main" id="{23F4EED1-9C2B-6319-9098-9BA6DCE3C957}"/>
              </a:ext>
            </a:extLst>
          </p:cNvPr>
          <p:cNvSpPr/>
          <p:nvPr/>
        </p:nvSpPr>
        <p:spPr>
          <a:xfrm>
            <a:off x="16243621" y="242061"/>
            <a:ext cx="2044615" cy="3455322"/>
          </a:xfrm>
          <a:custGeom>
            <a:avLst/>
            <a:gdLst/>
            <a:ahLst/>
            <a:cxnLst/>
            <a:rect l="l" t="t" r="r" b="b"/>
            <a:pathLst>
              <a:path w="3304540" h="5956300">
                <a:moveTo>
                  <a:pt x="3267045" y="5943599"/>
                </a:moveTo>
                <a:lnTo>
                  <a:pt x="2693041" y="5943599"/>
                </a:lnTo>
                <a:lnTo>
                  <a:pt x="2740373" y="5956299"/>
                </a:lnTo>
                <a:lnTo>
                  <a:pt x="3219717" y="5956299"/>
                </a:lnTo>
                <a:lnTo>
                  <a:pt x="3267045" y="5943599"/>
                </a:lnTo>
                <a:close/>
              </a:path>
              <a:path w="3304540" h="5956300">
                <a:moveTo>
                  <a:pt x="3267045" y="12699"/>
                </a:moveTo>
                <a:lnTo>
                  <a:pt x="2693041" y="12699"/>
                </a:lnTo>
                <a:lnTo>
                  <a:pt x="2645923" y="25399"/>
                </a:lnTo>
                <a:lnTo>
                  <a:pt x="2599025" y="25399"/>
                </a:lnTo>
                <a:lnTo>
                  <a:pt x="2552353" y="38099"/>
                </a:lnTo>
                <a:lnTo>
                  <a:pt x="2505913" y="38099"/>
                </a:lnTo>
                <a:lnTo>
                  <a:pt x="2459710" y="50799"/>
                </a:lnTo>
                <a:lnTo>
                  <a:pt x="2413751" y="50799"/>
                </a:lnTo>
                <a:lnTo>
                  <a:pt x="1925917" y="190499"/>
                </a:lnTo>
                <a:lnTo>
                  <a:pt x="1883329" y="215899"/>
                </a:lnTo>
                <a:lnTo>
                  <a:pt x="1799116" y="241299"/>
                </a:lnTo>
                <a:lnTo>
                  <a:pt x="1757501" y="266699"/>
                </a:lnTo>
                <a:lnTo>
                  <a:pt x="1716222" y="279399"/>
                </a:lnTo>
                <a:lnTo>
                  <a:pt x="1675285" y="304799"/>
                </a:lnTo>
                <a:lnTo>
                  <a:pt x="1634695" y="317499"/>
                </a:lnTo>
                <a:lnTo>
                  <a:pt x="1554581" y="368299"/>
                </a:lnTo>
                <a:lnTo>
                  <a:pt x="1515069" y="380999"/>
                </a:lnTo>
                <a:lnTo>
                  <a:pt x="1398777" y="457199"/>
                </a:lnTo>
                <a:lnTo>
                  <a:pt x="1323179" y="507999"/>
                </a:lnTo>
                <a:lnTo>
                  <a:pt x="1249179" y="558799"/>
                </a:lnTo>
                <a:lnTo>
                  <a:pt x="1176823" y="609599"/>
                </a:lnTo>
                <a:lnTo>
                  <a:pt x="1106157" y="660399"/>
                </a:lnTo>
                <a:lnTo>
                  <a:pt x="1071472" y="698499"/>
                </a:lnTo>
                <a:lnTo>
                  <a:pt x="1003429" y="749299"/>
                </a:lnTo>
                <a:lnTo>
                  <a:pt x="970081" y="787399"/>
                </a:lnTo>
                <a:lnTo>
                  <a:pt x="937191" y="812799"/>
                </a:lnTo>
                <a:lnTo>
                  <a:pt x="904764" y="838199"/>
                </a:lnTo>
                <a:lnTo>
                  <a:pt x="872806" y="876299"/>
                </a:lnTo>
                <a:lnTo>
                  <a:pt x="841322" y="901699"/>
                </a:lnTo>
                <a:lnTo>
                  <a:pt x="810319" y="939799"/>
                </a:lnTo>
                <a:lnTo>
                  <a:pt x="779802" y="977899"/>
                </a:lnTo>
                <a:lnTo>
                  <a:pt x="749776" y="1003299"/>
                </a:lnTo>
                <a:lnTo>
                  <a:pt x="720249" y="1041399"/>
                </a:lnTo>
                <a:lnTo>
                  <a:pt x="691225" y="1079499"/>
                </a:lnTo>
                <a:lnTo>
                  <a:pt x="662710" y="1104899"/>
                </a:lnTo>
                <a:lnTo>
                  <a:pt x="634710" y="1142999"/>
                </a:lnTo>
                <a:lnTo>
                  <a:pt x="607232" y="1181099"/>
                </a:lnTo>
                <a:lnTo>
                  <a:pt x="580279" y="1219199"/>
                </a:lnTo>
                <a:lnTo>
                  <a:pt x="553860" y="1257299"/>
                </a:lnTo>
                <a:lnTo>
                  <a:pt x="527978" y="1282699"/>
                </a:lnTo>
                <a:lnTo>
                  <a:pt x="502640" y="1320799"/>
                </a:lnTo>
                <a:lnTo>
                  <a:pt x="477853" y="1358899"/>
                </a:lnTo>
                <a:lnTo>
                  <a:pt x="453620" y="1396999"/>
                </a:lnTo>
                <a:lnTo>
                  <a:pt x="429949" y="1435099"/>
                </a:lnTo>
                <a:lnTo>
                  <a:pt x="406845" y="1473199"/>
                </a:lnTo>
                <a:lnTo>
                  <a:pt x="384314" y="1523999"/>
                </a:lnTo>
                <a:lnTo>
                  <a:pt x="362362" y="1562099"/>
                </a:lnTo>
                <a:lnTo>
                  <a:pt x="340994" y="1600199"/>
                </a:lnTo>
                <a:lnTo>
                  <a:pt x="320216" y="1638299"/>
                </a:lnTo>
                <a:lnTo>
                  <a:pt x="300034" y="1676399"/>
                </a:lnTo>
                <a:lnTo>
                  <a:pt x="280454" y="1714499"/>
                </a:lnTo>
                <a:lnTo>
                  <a:pt x="261481" y="1765299"/>
                </a:lnTo>
                <a:lnTo>
                  <a:pt x="243122" y="1803399"/>
                </a:lnTo>
                <a:lnTo>
                  <a:pt x="225382" y="1841499"/>
                </a:lnTo>
                <a:lnTo>
                  <a:pt x="208267" y="1879599"/>
                </a:lnTo>
                <a:lnTo>
                  <a:pt x="191782" y="1930399"/>
                </a:lnTo>
                <a:lnTo>
                  <a:pt x="175934" y="1968499"/>
                </a:lnTo>
                <a:lnTo>
                  <a:pt x="160729" y="2019299"/>
                </a:lnTo>
                <a:lnTo>
                  <a:pt x="146171" y="2057399"/>
                </a:lnTo>
                <a:lnTo>
                  <a:pt x="132267" y="2108199"/>
                </a:lnTo>
                <a:lnTo>
                  <a:pt x="119022" y="2146299"/>
                </a:lnTo>
                <a:lnTo>
                  <a:pt x="106443" y="2184399"/>
                </a:lnTo>
                <a:lnTo>
                  <a:pt x="94535" y="2235199"/>
                </a:lnTo>
                <a:lnTo>
                  <a:pt x="83304" y="2285999"/>
                </a:lnTo>
                <a:lnTo>
                  <a:pt x="72756" y="2324099"/>
                </a:lnTo>
                <a:lnTo>
                  <a:pt x="62896" y="2374899"/>
                </a:lnTo>
                <a:lnTo>
                  <a:pt x="53730" y="2412999"/>
                </a:lnTo>
                <a:lnTo>
                  <a:pt x="45265" y="2463799"/>
                </a:lnTo>
                <a:lnTo>
                  <a:pt x="37505" y="2514599"/>
                </a:lnTo>
                <a:lnTo>
                  <a:pt x="30457" y="2552699"/>
                </a:lnTo>
                <a:lnTo>
                  <a:pt x="24126" y="2603499"/>
                </a:lnTo>
                <a:lnTo>
                  <a:pt x="18518" y="2654299"/>
                </a:lnTo>
                <a:lnTo>
                  <a:pt x="13639" y="2692399"/>
                </a:lnTo>
                <a:lnTo>
                  <a:pt x="9495" y="2743199"/>
                </a:lnTo>
                <a:lnTo>
                  <a:pt x="6092" y="2793999"/>
                </a:lnTo>
                <a:lnTo>
                  <a:pt x="3435" y="2832099"/>
                </a:lnTo>
                <a:lnTo>
                  <a:pt x="1529" y="2882899"/>
                </a:lnTo>
                <a:lnTo>
                  <a:pt x="382" y="2933699"/>
                </a:lnTo>
                <a:lnTo>
                  <a:pt x="0" y="2984340"/>
                </a:lnTo>
                <a:lnTo>
                  <a:pt x="382" y="3035299"/>
                </a:lnTo>
                <a:lnTo>
                  <a:pt x="1529" y="3073399"/>
                </a:lnTo>
                <a:lnTo>
                  <a:pt x="3435" y="3124199"/>
                </a:lnTo>
                <a:lnTo>
                  <a:pt x="6092" y="3174999"/>
                </a:lnTo>
                <a:lnTo>
                  <a:pt x="9495" y="3225799"/>
                </a:lnTo>
                <a:lnTo>
                  <a:pt x="13639" y="3263899"/>
                </a:lnTo>
                <a:lnTo>
                  <a:pt x="18518" y="3314699"/>
                </a:lnTo>
                <a:lnTo>
                  <a:pt x="24126" y="3365499"/>
                </a:lnTo>
                <a:lnTo>
                  <a:pt x="30457" y="3416299"/>
                </a:lnTo>
                <a:lnTo>
                  <a:pt x="37505" y="3454399"/>
                </a:lnTo>
                <a:lnTo>
                  <a:pt x="45265" y="3505199"/>
                </a:lnTo>
                <a:lnTo>
                  <a:pt x="53730" y="3543299"/>
                </a:lnTo>
                <a:lnTo>
                  <a:pt x="62896" y="3594099"/>
                </a:lnTo>
                <a:lnTo>
                  <a:pt x="72756" y="3644899"/>
                </a:lnTo>
                <a:lnTo>
                  <a:pt x="83304" y="3682999"/>
                </a:lnTo>
                <a:lnTo>
                  <a:pt x="94535" y="3733799"/>
                </a:lnTo>
                <a:lnTo>
                  <a:pt x="106443" y="3771899"/>
                </a:lnTo>
                <a:lnTo>
                  <a:pt x="119022" y="3822699"/>
                </a:lnTo>
                <a:lnTo>
                  <a:pt x="132267" y="3860799"/>
                </a:lnTo>
                <a:lnTo>
                  <a:pt x="146171" y="3911599"/>
                </a:lnTo>
                <a:lnTo>
                  <a:pt x="160729" y="3949699"/>
                </a:lnTo>
                <a:lnTo>
                  <a:pt x="175934" y="3987799"/>
                </a:lnTo>
                <a:lnTo>
                  <a:pt x="191782" y="4038599"/>
                </a:lnTo>
                <a:lnTo>
                  <a:pt x="208267" y="4076699"/>
                </a:lnTo>
                <a:lnTo>
                  <a:pt x="225382" y="4127499"/>
                </a:lnTo>
                <a:lnTo>
                  <a:pt x="243122" y="4165599"/>
                </a:lnTo>
                <a:lnTo>
                  <a:pt x="261481" y="4203699"/>
                </a:lnTo>
                <a:lnTo>
                  <a:pt x="280454" y="4241799"/>
                </a:lnTo>
                <a:lnTo>
                  <a:pt x="300034" y="4292599"/>
                </a:lnTo>
                <a:lnTo>
                  <a:pt x="320216" y="4330699"/>
                </a:lnTo>
                <a:lnTo>
                  <a:pt x="340994" y="4368799"/>
                </a:lnTo>
                <a:lnTo>
                  <a:pt x="362362" y="4406899"/>
                </a:lnTo>
                <a:lnTo>
                  <a:pt x="384314" y="4444999"/>
                </a:lnTo>
                <a:lnTo>
                  <a:pt x="406845" y="4483099"/>
                </a:lnTo>
                <a:lnTo>
                  <a:pt x="429949" y="4521199"/>
                </a:lnTo>
                <a:lnTo>
                  <a:pt x="453620" y="4559299"/>
                </a:lnTo>
                <a:lnTo>
                  <a:pt x="477853" y="4597399"/>
                </a:lnTo>
                <a:lnTo>
                  <a:pt x="502640" y="4635499"/>
                </a:lnTo>
                <a:lnTo>
                  <a:pt x="527978" y="4673599"/>
                </a:lnTo>
                <a:lnTo>
                  <a:pt x="553860" y="4711699"/>
                </a:lnTo>
                <a:lnTo>
                  <a:pt x="580279" y="4749799"/>
                </a:lnTo>
                <a:lnTo>
                  <a:pt x="607232" y="4787899"/>
                </a:lnTo>
                <a:lnTo>
                  <a:pt x="634710" y="4825999"/>
                </a:lnTo>
                <a:lnTo>
                  <a:pt x="662710" y="4851399"/>
                </a:lnTo>
                <a:lnTo>
                  <a:pt x="691225" y="4889499"/>
                </a:lnTo>
                <a:lnTo>
                  <a:pt x="720249" y="4927599"/>
                </a:lnTo>
                <a:lnTo>
                  <a:pt x="749776" y="4952999"/>
                </a:lnTo>
                <a:lnTo>
                  <a:pt x="779802" y="4991099"/>
                </a:lnTo>
                <a:lnTo>
                  <a:pt x="810319" y="5029199"/>
                </a:lnTo>
                <a:lnTo>
                  <a:pt x="841322" y="5054599"/>
                </a:lnTo>
                <a:lnTo>
                  <a:pt x="872806" y="5092699"/>
                </a:lnTo>
                <a:lnTo>
                  <a:pt x="904764" y="5118099"/>
                </a:lnTo>
                <a:lnTo>
                  <a:pt x="937191" y="5156199"/>
                </a:lnTo>
                <a:lnTo>
                  <a:pt x="970081" y="5181599"/>
                </a:lnTo>
                <a:lnTo>
                  <a:pt x="1003429" y="5206999"/>
                </a:lnTo>
                <a:lnTo>
                  <a:pt x="1037228" y="5245099"/>
                </a:lnTo>
                <a:lnTo>
                  <a:pt x="1106157" y="5295899"/>
                </a:lnTo>
                <a:lnTo>
                  <a:pt x="1141276" y="5333999"/>
                </a:lnTo>
                <a:lnTo>
                  <a:pt x="1212792" y="5384799"/>
                </a:lnTo>
                <a:lnTo>
                  <a:pt x="1285976" y="5435599"/>
                </a:lnTo>
                <a:lnTo>
                  <a:pt x="1360781" y="5486399"/>
                </a:lnTo>
                <a:lnTo>
                  <a:pt x="1437161" y="5537199"/>
                </a:lnTo>
                <a:lnTo>
                  <a:pt x="1475926" y="5549899"/>
                </a:lnTo>
                <a:lnTo>
                  <a:pt x="1594459" y="5626099"/>
                </a:lnTo>
                <a:lnTo>
                  <a:pt x="1634695" y="5638799"/>
                </a:lnTo>
                <a:lnTo>
                  <a:pt x="1675285" y="5664199"/>
                </a:lnTo>
                <a:lnTo>
                  <a:pt x="1716222" y="5676899"/>
                </a:lnTo>
                <a:lnTo>
                  <a:pt x="1757501" y="5702299"/>
                </a:lnTo>
                <a:lnTo>
                  <a:pt x="1799116" y="5714999"/>
                </a:lnTo>
                <a:lnTo>
                  <a:pt x="1841060" y="5740399"/>
                </a:lnTo>
                <a:lnTo>
                  <a:pt x="1925917" y="5765799"/>
                </a:lnTo>
                <a:lnTo>
                  <a:pt x="1968817" y="5791199"/>
                </a:lnTo>
                <a:lnTo>
                  <a:pt x="2368041" y="5905499"/>
                </a:lnTo>
                <a:lnTo>
                  <a:pt x="2413751" y="5905499"/>
                </a:lnTo>
                <a:lnTo>
                  <a:pt x="2505913" y="5930899"/>
                </a:lnTo>
                <a:lnTo>
                  <a:pt x="2552353" y="5930899"/>
                </a:lnTo>
                <a:lnTo>
                  <a:pt x="2599025" y="5943599"/>
                </a:lnTo>
                <a:lnTo>
                  <a:pt x="3304030" y="5943599"/>
                </a:lnTo>
                <a:lnTo>
                  <a:pt x="3304030" y="22669"/>
                </a:lnTo>
                <a:lnTo>
                  <a:pt x="3267045" y="12699"/>
                </a:lnTo>
                <a:close/>
              </a:path>
              <a:path w="3304540" h="5956300">
                <a:moveTo>
                  <a:pt x="3124436" y="0"/>
                </a:moveTo>
                <a:lnTo>
                  <a:pt x="2835660" y="0"/>
                </a:lnTo>
                <a:lnTo>
                  <a:pt x="2787916" y="12699"/>
                </a:lnTo>
                <a:lnTo>
                  <a:pt x="3172177" y="12699"/>
                </a:lnTo>
                <a:lnTo>
                  <a:pt x="3124436" y="0"/>
                </a:lnTo>
                <a:close/>
              </a:path>
            </a:pathLst>
          </a:custGeom>
          <a:solidFill>
            <a:srgbClr val="897DA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7">
            <a:extLst>
              <a:ext uri="{FF2B5EF4-FFF2-40B4-BE49-F238E27FC236}">
                <a16:creationId xmlns:a16="http://schemas.microsoft.com/office/drawing/2014/main" id="{1D8DC9DF-109C-53B9-CE4B-CA3B665CD9F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68600" y="1419287"/>
            <a:ext cx="2674548" cy="250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198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02069" y="980329"/>
            <a:ext cx="14857949" cy="939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nl-NL" sz="6000" dirty="0">
                <a:solidFill>
                  <a:srgbClr val="230871"/>
                </a:solidFill>
                <a:latin typeface="Open Sans Extra Bold" panose="020B0604020202020204" charset="0"/>
                <a:ea typeface="Open Sans Extra Bold" panose="020B0604020202020204" charset="0"/>
                <a:cs typeface="Open Sans Extra Bold" panose="020B0604020202020204" charset="0"/>
              </a:rPr>
              <a:t>Voorbeelden</a:t>
            </a:r>
            <a:endParaRPr lang="en-US" sz="5400" dirty="0">
              <a:solidFill>
                <a:srgbClr val="230871"/>
              </a:solidFill>
              <a:latin typeface="Open Sans Extra Bold" panose="020B0604020202020204" charset="0"/>
              <a:ea typeface="Open Sans Extra Bold" panose="020B0604020202020204" charset="0"/>
              <a:cs typeface="Open Sans Extra Bold" panose="020B060402020202020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8A2C05E-0F69-E400-F0A6-44A8DC86CD5D}"/>
              </a:ext>
            </a:extLst>
          </p:cNvPr>
          <p:cNvSpPr txBox="1"/>
          <p:nvPr/>
        </p:nvSpPr>
        <p:spPr>
          <a:xfrm>
            <a:off x="3124200" y="2635121"/>
            <a:ext cx="614474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Postkaartjes sturen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 voorstellen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Complimentenkaartjes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Bladwijzers maken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Voorwerpjes maken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Posters over stress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Kunst herwerken</a:t>
            </a:r>
          </a:p>
          <a:p>
            <a:pPr marL="457200" indent="-457200">
              <a:buFontTx/>
              <a:buChar char="-"/>
            </a:pPr>
            <a:endParaRPr lang="nl-NL" sz="3000" dirty="0">
              <a:solidFill>
                <a:srgbClr val="230871"/>
              </a:solidFill>
            </a:endParaRPr>
          </a:p>
          <a:p>
            <a:pPr marL="457200" indent="-457200">
              <a:buFontTx/>
              <a:buChar char="-"/>
            </a:pPr>
            <a:endParaRPr lang="nl-NL" sz="3000" dirty="0">
              <a:solidFill>
                <a:srgbClr val="230871"/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542520A-4F73-5C10-E9DB-78986A501331}"/>
              </a:ext>
            </a:extLst>
          </p:cNvPr>
          <p:cNvSpPr txBox="1"/>
          <p:nvPr/>
        </p:nvSpPr>
        <p:spPr>
          <a:xfrm>
            <a:off x="9448800" y="2635121"/>
            <a:ext cx="681121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Goede daden boek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Stripverhaal maken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Legendes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Posters wat verontwaardigt ons?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Ecologisch reizen (spel)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Virtuele utopische stad</a:t>
            </a:r>
          </a:p>
          <a:p>
            <a:endParaRPr lang="nl-NL" sz="3200" dirty="0">
              <a:solidFill>
                <a:srgbClr val="23087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AB3494CD-9B15-D782-0A08-4EB97EA41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088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02069" y="980329"/>
            <a:ext cx="14857949" cy="939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nl-NL" sz="6000" dirty="0">
                <a:solidFill>
                  <a:srgbClr val="230871"/>
                </a:solidFill>
                <a:latin typeface="Open Sans Extra Bold" panose="020B0604020202020204" charset="0"/>
                <a:ea typeface="Open Sans Extra Bold" panose="020B0604020202020204" charset="0"/>
                <a:cs typeface="Open Sans Extra Bold" panose="020B0604020202020204" charset="0"/>
              </a:rPr>
              <a:t>IT Tools</a:t>
            </a:r>
            <a:endParaRPr lang="en-US" sz="5400" dirty="0">
              <a:solidFill>
                <a:srgbClr val="230871"/>
              </a:solidFill>
              <a:latin typeface="Open Sans Extra Bold" panose="020B0604020202020204" charset="0"/>
              <a:ea typeface="Open Sans Extra Bold" panose="020B0604020202020204" charset="0"/>
              <a:cs typeface="Open Sans Extra Bold" panose="020B0604020202020204" charset="0"/>
            </a:endParaRPr>
          </a:p>
        </p:txBody>
      </p:sp>
      <p:graphicFrame>
        <p:nvGraphicFramePr>
          <p:cNvPr id="5" name="Tijdelijke aanduiding voor inhoud 6">
            <a:extLst>
              <a:ext uri="{FF2B5EF4-FFF2-40B4-BE49-F238E27FC236}">
                <a16:creationId xmlns:a16="http://schemas.microsoft.com/office/drawing/2014/main" id="{F88569FE-FD0B-8644-1C96-FCFFDEA2F8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216692"/>
              </p:ext>
            </p:extLst>
          </p:nvPr>
        </p:nvGraphicFramePr>
        <p:xfrm>
          <a:off x="1922128" y="2247900"/>
          <a:ext cx="14443743" cy="69063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4581">
                  <a:extLst>
                    <a:ext uri="{9D8B030D-6E8A-4147-A177-3AD203B41FA5}">
                      <a16:colId xmlns:a16="http://schemas.microsoft.com/office/drawing/2014/main" val="1111555806"/>
                    </a:ext>
                  </a:extLst>
                </a:gridCol>
                <a:gridCol w="4814581">
                  <a:extLst>
                    <a:ext uri="{9D8B030D-6E8A-4147-A177-3AD203B41FA5}">
                      <a16:colId xmlns:a16="http://schemas.microsoft.com/office/drawing/2014/main" val="1364338296"/>
                    </a:ext>
                  </a:extLst>
                </a:gridCol>
                <a:gridCol w="4814581">
                  <a:extLst>
                    <a:ext uri="{9D8B030D-6E8A-4147-A177-3AD203B41FA5}">
                      <a16:colId xmlns:a16="http://schemas.microsoft.com/office/drawing/2014/main" val="2190892966"/>
                    </a:ext>
                  </a:extLst>
                </a:gridCol>
              </a:tblGrid>
              <a:tr h="13094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2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Zich voorstellen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2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Feedback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2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Teamwork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163191"/>
                  </a:ext>
                </a:extLst>
              </a:tr>
              <a:tr h="13094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200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3"/>
                        </a:rPr>
                        <a:t>Digipad</a:t>
                      </a:r>
                      <a:r>
                        <a:rPr lang="nl-NL" sz="32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3"/>
                        </a:rPr>
                        <a:t> </a:t>
                      </a:r>
                      <a:r>
                        <a:rPr lang="nl-NL" sz="3200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3"/>
                        </a:rPr>
                        <a:t>by</a:t>
                      </a:r>
                      <a:r>
                        <a:rPr lang="nl-NL" sz="32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3"/>
                        </a:rPr>
                        <a:t> La Digitale</a:t>
                      </a:r>
                      <a:endParaRPr lang="nl-NL" sz="32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200" dirty="0">
                          <a:solidFill>
                            <a:srgbClr val="23087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Poll in </a:t>
                      </a:r>
                      <a:r>
                        <a:rPr lang="nl-NL" sz="3200" dirty="0" err="1">
                          <a:solidFill>
                            <a:srgbClr val="23087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TwinSpace</a:t>
                      </a:r>
                      <a:r>
                        <a:rPr lang="nl-NL" sz="3200" dirty="0">
                          <a:solidFill>
                            <a:srgbClr val="23087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4"/>
                        </a:rPr>
                        <a:t>Tricider</a:t>
                      </a:r>
                      <a:endParaRPr lang="en-US" sz="32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163123"/>
                  </a:ext>
                </a:extLst>
              </a:tr>
              <a:tr h="12948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200" dirty="0" err="1">
                          <a:solidFill>
                            <a:srgbClr val="23087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ChatterPix</a:t>
                      </a:r>
                      <a:r>
                        <a:rPr lang="nl-NL" sz="3200" dirty="0">
                          <a:solidFill>
                            <a:srgbClr val="23087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nl-NL" sz="3200" dirty="0" err="1">
                          <a:solidFill>
                            <a:srgbClr val="23087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Kids</a:t>
                      </a:r>
                      <a:endParaRPr lang="nl-NL" sz="3200" dirty="0">
                        <a:solidFill>
                          <a:srgbClr val="23087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200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5"/>
                        </a:rPr>
                        <a:t>wooclap</a:t>
                      </a:r>
                      <a:endParaRPr lang="nl-NL" sz="32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200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6"/>
                        </a:rPr>
                        <a:t>Canva</a:t>
                      </a:r>
                      <a:endParaRPr lang="nl-NL" sz="32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591427"/>
                  </a:ext>
                </a:extLst>
              </a:tr>
              <a:tr h="1496329">
                <a:tc>
                  <a:txBody>
                    <a:bodyPr/>
                    <a:lstStyle/>
                    <a:p>
                      <a:r>
                        <a:rPr lang="nl-NL" sz="3200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7"/>
                        </a:rPr>
                        <a:t>Kahoot</a:t>
                      </a:r>
                      <a:r>
                        <a:rPr lang="nl-NL" sz="32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nl-NL" sz="3200" dirty="0">
                          <a:solidFill>
                            <a:srgbClr val="23087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(landen)</a:t>
                      </a:r>
                    </a:p>
                    <a:p>
                      <a:endParaRPr lang="nl-NL" sz="32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200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8"/>
                        </a:rPr>
                        <a:t>Mentimeter</a:t>
                      </a:r>
                      <a:endParaRPr lang="nl-NL" sz="32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9"/>
                        </a:rPr>
                        <a:t>StoryJumper</a:t>
                      </a:r>
                      <a:endParaRPr lang="en-US" sz="32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957444"/>
                  </a:ext>
                </a:extLst>
              </a:tr>
              <a:tr h="1496329">
                <a:tc>
                  <a:txBody>
                    <a:bodyPr/>
                    <a:lstStyle/>
                    <a:p>
                      <a:endParaRPr lang="nl-NL" sz="32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2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0"/>
                        </a:rPr>
                        <a:t>Google Form</a:t>
                      </a:r>
                      <a:endParaRPr lang="nl-NL" sz="32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hlinkClick r:id="rId11"/>
                      </a:endParaRPr>
                    </a:p>
                    <a:p>
                      <a:endParaRPr lang="nl-NL" sz="32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3200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2"/>
                        </a:rPr>
                        <a:t>LearningApps</a:t>
                      </a:r>
                      <a:endParaRPr lang="nl-NL" sz="32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90797"/>
                  </a:ext>
                </a:extLst>
              </a:tr>
            </a:tbl>
          </a:graphicData>
        </a:graphic>
      </p:graphicFrame>
      <p:pic>
        <p:nvPicPr>
          <p:cNvPr id="2" name="Picture 6">
            <a:extLst>
              <a:ext uri="{FF2B5EF4-FFF2-40B4-BE49-F238E27FC236}">
                <a16:creationId xmlns:a16="http://schemas.microsoft.com/office/drawing/2014/main" id="{16C072B4-49B5-8AA3-E3D1-A47B7B8CA04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" y="0"/>
            <a:ext cx="2811274" cy="204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30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3DD2C-ECE8-8FEE-EC40-76EE92641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30EDA3A-EEB8-912B-2BD3-F46EF3D2B4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388265" y="8996332"/>
            <a:ext cx="2456120" cy="983727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D06DB8F2-C199-0C5B-A28A-261BED13C1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78832" y="9156915"/>
            <a:ext cx="4004508" cy="71580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9CB9783-87D1-5D99-0E77-00B7A2692D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153485" y="8900397"/>
            <a:ext cx="2562996" cy="1079662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04927B14-9EC4-380F-B408-317F303891D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1646940" y="-202700"/>
            <a:ext cx="5787772" cy="3858515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51DC52A3-DF49-2261-87B3-A23B6D985ED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0"/>
            <a:ext cx="7498865" cy="5444912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CB041FB6-7627-2F8E-287A-441E615C4137}"/>
              </a:ext>
            </a:extLst>
          </p:cNvPr>
          <p:cNvSpPr txBox="1"/>
          <p:nvPr/>
        </p:nvSpPr>
        <p:spPr>
          <a:xfrm>
            <a:off x="4237324" y="4390120"/>
            <a:ext cx="9494098" cy="970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02"/>
              </a:lnSpc>
            </a:pPr>
            <a:r>
              <a:rPr lang="en-US" sz="5787" dirty="0" err="1">
                <a:solidFill>
                  <a:srgbClr val="230871"/>
                </a:solidFill>
                <a:latin typeface="Open Sans"/>
              </a:rPr>
              <a:t>Dankjewel</a:t>
            </a:r>
            <a:r>
              <a:rPr lang="en-US" sz="5787" dirty="0">
                <a:solidFill>
                  <a:srgbClr val="230871"/>
                </a:solidFill>
                <a:latin typeface="Open Sans"/>
              </a:rPr>
              <a:t>!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3A993F50-3241-FDA4-7CC9-B4D6E11F16C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28508" y="8900397"/>
            <a:ext cx="1548894" cy="1076476"/>
          </a:xfrm>
          <a:prstGeom prst="rect">
            <a:avLst/>
          </a:prstGeom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E9653574-E591-C60D-CCBC-8D4590470A61}"/>
              </a:ext>
            </a:extLst>
          </p:cNvPr>
          <p:cNvSpPr txBox="1"/>
          <p:nvPr/>
        </p:nvSpPr>
        <p:spPr>
          <a:xfrm>
            <a:off x="528508" y="3311019"/>
            <a:ext cx="5509348" cy="1313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33"/>
              </a:lnSpc>
            </a:pPr>
            <a:r>
              <a:rPr lang="en-US" sz="3666">
                <a:solidFill>
                  <a:srgbClr val="8A7DA5"/>
                </a:solidFill>
                <a:latin typeface="Poppins Medium"/>
              </a:rPr>
              <a:t>de online community </a:t>
            </a:r>
          </a:p>
          <a:p>
            <a:pPr>
              <a:lnSpc>
                <a:spcPts val="5133"/>
              </a:lnSpc>
            </a:pPr>
            <a:r>
              <a:rPr lang="en-US" sz="3666">
                <a:solidFill>
                  <a:srgbClr val="8A7DA5"/>
                </a:solidFill>
                <a:latin typeface="Poppins Medium"/>
              </a:rPr>
              <a:t>voor scholen in Europa</a:t>
            </a: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8DF56B66-9622-0F31-2F2C-639D00F93078}"/>
              </a:ext>
            </a:extLst>
          </p:cNvPr>
          <p:cNvGrpSpPr/>
          <p:nvPr/>
        </p:nvGrpSpPr>
        <p:grpSpPr>
          <a:xfrm>
            <a:off x="14983954" y="224224"/>
            <a:ext cx="5960082" cy="5960082"/>
            <a:chOff x="0" y="0"/>
            <a:chExt cx="812800" cy="8128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35D1DA3-B7AE-D522-D751-0D77E321D6DE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8A7DA5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3CFF3972-8B7E-0B36-D449-652B49372C5D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86328" tIns="86328" rIns="86328" bIns="86328" rtlCol="0" anchor="ctr"/>
            <a:lstStyle/>
            <a:p>
              <a:pPr algn="ctr">
                <a:lnSpc>
                  <a:spcPts val="71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8EA40068-440A-D0B3-E98E-5B450BC5CC1E}"/>
              </a:ext>
            </a:extLst>
          </p:cNvPr>
          <p:cNvGrpSpPr>
            <a:grpSpLocks noChangeAspect="1"/>
          </p:cNvGrpSpPr>
          <p:nvPr/>
        </p:nvGrpSpPr>
        <p:grpSpPr>
          <a:xfrm>
            <a:off x="13731423" y="2252690"/>
            <a:ext cx="4322644" cy="4322627"/>
            <a:chOff x="0" y="0"/>
            <a:chExt cx="6350000" cy="6349975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67BE1F8-1707-D45E-F4ED-3F54EDAC827C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4999" r="-24999"/>
              </a:stretch>
            </a:blipFill>
          </p:spPr>
          <p:txBody>
            <a:bodyPr/>
            <a:lstStyle/>
            <a:p>
              <a:endParaRPr lang="nl-BE"/>
            </a:p>
          </p:txBody>
        </p:sp>
      </p:grpSp>
      <p:pic>
        <p:nvPicPr>
          <p:cNvPr id="15" name="Picture 15">
            <a:extLst>
              <a:ext uri="{FF2B5EF4-FFF2-40B4-BE49-F238E27FC236}">
                <a16:creationId xmlns:a16="http://schemas.microsoft.com/office/drawing/2014/main" id="{B2C493FA-F600-DED5-F188-B12665899D8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344222" y="2764577"/>
            <a:ext cx="439688" cy="439688"/>
          </a:xfrm>
          <a:prstGeom prst="rect">
            <a:avLst/>
          </a:prstGeom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28ADC2CE-65A1-CD88-78B8-9299022977E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1409557" y="2041510"/>
            <a:ext cx="441183" cy="441183"/>
          </a:xfrm>
          <a:prstGeom prst="rect">
            <a:avLst/>
          </a:prstGeom>
        </p:spPr>
      </p:pic>
      <p:pic>
        <p:nvPicPr>
          <p:cNvPr id="17" name="Picture 17">
            <a:extLst>
              <a:ext uri="{FF2B5EF4-FFF2-40B4-BE49-F238E27FC236}">
                <a16:creationId xmlns:a16="http://schemas.microsoft.com/office/drawing/2014/main" id="{897BD65F-1676-F687-1C56-3DE39FF9E48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1385130" y="3415794"/>
            <a:ext cx="398780" cy="398780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491F0136-5F5D-5239-3172-9DA22CD20ED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1363300" y="772844"/>
            <a:ext cx="442438" cy="426953"/>
          </a:xfrm>
          <a:prstGeom prst="rect">
            <a:avLst/>
          </a:prstGeom>
        </p:spPr>
      </p:pic>
      <p:pic>
        <p:nvPicPr>
          <p:cNvPr id="19" name="Picture 19">
            <a:extLst>
              <a:ext uri="{FF2B5EF4-FFF2-40B4-BE49-F238E27FC236}">
                <a16:creationId xmlns:a16="http://schemas.microsoft.com/office/drawing/2014/main" id="{54E568F0-90C1-0322-AA35-C8E44DEDB36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1409557" y="1439148"/>
            <a:ext cx="390832" cy="390832"/>
          </a:xfrm>
          <a:prstGeom prst="rect">
            <a:avLst/>
          </a:prstGeom>
        </p:spPr>
      </p:pic>
      <p:sp>
        <p:nvSpPr>
          <p:cNvPr id="20" name="TextBox 20">
            <a:extLst>
              <a:ext uri="{FF2B5EF4-FFF2-40B4-BE49-F238E27FC236}">
                <a16:creationId xmlns:a16="http://schemas.microsoft.com/office/drawing/2014/main" id="{05931C4C-9E6B-0460-6D91-892A8832B4B8}"/>
              </a:ext>
            </a:extLst>
          </p:cNvPr>
          <p:cNvSpPr txBox="1"/>
          <p:nvPr/>
        </p:nvSpPr>
        <p:spPr>
          <a:xfrm>
            <a:off x="11968588" y="2084127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 Vlaanderen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83BCB594-070B-DC1A-A33B-DC2C8B910391}"/>
              </a:ext>
            </a:extLst>
          </p:cNvPr>
          <p:cNvSpPr txBox="1"/>
          <p:nvPr/>
        </p:nvSpPr>
        <p:spPr>
          <a:xfrm>
            <a:off x="11968588" y="2778370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etwinningvlaanderen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B3B9E22F-46F2-DDE1-BB2D-CC1A74DABD45}"/>
              </a:ext>
            </a:extLst>
          </p:cNvPr>
          <p:cNvSpPr txBox="1"/>
          <p:nvPr/>
        </p:nvSpPr>
        <p:spPr>
          <a:xfrm>
            <a:off x="11968588" y="3471442"/>
            <a:ext cx="1485222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@eTwinning_be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8BB35740-C2BF-CED7-3F7B-6E57379922B9}"/>
              </a:ext>
            </a:extLst>
          </p:cNvPr>
          <p:cNvSpPr txBox="1"/>
          <p:nvPr/>
        </p:nvSpPr>
        <p:spPr>
          <a:xfrm>
            <a:off x="11968588" y="823817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  <a:hlinkClick r:id="rId19" tooltip="mailto:info@etwinning.be"/>
              </a:rPr>
              <a:t>etwinning@epos-vlaanderen.be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97416ED9-BCA2-AB83-F19D-60DA32ACBDC8}"/>
              </a:ext>
            </a:extLst>
          </p:cNvPr>
          <p:cNvSpPr txBox="1"/>
          <p:nvPr/>
        </p:nvSpPr>
        <p:spPr>
          <a:xfrm>
            <a:off x="11800389" y="1423410"/>
            <a:ext cx="2738012" cy="2869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etwinning.be/vlaanderen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92189493-6672-2074-1E35-124A411DFC36}"/>
              </a:ext>
            </a:extLst>
          </p:cNvPr>
          <p:cNvSpPr txBox="1"/>
          <p:nvPr/>
        </p:nvSpPr>
        <p:spPr>
          <a:xfrm>
            <a:off x="6772848" y="5403541"/>
            <a:ext cx="7765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Elleny.hinnaert@pti.be</a:t>
            </a:r>
          </a:p>
        </p:txBody>
      </p:sp>
    </p:spTree>
    <p:extLst>
      <p:ext uri="{BB962C8B-B14F-4D97-AF65-F5344CB8AC3E}">
        <p14:creationId xmlns:p14="http://schemas.microsoft.com/office/powerpoint/2010/main" val="1391675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 eTwinning algemeen met opdracht en registratie (1)" id="{970FC9A0-41A6-4A62-BBD0-177D3D37AC50}" vid="{483B1271-F722-451C-AF84-F2253BE09D7B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A735739A37544392717056965F08ED" ma:contentTypeVersion="12" ma:contentTypeDescription="Een nieuw document maken." ma:contentTypeScope="" ma:versionID="cef50836bef9a021c1f85d67d125367a">
  <xsd:schema xmlns:xsd="http://www.w3.org/2001/XMLSchema" xmlns:xs="http://www.w3.org/2001/XMLSchema" xmlns:p="http://schemas.microsoft.com/office/2006/metadata/properties" xmlns:ns2="07121c49-3450-4ebf-80d7-5c325359967c" xmlns:ns3="9a9ec0f0-7796-43d0-ac1f-4c8c46ee0bd1" targetNamespace="http://schemas.microsoft.com/office/2006/metadata/properties" ma:root="true" ma:fieldsID="82627e16153203f089bef5a1d83ae33b" ns2:_="" ns3:_="">
    <xsd:import namespace="07121c49-3450-4ebf-80d7-5c325359967c"/>
    <xsd:import namespace="9a9ec0f0-7796-43d0-ac1f-4c8c46ee0b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121c49-3450-4ebf-80d7-5c3253599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49ca8161-7180-459b-a0ef-1a71cf6ffe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9ec0f0-7796-43d0-ac1f-4c8c46ee0bd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f314ac9-3524-4c6f-98d1-085376743d48}" ma:internalName="TaxCatchAll" ma:showField="CatchAllData" ma:web="2cc350ed-23df-4719-bbfe-c046f64e24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9ec0f0-7796-43d0-ac1f-4c8c46ee0bd1" xsi:nil="true"/>
    <lcf76f155ced4ddcb4097134ff3c332f xmlns="07121c49-3450-4ebf-80d7-5c325359967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C6E73F-D403-41B9-8DEC-2A0708848C62}"/>
</file>

<file path=customXml/itemProps2.xml><?xml version="1.0" encoding="utf-8"?>
<ds:datastoreItem xmlns:ds="http://schemas.openxmlformats.org/officeDocument/2006/customXml" ds:itemID="{BE30E834-8D24-49EC-A0DD-5EB5E2CEF2AD}">
  <ds:schemaRefs>
    <ds:schemaRef ds:uri="http://schemas.microsoft.com/office/2006/metadata/properties"/>
    <ds:schemaRef ds:uri="http://schemas.microsoft.com/office/infopath/2007/PartnerControls"/>
    <ds:schemaRef ds:uri="cf87c746-3267-4004-a48e-1e53c9cee937"/>
    <ds:schemaRef ds:uri="9a9ec0f0-7796-43d0-ac1f-4c8c46ee0bd1"/>
  </ds:schemaRefs>
</ds:datastoreItem>
</file>

<file path=customXml/itemProps3.xml><?xml version="1.0" encoding="utf-8"?>
<ds:datastoreItem xmlns:ds="http://schemas.openxmlformats.org/officeDocument/2006/customXml" ds:itemID="{F3685227-33FE-4406-B7BC-FB8FB10BDC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766</Words>
  <Application>Microsoft Office PowerPoint</Application>
  <PresentationFormat>Aangepast</PresentationFormat>
  <Paragraphs>137</Paragraphs>
  <Slides>20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9" baseType="lpstr">
      <vt:lpstr>Calibri</vt:lpstr>
      <vt:lpstr>Open Sans</vt:lpstr>
      <vt:lpstr>Poppins Medium</vt:lpstr>
      <vt:lpstr>Wingdings</vt:lpstr>
      <vt:lpstr>Open Sans Light</vt:lpstr>
      <vt:lpstr>Arial</vt:lpstr>
      <vt:lpstr>Courier New</vt:lpstr>
      <vt:lpstr>Open Sans Extra Bold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voor lkrn secundair onderwijs- Presentatie eTwinning algemeen</dc:title>
  <dc:creator>Gees, Marianne</dc:creator>
  <cp:lastModifiedBy>Hinnaert Elleny</cp:lastModifiedBy>
  <cp:revision>29</cp:revision>
  <dcterms:created xsi:type="dcterms:W3CDTF">2006-08-16T00:00:00Z</dcterms:created>
  <dcterms:modified xsi:type="dcterms:W3CDTF">2024-10-25T08:25:05Z</dcterms:modified>
  <dc:identifier>DAFiDtMgDdA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0x01010058A735739A37544392717056965F08ED</vt:lpwstr>
  </property>
  <property fmtid="{D5CDD505-2E9C-101B-9397-08002B2CF9AE}" pid="3" name="MediaServiceImageTags">
    <vt:lpwstr/>
  </property>
</Properties>
</file>